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1" r:id="rId2"/>
    <p:sldId id="273" r:id="rId3"/>
    <p:sldId id="259" r:id="rId4"/>
    <p:sldId id="268" r:id="rId5"/>
    <p:sldId id="269" r:id="rId6"/>
    <p:sldId id="274" r:id="rId7"/>
    <p:sldId id="270" r:id="rId8"/>
    <p:sldId id="263" r:id="rId9"/>
    <p:sldId id="272" r:id="rId10"/>
    <p:sldId id="271" r:id="rId11"/>
    <p:sldId id="256" r:id="rId12"/>
    <p:sldId id="275" r:id="rId13"/>
    <p:sldId id="264" r:id="rId14"/>
    <p:sldId id="276" r:id="rId15"/>
    <p:sldId id="257" r:id="rId16"/>
    <p:sldId id="258" r:id="rId17"/>
    <p:sldId id="265" r:id="rId18"/>
    <p:sldId id="277" r:id="rId19"/>
    <p:sldId id="266" r:id="rId20"/>
    <p:sldId id="260" r:id="rId21"/>
    <p:sldId id="267" r:id="rId22"/>
    <p:sldId id="278" r:id="rId23"/>
    <p:sldId id="262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D0B0"/>
    <a:srgbClr val="E1C8A2"/>
    <a:srgbClr val="5D9188"/>
    <a:srgbClr val="73A59D"/>
    <a:srgbClr val="ACCAC5"/>
    <a:srgbClr val="A4D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83D565-5E0F-4358-9CE6-C69BE254789E}" v="4" dt="2024-12-18T21:14:31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7" autoAdjust="0"/>
    <p:restoredTop sz="69516" autoAdjust="0"/>
  </p:normalViewPr>
  <p:slideViewPr>
    <p:cSldViewPr snapToGrid="0">
      <p:cViewPr varScale="1">
        <p:scale>
          <a:sx n="59" d="100"/>
          <a:sy n="59" d="100"/>
        </p:scale>
        <p:origin x="7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a Bleichenbacher" userId="adda7aa309b1ce3d" providerId="LiveId" clId="{D283D565-5E0F-4358-9CE6-C69BE254789E}"/>
    <pc:docChg chg="custSel addSld delSld modSld">
      <pc:chgData name="Giulia Bleichenbacher" userId="adda7aa309b1ce3d" providerId="LiveId" clId="{D283D565-5E0F-4358-9CE6-C69BE254789E}" dt="2024-12-18T21:15:23.514" v="21" actId="1076"/>
      <pc:docMkLst>
        <pc:docMk/>
      </pc:docMkLst>
      <pc:sldChg chg="new del">
        <pc:chgData name="Giulia Bleichenbacher" userId="adda7aa309b1ce3d" providerId="LiveId" clId="{D283D565-5E0F-4358-9CE6-C69BE254789E}" dt="2024-12-18T21:06:24.344" v="1" actId="47"/>
        <pc:sldMkLst>
          <pc:docMk/>
          <pc:sldMk cId="2738305355" sldId="269"/>
        </pc:sldMkLst>
      </pc:sldChg>
      <pc:sldChg chg="addSp modSp add mod">
        <pc:chgData name="Giulia Bleichenbacher" userId="adda7aa309b1ce3d" providerId="LiveId" clId="{D283D565-5E0F-4358-9CE6-C69BE254789E}" dt="2024-12-18T21:13:14.017" v="9" actId="1076"/>
        <pc:sldMkLst>
          <pc:docMk/>
          <pc:sldMk cId="4007687361" sldId="269"/>
        </pc:sldMkLst>
        <pc:picChg chg="add mod">
          <ac:chgData name="Giulia Bleichenbacher" userId="adda7aa309b1ce3d" providerId="LiveId" clId="{D283D565-5E0F-4358-9CE6-C69BE254789E}" dt="2024-12-18T21:13:14.017" v="9" actId="1076"/>
          <ac:picMkLst>
            <pc:docMk/>
            <pc:sldMk cId="4007687361" sldId="269"/>
            <ac:picMk id="4" creationId="{F3197CD5-64EE-5EB5-3207-44DFE5C622E4}"/>
          </ac:picMkLst>
        </pc:picChg>
      </pc:sldChg>
      <pc:sldChg chg="add del">
        <pc:chgData name="Giulia Bleichenbacher" userId="adda7aa309b1ce3d" providerId="LiveId" clId="{D283D565-5E0F-4358-9CE6-C69BE254789E}" dt="2024-12-18T21:12:48.719" v="4"/>
        <pc:sldMkLst>
          <pc:docMk/>
          <pc:sldMk cId="3827934119" sldId="270"/>
        </pc:sldMkLst>
      </pc:sldChg>
      <pc:sldChg chg="addSp delSp modSp add mod">
        <pc:chgData name="Giulia Bleichenbacher" userId="adda7aa309b1ce3d" providerId="LiveId" clId="{D283D565-5E0F-4358-9CE6-C69BE254789E}" dt="2024-12-18T21:15:23.514" v="21" actId="1076"/>
        <pc:sldMkLst>
          <pc:docMk/>
          <pc:sldMk cId="3861457530" sldId="270"/>
        </pc:sldMkLst>
        <pc:picChg chg="del">
          <ac:chgData name="Giulia Bleichenbacher" userId="adda7aa309b1ce3d" providerId="LiveId" clId="{D283D565-5E0F-4358-9CE6-C69BE254789E}" dt="2024-12-18T21:14:34.576" v="11" actId="478"/>
          <ac:picMkLst>
            <pc:docMk/>
            <pc:sldMk cId="3861457530" sldId="270"/>
            <ac:picMk id="4" creationId="{6C129C04-971A-DE83-B6B0-D0B8C7BF8AF1}"/>
          </ac:picMkLst>
        </pc:picChg>
        <pc:picChg chg="add mod">
          <ac:chgData name="Giulia Bleichenbacher" userId="adda7aa309b1ce3d" providerId="LiveId" clId="{D283D565-5E0F-4358-9CE6-C69BE254789E}" dt="2024-12-18T21:14:53.389" v="17" actId="1076"/>
          <ac:picMkLst>
            <pc:docMk/>
            <pc:sldMk cId="3861457530" sldId="270"/>
            <ac:picMk id="5" creationId="{246CBE98-B6CB-CF9E-C6B6-52A6DE5558C9}"/>
          </ac:picMkLst>
        </pc:picChg>
        <pc:picChg chg="add mod">
          <ac:chgData name="Giulia Bleichenbacher" userId="adda7aa309b1ce3d" providerId="LiveId" clId="{D283D565-5E0F-4358-9CE6-C69BE254789E}" dt="2024-12-18T21:15:23.514" v="21" actId="1076"/>
          <ac:picMkLst>
            <pc:docMk/>
            <pc:sldMk cId="3861457530" sldId="270"/>
            <ac:picMk id="7" creationId="{799A162E-E863-6CAD-7358-D7CA6E2354D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E0B22-4F0C-48FD-BBE0-51E2FAF25910}" type="datetimeFigureOut">
              <a:rPr lang="de-CH" smtClean="0"/>
              <a:t>19.12.2024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B43BF-7C63-479D-85AD-BD18BBBDD38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953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rtl="0" eaLnBrk="1" fontAlgn="auto" latinLnBrk="0" hangingPunct="1"/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Now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to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second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path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of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process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,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which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automatically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reorders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items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for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which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stock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low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in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big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safe. The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process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starts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with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creation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of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service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task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This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process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step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which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automatically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determines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how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which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items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and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how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much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to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be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reordered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for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each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narcotic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available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there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are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any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that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have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to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be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reordered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process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loops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through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each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item. The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first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step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always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to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control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item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available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for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reorder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This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implemented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with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process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task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which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simulates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 real API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that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returns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global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drug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shortages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Next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have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implemented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decision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table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that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reads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response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of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API and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necessary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returns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alternatives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to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requested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narcotic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</a:t>
            </a:r>
            <a:endParaRPr lang="de-CH" dirty="0">
              <a:effectLst/>
            </a:endParaRPr>
          </a:p>
          <a:p>
            <a:pPr marL="0" marR="0" indent="0" algn="l" rtl="0" eaLnBrk="1" fontAlgn="auto" latinLnBrk="0" hangingPunct="1"/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After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process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receives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reordering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instructions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they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are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presented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to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member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of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purchasing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team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The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purchasing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has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to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then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confirm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that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medication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arrived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The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quantities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in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big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safe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are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updated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automatically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by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service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task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</a:t>
            </a:r>
            <a:endParaRPr lang="de-CH" dirty="0">
              <a:effectLst/>
            </a:endParaRPr>
          </a:p>
          <a:p>
            <a:pPr marL="0" marR="0" indent="0" algn="l" rtl="0" eaLnBrk="1" fontAlgn="auto" latinLnBrk="0" hangingPunct="1"/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After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subprocess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has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finished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for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all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narcotics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in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reorder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list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narcotic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team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notified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via email. </a:t>
            </a:r>
            <a:endParaRPr lang="de-CH" dirty="0">
              <a:effectLst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B43BF-7C63-479D-85AD-BD18BBBDD38B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6726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77FAA-E23B-6162-B54B-4B87300C7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8FB4DF8-7AF4-2100-7E70-B110A518D7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BE58F97-B757-75B5-7E65-4360DA9D6D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rtl="0" eaLnBrk="1" fontAlgn="auto" latinLnBrk="0" hangingPunct="1"/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#</a:t>
            </a:r>
            <a:endParaRPr lang="de-CH" dirty="0">
              <a:effectLst/>
            </a:endParaRPr>
          </a:p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5312E7-C44C-691B-7665-AE3D350D54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B43BF-7C63-479D-85AD-BD18BBBDD38B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262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This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what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that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looks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like in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detail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,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have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an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input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of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narcotic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name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and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whether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there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shortage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there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no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shortage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process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gives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instructions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about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reordering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same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article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there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shortage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decision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table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proposes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alternatives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for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each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narcotic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</a:t>
            </a:r>
            <a:endParaRPr lang="de-CH" dirty="0">
              <a:effectLst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B43BF-7C63-479D-85AD-BD18BBBDD38B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4817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63DF6B-6AD8-3199-3D41-B0B5C88A9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694EB9-C868-5D6C-D68F-383225BB4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F954AA-9AC4-8E42-B964-BE07C4CF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306B4A-B852-1B1E-8EE6-DBFFCC7AE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35EBCB-86B4-F0AE-738C-943F6906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30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1zeilig Aufzählung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719669" y="1797051"/>
            <a:ext cx="10759017" cy="4224867"/>
          </a:xfrm>
          <a:prstGeom prst="rect">
            <a:avLst/>
          </a:prstGeom>
        </p:spPr>
        <p:txBody>
          <a:bodyPr lIns="0" tIns="0" rIns="0" bIns="0"/>
          <a:lstStyle>
            <a:lvl1pPr marL="379191" indent="-379191">
              <a:lnSpc>
                <a:spcPts val="2800"/>
              </a:lnSpc>
              <a:spcBef>
                <a:spcPts val="1333"/>
              </a:spcBef>
              <a:defRPr sz="2400" baseline="0">
                <a:latin typeface="+mn-lt"/>
              </a:defRPr>
            </a:lvl1pPr>
            <a:lvl3pPr marL="758381" indent="-379191">
              <a:lnSpc>
                <a:spcPts val="2800"/>
              </a:lnSpc>
              <a:spcBef>
                <a:spcPts val="1333"/>
              </a:spcBef>
              <a:defRPr sz="2400" baseline="0">
                <a:latin typeface="+mn-lt"/>
              </a:defRPr>
            </a:lvl3pPr>
            <a:lvl4pPr marL="1137572" indent="-379191">
              <a:lnSpc>
                <a:spcPts val="2800"/>
              </a:lnSpc>
              <a:spcBef>
                <a:spcPts val="1333"/>
              </a:spcBef>
              <a:defRPr sz="2400" baseline="0">
                <a:latin typeface="+mn-lt"/>
              </a:defRPr>
            </a:lvl4pPr>
            <a:lvl5pPr marL="1516762" indent="-379191">
              <a:lnSpc>
                <a:spcPts val="2800"/>
              </a:lnSpc>
              <a:spcBef>
                <a:spcPts val="1333"/>
              </a:spcBef>
              <a:defRPr sz="2400" baseline="0">
                <a:latin typeface="+mn-lt"/>
              </a:defRPr>
            </a:lvl5pPr>
            <a:lvl6pPr marL="1895953" indent="-379191">
              <a:lnSpc>
                <a:spcPts val="2800"/>
              </a:lnSpc>
              <a:spcBef>
                <a:spcPts val="1333"/>
              </a:spcBef>
              <a:defRPr sz="2400" baseline="0">
                <a:latin typeface="+mn-lt"/>
              </a:defRPr>
            </a:lvl6pPr>
            <a:lvl7pPr marL="2275143" indent="-379191">
              <a:lnSpc>
                <a:spcPts val="2800"/>
              </a:lnSpc>
              <a:spcBef>
                <a:spcPts val="1333"/>
              </a:spcBef>
              <a:defRPr sz="2400" baseline="0">
                <a:latin typeface="+mn-lt"/>
              </a:defRPr>
            </a:lvl7pPr>
            <a:lvl8pPr marL="2654334" indent="-379191">
              <a:lnSpc>
                <a:spcPts val="2800"/>
              </a:lnSpc>
              <a:spcBef>
                <a:spcPts val="1333"/>
              </a:spcBef>
              <a:defRPr sz="2400" baseline="0">
                <a:latin typeface="+mn-lt"/>
              </a:defRPr>
            </a:lvl8pPr>
            <a:lvl9pPr marL="3033524" indent="-379191">
              <a:lnSpc>
                <a:spcPts val="2800"/>
              </a:lnSpc>
              <a:spcBef>
                <a:spcPts val="1333"/>
              </a:spcBef>
              <a:defRPr sz="2400" baseline="0">
                <a:latin typeface="+mn-lt"/>
              </a:defRPr>
            </a:lvl9pPr>
          </a:lstStyle>
          <a:p>
            <a:pPr lvl="0"/>
            <a:r>
              <a:rPr lang="de-DE" dirty="0"/>
              <a:t>Erste Ebene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5"/>
            <a:r>
              <a:rPr lang="de-DE" dirty="0"/>
              <a:t>Fünfte Ebene</a:t>
            </a:r>
          </a:p>
          <a:p>
            <a:pPr lvl="6"/>
            <a:r>
              <a:rPr lang="de-DE" dirty="0"/>
              <a:t>Sechste Ebene</a:t>
            </a:r>
          </a:p>
          <a:p>
            <a:pPr lvl="7"/>
            <a:r>
              <a:rPr lang="de-DE" dirty="0"/>
              <a:t>Siebte Ebene</a:t>
            </a:r>
          </a:p>
          <a:p>
            <a:pPr lvl="8"/>
            <a:r>
              <a:rPr lang="de-DE" dirty="0"/>
              <a:t>Achte Ebene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719664" y="972334"/>
            <a:ext cx="10752669" cy="548492"/>
          </a:xfrm>
        </p:spPr>
        <p:txBody>
          <a:bodyPr wrap="none"/>
          <a:lstStyle/>
          <a:p>
            <a:r>
              <a:rPr lang="de-CH" dirty="0"/>
              <a:t>Mastertitelformat bearbeiten</a:t>
            </a:r>
            <a:endParaRPr lang="en-GB" dirty="0"/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9358843A-C4C7-4811-BED9-DBA63B358B4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19C1DBD-5E4A-4FA5-BDAB-EEF4A6DADCC0}" type="datetime1">
              <a:rPr lang="de-DE" smtClean="0"/>
              <a:t>19.12.2024</a:t>
            </a:fld>
            <a:endParaRPr lang="de-DE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A1121AD4-C955-472C-9B34-D8BAC40643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Titel Präsentation</a:t>
            </a:r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CD4C5BC8-E23F-4949-94E3-0AAFEFC528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323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2zeilig Text 2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19664" y="980018"/>
            <a:ext cx="10752669" cy="817033"/>
          </a:xfrm>
        </p:spPr>
        <p:txBody>
          <a:bodyPr/>
          <a:lstStyle/>
          <a:p>
            <a:r>
              <a:rPr lang="de-CH" dirty="0"/>
              <a:t>Mastertitelformat bearbeiten</a:t>
            </a:r>
            <a:endParaRPr lang="en-GB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19669" y="2180167"/>
            <a:ext cx="5281084" cy="3841751"/>
          </a:xfrm>
        </p:spPr>
        <p:txBody>
          <a:bodyPr/>
          <a:lstStyle>
            <a:lvl1pPr marL="0" indent="0">
              <a:lnSpc>
                <a:spcPts val="2800"/>
              </a:lnSpc>
              <a:buFontTx/>
              <a:buNone/>
              <a:defRPr sz="2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191251" y="2180167"/>
            <a:ext cx="5281083" cy="3841749"/>
          </a:xfrm>
        </p:spPr>
        <p:txBody>
          <a:bodyPr/>
          <a:lstStyle>
            <a:lvl1pPr marL="0" indent="0">
              <a:lnSpc>
                <a:spcPts val="2800"/>
              </a:lnSpc>
              <a:buFontTx/>
              <a:buNone/>
              <a:defRPr sz="2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9904890-3BB6-4347-95B0-396B622718F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19C1DBD-5E4A-4FA5-BDAB-EEF4A6DADCC0}" type="datetime1">
              <a:rPr lang="de-DE" smtClean="0"/>
              <a:t>19.12.2024</a:t>
            </a:fld>
            <a:endParaRPr lang="de-D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141B62DD-12B9-461C-84B3-D484A3396F1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Titel </a:t>
            </a:r>
            <a:r>
              <a:rPr lang="de-DE">
                <a:solidFill>
                  <a:srgbClr val="FF0000"/>
                </a:solidFill>
              </a:rPr>
              <a:t>Präsentation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0F7E9D31-95F2-4BD9-8450-2366EF4A589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431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815790A7-C935-9B53-EE0F-A1F04A487E1F}"/>
              </a:ext>
            </a:extLst>
          </p:cNvPr>
          <p:cNvSpPr/>
          <p:nvPr userDrawn="1"/>
        </p:nvSpPr>
        <p:spPr>
          <a:xfrm>
            <a:off x="0" y="365125"/>
            <a:ext cx="12192000" cy="1500187"/>
          </a:xfrm>
          <a:prstGeom prst="rect">
            <a:avLst/>
          </a:prstGeom>
          <a:solidFill>
            <a:srgbClr val="ACCAC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>
                  <a:alpha val="30000"/>
                </a:schemeClr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2B46E1-C0B4-8C71-5164-66C51094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4BD1A-3BA7-6547-6F13-55CE77D19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DFAB95-31B4-6549-1A4C-184B8C46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C3F569-5D4A-4211-1150-9B7BF015E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05BC6F-E0E2-1A2B-882F-00E0D02B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23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43B2E4-9808-5CAA-A7A6-7396CE55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5189F9-AFFC-C182-8210-3B499803C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2E1EBE-3D8F-5903-FBCC-B8FBF9BA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906215-67EE-DF97-C6DE-ADF56F2B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50F3E6-A82F-F7BA-6129-CA42338C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Cartoon, Text, Design, Darstellung enthält.">
            <a:extLst>
              <a:ext uri="{FF2B5EF4-FFF2-40B4-BE49-F238E27FC236}">
                <a16:creationId xmlns:a16="http://schemas.microsoft.com/office/drawing/2014/main" id="{98C347DE-EE10-736B-D06D-356D8CCA4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-36167" y="0"/>
            <a:ext cx="6858000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E9CA828-7B9A-F449-DE86-F52C55957426}"/>
              </a:ext>
            </a:extLst>
          </p:cNvPr>
          <p:cNvSpPr/>
          <p:nvPr userDrawn="1"/>
        </p:nvSpPr>
        <p:spPr>
          <a:xfrm>
            <a:off x="-36167" y="5366544"/>
            <a:ext cx="12228167" cy="1500187"/>
          </a:xfrm>
          <a:prstGeom prst="rect">
            <a:avLst/>
          </a:prstGeom>
          <a:solidFill>
            <a:srgbClr val="ACCA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22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3B478-F94E-BD49-B66C-BD85CB72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CCBD1A-27CA-4BE1-49E3-F284AF397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812C4F-D478-400F-143B-7C909F44C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B17408-750E-4228-95FC-8F192FCC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DE63D0-1D32-2D8C-6A3B-E43195B1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15451C-C6BF-CB9B-0ED0-5FCCBA1A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59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D76CB-74B2-A733-7E28-0B3EB32D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978903-99D2-41A4-8020-624036A64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CC7B36-D28F-F86D-68D6-C7E5F21CE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C55E86-BEB3-4880-3B7E-22E9CFBC3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5D4DE2-FB2F-C057-EE49-F9D30CD55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EC79A9-ED98-F0C4-49C0-BBD398F4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AA94FE-F65E-EEBD-4CD0-1E19726E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3608EF-91FA-0BF7-118D-B46C707C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20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1B407-B8ED-6031-AD03-BF6DACC0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2B3AFA-1227-2AFB-868C-5D59F449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186786-7488-9322-FCF9-744E55BB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A3897D-B3CC-23EE-6D4B-61B5E9F4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FBEB6A9-5C35-1C03-DF76-6D7FCF1D7240}"/>
              </a:ext>
            </a:extLst>
          </p:cNvPr>
          <p:cNvSpPr/>
          <p:nvPr userDrawn="1"/>
        </p:nvSpPr>
        <p:spPr>
          <a:xfrm>
            <a:off x="0" y="4732648"/>
            <a:ext cx="12192000" cy="1500187"/>
          </a:xfrm>
          <a:prstGeom prst="rect">
            <a:avLst/>
          </a:prstGeom>
          <a:solidFill>
            <a:srgbClr val="ACCAC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65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solidFill>
          <a:srgbClr val="5D9188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8FD5AE-8D83-541F-3B60-A39C5BC4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3C0395-EEE3-E417-6499-D5F5DE47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21514C-715B-A189-1CE8-9BC625C5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7CBCE7-50CE-38B3-A5AC-F08E161DE1EE}"/>
              </a:ext>
            </a:extLst>
          </p:cNvPr>
          <p:cNvSpPr/>
          <p:nvPr userDrawn="1"/>
        </p:nvSpPr>
        <p:spPr>
          <a:xfrm>
            <a:off x="0" y="365125"/>
            <a:ext cx="12192000" cy="1500187"/>
          </a:xfrm>
          <a:prstGeom prst="rect">
            <a:avLst/>
          </a:prstGeom>
          <a:solidFill>
            <a:srgbClr val="ACCAC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>
                  <a:alpha val="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66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CBB21-4372-8205-6E19-F5B89FE9B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D4F92A-1F60-66A3-D3C6-61EB705E8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06D5FB-797B-DFBA-3DBB-61CFD814C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8C18F6-1061-F1C5-00FA-7C4FAE62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F29FA4-1328-1EF9-F5D6-3ABB8E37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57D420-F378-2B13-1E71-E1C73626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16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EA640-7BEF-881A-45BB-B557BDF7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C08936F-2473-701F-3E47-1E5927549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11A2-3AD4-2F18-9B42-19445933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B86606-BF28-649E-A634-F3002F39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15FC46-3BD3-92E4-6B9E-DA2856F7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F1B75C-2B31-7850-C889-118D9CD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70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37C187-F7F9-D73D-D4C4-7EDFB23D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E46DE3-8186-3CB3-4918-A87FFDD12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513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6D95D3-02B5-8258-44CC-5F5845680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7E68AA-B059-46D2-BC07-C1FC2D1B532B}" type="datetimeFigureOut">
              <a:rPr lang="de-DE" smtClean="0"/>
              <a:t>19.12.2024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3D739F-03BE-489F-02B2-DD6ED19BC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2FFC09-3E06-A5CB-EFF5-B657117C0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AB152C-647D-4204-9EA3-6E244510FB8F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 descr="Tierärztin mit einfarbiger Füllung">
            <a:extLst>
              <a:ext uri="{FF2B5EF4-FFF2-40B4-BE49-F238E27FC236}">
                <a16:creationId xmlns:a16="http://schemas.microsoft.com/office/drawing/2014/main" id="{1C893621-FDE1-6839-3028-F91406CB9BC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96600" y="6064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2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D5815D-FC64-C50B-3C87-E978AE07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87" y="5435501"/>
            <a:ext cx="10478880" cy="984389"/>
          </a:xfrm>
        </p:spPr>
        <p:txBody>
          <a:bodyPr>
            <a:noAutofit/>
          </a:bodyPr>
          <a:lstStyle/>
          <a:p>
            <a:r>
              <a:rPr lang="de-DE" sz="6600" dirty="0" err="1">
                <a:solidFill>
                  <a:schemeClr val="bg1"/>
                </a:solidFill>
              </a:rPr>
              <a:t>Narcovet</a:t>
            </a:r>
            <a:endParaRPr lang="de-DE" sz="6600" dirty="0">
              <a:solidFill>
                <a:schemeClr val="bg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1DE9EE-6FC4-36F1-ECEA-9BB8FD916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2279" y="3041373"/>
            <a:ext cx="3379304" cy="1974851"/>
          </a:xfrm>
        </p:spPr>
        <p:txBody>
          <a:bodyPr/>
          <a:lstStyle/>
          <a:p>
            <a:r>
              <a:rPr lang="de-DE" dirty="0"/>
              <a:t>Giulia </a:t>
            </a:r>
            <a:r>
              <a:rPr lang="de-DE" dirty="0" err="1"/>
              <a:t>Bleichenbacher</a:t>
            </a:r>
            <a:endParaRPr lang="de-DE" dirty="0"/>
          </a:p>
          <a:p>
            <a:r>
              <a:rPr lang="de-DE" dirty="0"/>
              <a:t>Sarah Deckarm</a:t>
            </a:r>
          </a:p>
          <a:p>
            <a:r>
              <a:rPr lang="de-DE" dirty="0"/>
              <a:t>Leonie Isele </a:t>
            </a:r>
          </a:p>
          <a:p>
            <a:r>
              <a:rPr lang="de-DE" dirty="0"/>
              <a:t>Firat Turan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368E33A0-87C6-BAAE-B2D6-B5107D97A965}"/>
              </a:ext>
            </a:extLst>
          </p:cNvPr>
          <p:cNvSpPr txBox="1">
            <a:spLocks/>
          </p:cNvSpPr>
          <p:nvPr/>
        </p:nvSpPr>
        <p:spPr>
          <a:xfrm>
            <a:off x="297086" y="6257365"/>
            <a:ext cx="12163855" cy="515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solution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automated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management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narcotics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veterinary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practice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977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5E74FDE1-6402-6615-0732-B8ADAECB417A}"/>
              </a:ext>
            </a:extLst>
          </p:cNvPr>
          <p:cNvSpPr txBox="1"/>
          <p:nvPr/>
        </p:nvSpPr>
        <p:spPr>
          <a:xfrm>
            <a:off x="1075765" y="699246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>
                <a:solidFill>
                  <a:schemeClr val="bg1"/>
                </a:solidFill>
                <a:latin typeface="+mj-lt"/>
              </a:rPr>
              <a:t>Conclusion</a:t>
            </a:r>
            <a:endParaRPr lang="de-DE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29F3EEB-BC7F-C981-A984-854CCDCEB316}"/>
              </a:ext>
            </a:extLst>
          </p:cNvPr>
          <p:cNvSpPr txBox="1">
            <a:spLocks/>
          </p:cNvSpPr>
          <p:nvPr/>
        </p:nvSpPr>
        <p:spPr>
          <a:xfrm>
            <a:off x="938213" y="2113649"/>
            <a:ext cx="5157787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000" b="1" dirty="0"/>
              <a:t>Problems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569B587C-398D-1975-A0E3-C4DED6A331E6}"/>
              </a:ext>
            </a:extLst>
          </p:cNvPr>
          <p:cNvSpPr txBox="1">
            <a:spLocks/>
          </p:cNvSpPr>
          <p:nvPr/>
        </p:nvSpPr>
        <p:spPr>
          <a:xfrm>
            <a:off x="938213" y="2937561"/>
            <a:ext cx="5157787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Exlusively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based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automation</a:t>
            </a:r>
            <a:endParaRPr lang="de-DE" dirty="0"/>
          </a:p>
          <a:p>
            <a:r>
              <a:rPr lang="de-DE" dirty="0" err="1"/>
              <a:t>Unclear</a:t>
            </a:r>
            <a:r>
              <a:rPr lang="de-DE" dirty="0"/>
              <a:t> </a:t>
            </a:r>
            <a:r>
              <a:rPr lang="de-DE" dirty="0" err="1"/>
              <a:t>responsibilities</a:t>
            </a:r>
            <a:r>
              <a:rPr lang="de-DE" dirty="0"/>
              <a:t> </a:t>
            </a:r>
          </a:p>
          <a:p>
            <a:r>
              <a:rPr lang="de-DE" dirty="0"/>
              <a:t>Time </a:t>
            </a:r>
            <a:r>
              <a:rPr lang="de-DE" dirty="0" err="1"/>
              <a:t>consuming</a:t>
            </a:r>
            <a:r>
              <a:rPr lang="de-DE" dirty="0"/>
              <a:t> </a:t>
            </a:r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support </a:t>
            </a:r>
            <a:r>
              <a:rPr lang="de-DE" dirty="0" err="1"/>
              <a:t>for</a:t>
            </a:r>
            <a:r>
              <a:rPr lang="de-DE" dirty="0"/>
              <a:t> alternative </a:t>
            </a:r>
            <a:r>
              <a:rPr lang="de-DE" dirty="0" err="1"/>
              <a:t>medications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C32C2640-FC11-9BFB-2345-BDBEDFB4FCBB}"/>
              </a:ext>
            </a:extLst>
          </p:cNvPr>
          <p:cNvSpPr txBox="1">
            <a:spLocks/>
          </p:cNvSpPr>
          <p:nvPr/>
        </p:nvSpPr>
        <p:spPr>
          <a:xfrm>
            <a:off x="6270625" y="2113649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000" b="1" dirty="0"/>
              <a:t>Solutions</a:t>
            </a:r>
          </a:p>
        </p:txBody>
      </p:sp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2AE4A642-244D-4412-4D07-8D1379CC1036}"/>
              </a:ext>
            </a:extLst>
          </p:cNvPr>
          <p:cNvSpPr txBox="1">
            <a:spLocks/>
          </p:cNvSpPr>
          <p:nvPr/>
        </p:nvSpPr>
        <p:spPr>
          <a:xfrm>
            <a:off x="6270625" y="2937561"/>
            <a:ext cx="5183188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Inventory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: </a:t>
            </a:r>
            <a:r>
              <a:rPr lang="de-DE" dirty="0" err="1"/>
              <a:t>digitalized</a:t>
            </a:r>
            <a:r>
              <a:rPr lang="de-DE" dirty="0"/>
              <a:t> </a:t>
            </a:r>
          </a:p>
          <a:p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e-mail</a:t>
            </a:r>
            <a:r>
              <a:rPr lang="de-DE" dirty="0"/>
              <a:t> </a:t>
            </a:r>
            <a:r>
              <a:rPr lang="de-DE" dirty="0" err="1"/>
              <a:t>generation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arrival</a:t>
            </a:r>
            <a:endParaRPr lang="de-DE" dirty="0"/>
          </a:p>
          <a:p>
            <a:pPr lvl="1"/>
            <a:r>
              <a:rPr lang="de-DE" dirty="0"/>
              <a:t>Threshold </a:t>
            </a:r>
            <a:r>
              <a:rPr lang="de-DE" dirty="0" err="1"/>
              <a:t>warning</a:t>
            </a:r>
            <a:r>
              <a:rPr lang="de-DE" dirty="0"/>
              <a:t> </a:t>
            </a:r>
          </a:p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enable</a:t>
            </a:r>
            <a:r>
              <a:rPr lang="de-DE" dirty="0"/>
              <a:t> quick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alternative </a:t>
            </a:r>
            <a:r>
              <a:rPr lang="de-DE" dirty="0" err="1"/>
              <a:t>medications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7259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63336" y="342324"/>
            <a:ext cx="9144000" cy="1795008"/>
          </a:xfrm>
        </p:spPr>
        <p:txBody>
          <a:bodyPr/>
          <a:lstStyle/>
          <a:p>
            <a:r>
              <a:rPr lang="de-CH" dirty="0"/>
              <a:t>Addendum: </a:t>
            </a:r>
            <a:br>
              <a:rPr lang="de-CH" dirty="0"/>
            </a:br>
            <a:r>
              <a:rPr lang="de-CH" dirty="0"/>
              <a:t>Chatbot </a:t>
            </a:r>
            <a:r>
              <a:rPr lang="de-CH" dirty="0" err="1"/>
              <a:t>adventures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 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63" y="2384378"/>
            <a:ext cx="8040947" cy="409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87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760" y="4686695"/>
            <a:ext cx="4139470" cy="1625246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377" y="0"/>
            <a:ext cx="4012484" cy="3455807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17" y="126743"/>
            <a:ext cx="6505049" cy="474912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5"/>
          <a:srcRect l="39045"/>
          <a:stretch/>
        </p:blipFill>
        <p:spPr>
          <a:xfrm>
            <a:off x="5036304" y="3328882"/>
            <a:ext cx="3097065" cy="3681442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 flipV="1">
            <a:off x="6078583" y="950865"/>
            <a:ext cx="1907177" cy="1950038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8071799" y="2812391"/>
            <a:ext cx="1030022" cy="1286831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10202332" y="2603863"/>
            <a:ext cx="207966" cy="2033323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013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initially</a:t>
            </a:r>
            <a:r>
              <a:rPr lang="de-CH" dirty="0"/>
              <a:t> </a:t>
            </a:r>
            <a:r>
              <a:rPr lang="de-CH" dirty="0" err="1"/>
              <a:t>explored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option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implement</a:t>
            </a:r>
            <a:r>
              <a:rPr lang="de-CH" dirty="0"/>
              <a:t> a </a:t>
            </a:r>
            <a:r>
              <a:rPr lang="de-CH" dirty="0" err="1"/>
              <a:t>chatbot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give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narcotics</a:t>
            </a:r>
            <a:r>
              <a:rPr lang="de-CH" dirty="0"/>
              <a:t> </a:t>
            </a:r>
            <a:r>
              <a:rPr lang="de-CH" dirty="0" err="1"/>
              <a:t>team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possibility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chat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a </a:t>
            </a:r>
            <a:r>
              <a:rPr lang="de-CH" dirty="0" err="1"/>
              <a:t>suggestion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an alternative </a:t>
            </a:r>
            <a:r>
              <a:rPr lang="de-CH" dirty="0" err="1"/>
              <a:t>medication</a:t>
            </a:r>
            <a:r>
              <a:rPr lang="de-CH" dirty="0"/>
              <a:t>. </a:t>
            </a:r>
          </a:p>
          <a:p>
            <a:r>
              <a:rPr lang="de-CH" dirty="0"/>
              <a:t>In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process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faced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issues</a:t>
            </a:r>
            <a:r>
              <a:rPr lang="de-CH" dirty="0"/>
              <a:t> </a:t>
            </a:r>
            <a:r>
              <a:rPr lang="de-CH" dirty="0" err="1"/>
              <a:t>however</a:t>
            </a:r>
            <a:r>
              <a:rPr lang="de-CH" dirty="0"/>
              <a:t>,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ultimately</a:t>
            </a:r>
            <a:r>
              <a:rPr lang="de-CH" dirty="0"/>
              <a:t> after a </a:t>
            </a:r>
            <a:r>
              <a:rPr lang="de-CH" dirty="0" err="1"/>
              <a:t>longer</a:t>
            </a:r>
            <a:r>
              <a:rPr lang="de-CH" dirty="0"/>
              <a:t> </a:t>
            </a:r>
            <a:r>
              <a:rPr lang="de-CH" dirty="0" err="1"/>
              <a:t>discussion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both</a:t>
            </a:r>
            <a:r>
              <a:rPr lang="de-CH" dirty="0"/>
              <a:t> </a:t>
            </a:r>
            <a:r>
              <a:rPr lang="de-CH" dirty="0" err="1"/>
              <a:t>Charuta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Devid</a:t>
            </a:r>
            <a:r>
              <a:rPr lang="de-CH" dirty="0"/>
              <a:t> </a:t>
            </a:r>
            <a:r>
              <a:rPr lang="de-CH" dirty="0" err="1"/>
              <a:t>during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course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different </a:t>
            </a:r>
            <a:r>
              <a:rPr lang="de-CH" dirty="0" err="1"/>
              <a:t>coachings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decided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leave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idea</a:t>
            </a:r>
            <a:r>
              <a:rPr lang="de-CH" dirty="0"/>
              <a:t>, but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briefly</a:t>
            </a:r>
            <a:r>
              <a:rPr lang="de-CH" dirty="0"/>
              <a:t> </a:t>
            </a:r>
            <a:r>
              <a:rPr lang="de-CH" dirty="0" err="1"/>
              <a:t>wanted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illustrate</a:t>
            </a:r>
            <a:r>
              <a:rPr lang="de-CH" dirty="0"/>
              <a:t> </a:t>
            </a:r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did</a:t>
            </a:r>
            <a:r>
              <a:rPr lang="de-CH" dirty="0"/>
              <a:t> </a:t>
            </a:r>
            <a:r>
              <a:rPr lang="de-CH" dirty="0" err="1"/>
              <a:t>here</a:t>
            </a:r>
            <a:r>
              <a:rPr lang="de-CH" dirty="0"/>
              <a:t>.  </a:t>
            </a:r>
          </a:p>
          <a:p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learned</a:t>
            </a:r>
            <a:r>
              <a:rPr lang="de-CH" dirty="0"/>
              <a:t> a </a:t>
            </a:r>
            <a:r>
              <a:rPr lang="de-CH" dirty="0" err="1"/>
              <a:t>lot</a:t>
            </a:r>
            <a:r>
              <a:rPr lang="de-CH" dirty="0"/>
              <a:t> </a:t>
            </a:r>
            <a:r>
              <a:rPr lang="de-CH" dirty="0" err="1"/>
              <a:t>regarding</a:t>
            </a:r>
            <a:r>
              <a:rPr lang="de-CH" dirty="0"/>
              <a:t> </a:t>
            </a:r>
            <a:r>
              <a:rPr lang="de-CH" dirty="0" err="1"/>
              <a:t>voiceflow</a:t>
            </a:r>
            <a:r>
              <a:rPr lang="de-CH" dirty="0"/>
              <a:t>, </a:t>
            </a:r>
            <a:r>
              <a:rPr lang="de-CH" dirty="0" err="1"/>
              <a:t>chatbot</a:t>
            </a:r>
            <a:r>
              <a:rPr lang="de-CH" dirty="0"/>
              <a:t> </a:t>
            </a:r>
            <a:r>
              <a:rPr lang="de-CH" dirty="0" err="1"/>
              <a:t>implementation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a </a:t>
            </a:r>
            <a:r>
              <a:rPr lang="de-CH" dirty="0" err="1"/>
              <a:t>lot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«</a:t>
            </a:r>
            <a:r>
              <a:rPr lang="de-CH" dirty="0" err="1"/>
              <a:t>details</a:t>
            </a:r>
            <a:r>
              <a:rPr lang="de-CH" dirty="0"/>
              <a:t>» in </a:t>
            </a:r>
            <a:r>
              <a:rPr lang="de-CH" dirty="0" err="1"/>
              <a:t>setting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such a </a:t>
            </a:r>
            <a:r>
              <a:rPr lang="de-CH" dirty="0" err="1"/>
              <a:t>chatbot</a:t>
            </a:r>
            <a:r>
              <a:rPr lang="de-CH" dirty="0"/>
              <a:t>. </a:t>
            </a:r>
            <a:r>
              <a:rPr lang="de-CH" dirty="0">
                <a:sym typeface="Wingdings" panose="05000000000000000000" pitchFamily="2" charset="2"/>
              </a:rPr>
              <a:t> </a:t>
            </a:r>
            <a:r>
              <a:rPr lang="de-CH" dirty="0" err="1">
                <a:sym typeface="Wingdings" panose="05000000000000000000" pitchFamily="2" charset="2"/>
              </a:rPr>
              <a:t>It</a:t>
            </a:r>
            <a:r>
              <a:rPr lang="de-CH" dirty="0">
                <a:sym typeface="Wingdings" panose="05000000000000000000" pitchFamily="2" charset="2"/>
              </a:rPr>
              <a:t> was a </a:t>
            </a:r>
            <a:r>
              <a:rPr lang="de-CH" dirty="0" err="1">
                <a:sym typeface="Wingdings" panose="05000000000000000000" pitchFamily="2" charset="2"/>
              </a:rPr>
              <a:t>really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interesting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exploration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of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the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topic</a:t>
            </a:r>
            <a:r>
              <a:rPr lang="de-CH" dirty="0">
                <a:sym typeface="Wingdings" panose="05000000000000000000" pitchFamily="2" charset="2"/>
              </a:rPr>
              <a:t> </a:t>
            </a:r>
          </a:p>
          <a:p>
            <a:r>
              <a:rPr lang="de-CH" dirty="0" err="1">
                <a:sym typeface="Wingdings" panose="05000000000000000000" pitchFamily="2" charset="2"/>
              </a:rPr>
              <a:t>Creating</a:t>
            </a:r>
            <a:r>
              <a:rPr lang="de-CH" dirty="0">
                <a:sym typeface="Wingdings" panose="05000000000000000000" pitchFamily="2" charset="2"/>
              </a:rPr>
              <a:t>, </a:t>
            </a:r>
            <a:r>
              <a:rPr lang="de-CH" dirty="0" err="1">
                <a:sym typeface="Wingdings" panose="05000000000000000000" pitchFamily="2" charset="2"/>
              </a:rPr>
              <a:t>adapting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and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following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the</a:t>
            </a:r>
            <a:r>
              <a:rPr lang="de-CH" dirty="0">
                <a:sym typeface="Wingdings" panose="05000000000000000000" pitchFamily="2" charset="2"/>
              </a:rPr>
              <a:t> «</a:t>
            </a:r>
            <a:r>
              <a:rPr lang="de-CH" dirty="0" err="1">
                <a:sym typeface="Wingdings" panose="05000000000000000000" pitchFamily="2" charset="2"/>
              </a:rPr>
              <a:t>conversation</a:t>
            </a:r>
            <a:r>
              <a:rPr lang="de-CH" dirty="0">
                <a:sym typeface="Wingdings" panose="05000000000000000000" pitchFamily="2" charset="2"/>
              </a:rPr>
              <a:t>» </a:t>
            </a:r>
            <a:r>
              <a:rPr lang="de-CH" dirty="0" err="1">
                <a:sym typeface="Wingdings" panose="05000000000000000000" pitchFamily="2" charset="2"/>
              </a:rPr>
              <a:t>framework</a:t>
            </a:r>
            <a:r>
              <a:rPr lang="de-CH" dirty="0">
                <a:sym typeface="Wingdings" panose="05000000000000000000" pitchFamily="2" charset="2"/>
              </a:rPr>
              <a:t> was </a:t>
            </a:r>
            <a:r>
              <a:rPr lang="de-CH" dirty="0" err="1">
                <a:sym typeface="Wingdings" panose="05000000000000000000" pitchFamily="2" charset="2"/>
              </a:rPr>
              <a:t>really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interesting</a:t>
            </a:r>
            <a:r>
              <a:rPr lang="de-CH" dirty="0">
                <a:sym typeface="Wingdings" panose="05000000000000000000" pitchFamily="2" charset="2"/>
              </a:rPr>
              <a:t>! </a:t>
            </a:r>
            <a:r>
              <a:rPr lang="de-CH" dirty="0"/>
              <a:t> 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endParaRPr lang="de-CH" dirty="0"/>
          </a:p>
          <a:p>
            <a:endParaRPr lang="de-CH" dirty="0"/>
          </a:p>
        </p:txBody>
      </p:sp>
      <p:sp>
        <p:nvSpPr>
          <p:cNvPr id="7" name="Rechteck 6"/>
          <p:cNvSpPr/>
          <p:nvPr/>
        </p:nvSpPr>
        <p:spPr>
          <a:xfrm>
            <a:off x="3048000" y="3105835"/>
            <a:ext cx="2706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5119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19664" y="972334"/>
            <a:ext cx="4714485" cy="548492"/>
          </a:xfrm>
        </p:spPr>
        <p:txBody>
          <a:bodyPr>
            <a:noAutofit/>
          </a:bodyPr>
          <a:lstStyle/>
          <a:p>
            <a:r>
              <a:rPr lang="de-CH" sz="5400" dirty="0" err="1"/>
              <a:t>Some</a:t>
            </a:r>
            <a:r>
              <a:rPr lang="de-CH" sz="5400" dirty="0"/>
              <a:t> </a:t>
            </a:r>
            <a:r>
              <a:rPr lang="de-CH" sz="5400" dirty="0" err="1"/>
              <a:t>successes</a:t>
            </a:r>
            <a:r>
              <a:rPr lang="de-CH" sz="5400" dirty="0"/>
              <a:t>, </a:t>
            </a:r>
            <a:br>
              <a:rPr lang="de-CH" sz="5400" dirty="0"/>
            </a:br>
            <a:r>
              <a:rPr lang="de-CH" sz="5400" dirty="0" err="1"/>
              <a:t>some</a:t>
            </a:r>
            <a:r>
              <a:rPr lang="de-CH" sz="5400" dirty="0"/>
              <a:t> </a:t>
            </a:r>
            <a:r>
              <a:rPr lang="de-CH" sz="5400" dirty="0" err="1"/>
              <a:t>challenges</a:t>
            </a:r>
            <a:endParaRPr lang="de-CH" sz="5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981" y="374468"/>
            <a:ext cx="6090854" cy="60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58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82" y="250630"/>
            <a:ext cx="3538056" cy="339441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820" y="98095"/>
            <a:ext cx="6599843" cy="141187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/>
          <a:srcRect t="1688" b="4422"/>
          <a:stretch/>
        </p:blipFill>
        <p:spPr>
          <a:xfrm>
            <a:off x="4109820" y="3927566"/>
            <a:ext cx="6599842" cy="2838994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5"/>
          <a:srcRect t="10078" b="5524"/>
          <a:stretch/>
        </p:blipFill>
        <p:spPr>
          <a:xfrm>
            <a:off x="4109820" y="1683762"/>
            <a:ext cx="6599842" cy="2070009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531845" y="3753771"/>
            <a:ext cx="271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Defining</a:t>
            </a:r>
            <a:r>
              <a:rPr lang="de-CH" dirty="0"/>
              <a:t> an </a:t>
            </a:r>
            <a:r>
              <a:rPr lang="de-CH" dirty="0" err="1"/>
              <a:t>agent</a:t>
            </a:r>
            <a:r>
              <a:rPr lang="de-CH" dirty="0"/>
              <a:t> </a:t>
            </a:r>
            <a:r>
              <a:rPr lang="de-CH" dirty="0" err="1"/>
              <a:t>persona</a:t>
            </a:r>
            <a:endParaRPr lang="de-CH" dirty="0"/>
          </a:p>
        </p:txBody>
      </p:sp>
      <p:sp>
        <p:nvSpPr>
          <p:cNvPr id="10" name="Textfeld 9"/>
          <p:cNvSpPr txBox="1"/>
          <p:nvPr/>
        </p:nvSpPr>
        <p:spPr>
          <a:xfrm>
            <a:off x="10817290" y="334605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Intro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0817290" y="2102170"/>
            <a:ext cx="1180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API Call </a:t>
            </a:r>
            <a:r>
              <a:rPr lang="de-CH" dirty="0" err="1"/>
              <a:t>to</a:t>
            </a:r>
            <a:r>
              <a:rPr lang="de-CH" dirty="0"/>
              <a:t> check </a:t>
            </a:r>
            <a:r>
              <a:rPr lang="de-CH" dirty="0" err="1"/>
              <a:t>availability</a:t>
            </a:r>
            <a:endParaRPr lang="de-CH" dirty="0"/>
          </a:p>
        </p:txBody>
      </p:sp>
      <p:sp>
        <p:nvSpPr>
          <p:cNvPr id="15" name="Textfeld 14"/>
          <p:cNvSpPr txBox="1"/>
          <p:nvPr/>
        </p:nvSpPr>
        <p:spPr>
          <a:xfrm>
            <a:off x="10785241" y="4423733"/>
            <a:ext cx="1452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Conversation</a:t>
            </a:r>
            <a:r>
              <a:rPr lang="de-CH" dirty="0"/>
              <a:t> Flow, </a:t>
            </a:r>
            <a:r>
              <a:rPr lang="de-CH" dirty="0" err="1"/>
              <a:t>and</a:t>
            </a:r>
            <a:r>
              <a:rPr lang="de-CH" dirty="0"/>
              <a:t> end </a:t>
            </a:r>
          </a:p>
        </p:txBody>
      </p:sp>
    </p:spTree>
    <p:extLst>
      <p:ext uri="{BB962C8B-B14F-4D97-AF65-F5344CB8AC3E}">
        <p14:creationId xmlns:p14="http://schemas.microsoft.com/office/powerpoint/2010/main" val="1868844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41" y="2579341"/>
            <a:ext cx="3990025" cy="223040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780" y="373183"/>
            <a:ext cx="3020665" cy="604880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059" y="1803081"/>
            <a:ext cx="3366701" cy="77626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502" y="3397587"/>
            <a:ext cx="3109815" cy="65736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8106059" y="1379634"/>
            <a:ext cx="221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/>
              <a:t>methadon</a:t>
            </a:r>
            <a:endParaRPr lang="de-CH" sz="2400" dirty="0"/>
          </a:p>
        </p:txBody>
      </p:sp>
      <p:sp>
        <p:nvSpPr>
          <p:cNvPr id="11" name="Textfeld 10"/>
          <p:cNvSpPr txBox="1"/>
          <p:nvPr/>
        </p:nvSpPr>
        <p:spPr>
          <a:xfrm>
            <a:off x="8106059" y="2893073"/>
            <a:ext cx="1729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/>
              <a:t>dormicum</a:t>
            </a:r>
            <a:endParaRPr lang="de-CH" sz="2400" dirty="0"/>
          </a:p>
        </p:txBody>
      </p:sp>
      <p:sp>
        <p:nvSpPr>
          <p:cNvPr id="12" name="Textfeld 11"/>
          <p:cNvSpPr txBox="1"/>
          <p:nvPr/>
        </p:nvSpPr>
        <p:spPr>
          <a:xfrm>
            <a:off x="8234502" y="4373338"/>
            <a:ext cx="221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/>
              <a:t>sunshine</a:t>
            </a:r>
            <a:endParaRPr lang="de-CH" sz="2400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4502" y="4856234"/>
            <a:ext cx="3168087" cy="866273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710469" y="779469"/>
            <a:ext cx="2649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Challenge </a:t>
            </a:r>
            <a:r>
              <a:rPr lang="de-CH" sz="2400" dirty="0" err="1"/>
              <a:t>nr.</a:t>
            </a:r>
            <a:r>
              <a:rPr lang="de-CH" sz="2400" dirty="0"/>
              <a:t> 1: </a:t>
            </a:r>
          </a:p>
          <a:p>
            <a:endParaRPr lang="de-CH" sz="2400" dirty="0"/>
          </a:p>
          <a:p>
            <a:r>
              <a:rPr lang="de-CH" sz="2400" b="1" dirty="0"/>
              <a:t>LLM </a:t>
            </a:r>
            <a:r>
              <a:rPr lang="de-CH" sz="2400" b="1" dirty="0">
                <a:sym typeface="Wingdings" panose="05000000000000000000" pitchFamily="2" charset="2"/>
              </a:rPr>
              <a:t> </a:t>
            </a:r>
            <a:endParaRPr lang="de-CH" sz="2400" b="1" dirty="0"/>
          </a:p>
        </p:txBody>
      </p:sp>
    </p:spTree>
    <p:extLst>
      <p:ext uri="{BB962C8B-B14F-4D97-AF65-F5344CB8AC3E}">
        <p14:creationId xmlns:p14="http://schemas.microsoft.com/office/powerpoint/2010/main" val="1923455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Our initial idea was to implement a Large Language Model (LLM) to assist in suggesting alternative medications. </a:t>
            </a:r>
          </a:p>
          <a:p>
            <a:r>
              <a:rPr lang="en-US" dirty="0"/>
              <a:t>The first challenge we encountered was that the LLM initially refused to provide information or suggest alternatives for medications, particularly sensitive substances like narcotics. </a:t>
            </a:r>
          </a:p>
          <a:p>
            <a:r>
              <a:rPr lang="en-US" dirty="0"/>
              <a:t>Through careful prompting and iterative adjustments, we were able to refine the model to generate alternative suggestions. However, its use in this context remained a questionable issue, raising concerns about reliability and appropriateness. </a:t>
            </a:r>
          </a:p>
          <a:p>
            <a:r>
              <a:rPr lang="en-US" dirty="0"/>
              <a:t>Additionally, the information output at this stage was not sufficiently practical, leading us to explore alternative solutions.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97939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Alternatives…. </a:t>
            </a:r>
            <a:r>
              <a:rPr lang="de-CH" dirty="0" err="1"/>
              <a:t>logic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4294967295"/>
          </p:nvPr>
        </p:nvSpPr>
        <p:spPr>
          <a:xfrm>
            <a:off x="6911975" y="2017713"/>
            <a:ext cx="5280025" cy="3841750"/>
          </a:xfrm>
        </p:spPr>
        <p:txBody>
          <a:bodyPr/>
          <a:lstStyle/>
          <a:p>
            <a:r>
              <a:rPr lang="de-CH" dirty="0"/>
              <a:t> 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685" y="1385201"/>
            <a:ext cx="9715175" cy="510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6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Initially, the logic behind the implementation was somewhat rudimentary but functional, and not very nicely implemented. </a:t>
            </a:r>
          </a:p>
          <a:p>
            <a:r>
              <a:rPr lang="en-US" dirty="0"/>
              <a:t>It relied on identifying specific parts of words within the input and, based on predefined rules, generated corresponding outputs. </a:t>
            </a:r>
          </a:p>
          <a:p>
            <a:r>
              <a:rPr lang="en-US" dirty="0"/>
              <a:t>This approach made the outputs reliable and more controllable, particularly in terms of quality.</a:t>
            </a:r>
          </a:p>
          <a:p>
            <a:r>
              <a:rPr lang="en-US" dirty="0"/>
              <a:t>However, certain scenarios could not be effectively addressed. </a:t>
            </a:r>
          </a:p>
          <a:p>
            <a:pPr lvl="1"/>
            <a:r>
              <a:rPr lang="en-US" dirty="0"/>
              <a:t>For instance, cases where a user states, </a:t>
            </a:r>
            <a:r>
              <a:rPr lang="en-US" i="1" dirty="0"/>
              <a:t>"I don’t need </a:t>
            </a:r>
            <a:r>
              <a:rPr lang="en-US" i="1" dirty="0" err="1"/>
              <a:t>Bupaq</a:t>
            </a:r>
            <a:r>
              <a:rPr lang="en-US" i="1" dirty="0"/>
              <a:t>"</a:t>
            </a:r>
            <a:r>
              <a:rPr lang="en-US" dirty="0"/>
              <a:t> or asks, </a:t>
            </a:r>
            <a:r>
              <a:rPr lang="en-US" i="1" dirty="0"/>
              <a:t>"Provide an alternative for X like you did for methadone,"</a:t>
            </a:r>
            <a:r>
              <a:rPr lang="en-US" dirty="0"/>
              <a:t> fall outside the scope of the predefined logic, potentially causing issues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7863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E2F3C-8058-3830-E170-714DB20D9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3" y="500062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problem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tackle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82B543-531E-9D0B-6C86-3338648C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513" y="2006600"/>
            <a:ext cx="10515600" cy="4351338"/>
          </a:xfrm>
        </p:spPr>
        <p:txBody>
          <a:bodyPr/>
          <a:lstStyle/>
          <a:p>
            <a:r>
              <a:rPr lang="de-DE" dirty="0"/>
              <a:t>Narcotics </a:t>
            </a:r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Often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automation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paper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based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responsibilities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7259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19664" y="997435"/>
            <a:ext cx="4190841" cy="817033"/>
          </a:xfrm>
        </p:spPr>
        <p:txBody>
          <a:bodyPr>
            <a:normAutofit fontScale="90000"/>
          </a:bodyPr>
          <a:lstStyle/>
          <a:p>
            <a:r>
              <a:rPr lang="de-CH" dirty="0"/>
              <a:t>Alternatives…. Knowledge </a:t>
            </a:r>
            <a:r>
              <a:rPr lang="de-CH" dirty="0" err="1"/>
              <a:t>base</a:t>
            </a:r>
            <a:r>
              <a:rPr lang="de-CH" dirty="0"/>
              <a:t> 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5674981" y="2017324"/>
            <a:ext cx="5281083" cy="3841749"/>
          </a:xfrm>
        </p:spPr>
        <p:txBody>
          <a:bodyPr/>
          <a:lstStyle/>
          <a:p>
            <a:r>
              <a:rPr lang="de-CH" dirty="0"/>
              <a:t> 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3" y="2448156"/>
            <a:ext cx="4531605" cy="2587114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774" y="113449"/>
            <a:ext cx="7281495" cy="657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87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Finally, the possibility of utilizing a knowledge base </a:t>
            </a:r>
            <a:r>
              <a:rPr lang="en-GB" dirty="0"/>
              <a:t>as a foundational resource for the </a:t>
            </a:r>
            <a:r>
              <a:rPr lang="en-GB" dirty="0" err="1"/>
              <a:t>chatbot</a:t>
            </a:r>
            <a:r>
              <a:rPr lang="en-GB" dirty="0"/>
              <a:t> </a:t>
            </a:r>
            <a:r>
              <a:rPr lang="en-US" dirty="0"/>
              <a:t>was explored as a potential solution. However, during subsequent discussions in coaching sessions, it was decided to discontinue this aspect of the project, so it was never truly implemented </a:t>
            </a:r>
          </a:p>
          <a:p>
            <a:r>
              <a:rPr lang="en-GB" dirty="0"/>
              <a:t>Some initial thoughts </a:t>
            </a:r>
          </a:p>
          <a:p>
            <a:pPr marL="380990" indent="-380990">
              <a:buFontTx/>
              <a:buChar char="-"/>
            </a:pPr>
            <a:r>
              <a:rPr lang="en-GB" dirty="0"/>
              <a:t>Include data on alternative medications and details regarding the narcotic. </a:t>
            </a:r>
          </a:p>
          <a:p>
            <a:pPr marL="380990" indent="-380990">
              <a:buFontTx/>
              <a:buChar char="-"/>
            </a:pPr>
            <a:r>
              <a:rPr lang="en-GB" dirty="0"/>
              <a:t>Structured base for easy and efficient retrieval and dissemination of information, allowing the delivery of accurate and relevant responses to user inquiries.</a:t>
            </a:r>
            <a:endParaRPr lang="de-CH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7000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Risks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Considerations</a:t>
            </a:r>
            <a:endParaRPr lang="de-CH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28" y="1752759"/>
            <a:ext cx="4152900" cy="10287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6823692" y="2034074"/>
            <a:ext cx="5164183" cy="4454374"/>
          </a:xfrm>
        </p:spPr>
        <p:txBody>
          <a:bodyPr>
            <a:normAutofit/>
          </a:bodyPr>
          <a:lstStyle/>
          <a:p>
            <a:r>
              <a:rPr lang="de-CH" sz="4000" b="1" i="1" dirty="0"/>
              <a:t>Sensitive Info?</a:t>
            </a:r>
          </a:p>
          <a:p>
            <a:endParaRPr lang="de-CH" sz="4000" b="1" i="1" dirty="0"/>
          </a:p>
          <a:p>
            <a:r>
              <a:rPr lang="de-CH" sz="4000" b="1" i="1" dirty="0" err="1"/>
              <a:t>Responsibility</a:t>
            </a:r>
            <a:r>
              <a:rPr lang="de-CH" sz="4000" b="1" i="1" dirty="0"/>
              <a:t>?</a:t>
            </a:r>
          </a:p>
          <a:p>
            <a:endParaRPr lang="de-CH" sz="4000" b="1" i="1" u="sng" dirty="0"/>
          </a:p>
          <a:p>
            <a:r>
              <a:rPr lang="de-CH" sz="4000" b="1" i="1" dirty="0" err="1"/>
              <a:t>Necessary</a:t>
            </a:r>
            <a:r>
              <a:rPr lang="de-CH" sz="4000" b="1" i="1" dirty="0"/>
              <a:t>? </a:t>
            </a:r>
          </a:p>
          <a:p>
            <a:endParaRPr lang="de-CH" sz="4000" b="1" i="1" dirty="0"/>
          </a:p>
          <a:p>
            <a:r>
              <a:rPr lang="de-CH" sz="4000" b="1" i="1" dirty="0" err="1"/>
              <a:t>Correct</a:t>
            </a:r>
            <a:r>
              <a:rPr lang="de-CH" sz="4000" b="1" i="1" dirty="0"/>
              <a:t>? 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430" y="3765867"/>
            <a:ext cx="2893510" cy="281285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55" y="2905668"/>
            <a:ext cx="3117346" cy="105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69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 txBox="1">
            <a:spLocks/>
          </p:cNvSpPr>
          <p:nvPr/>
        </p:nvSpPr>
        <p:spPr>
          <a:xfrm>
            <a:off x="3030583" y="2239903"/>
            <a:ext cx="9516401" cy="8355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200" b="1" i="0" kern="1200" spc="20" baseline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CH" sz="4000" b="0" dirty="0"/>
              <a:t>… </a:t>
            </a:r>
            <a:r>
              <a:rPr lang="de-CH" sz="4000" b="0" dirty="0">
                <a:latin typeface="+mj-lt"/>
                <a:ea typeface="+mj-ea"/>
                <a:cs typeface="+mj-cs"/>
              </a:rPr>
              <a:t>also </a:t>
            </a:r>
            <a:r>
              <a:rPr lang="de-CH" sz="4000" dirty="0">
                <a:latin typeface="+mj-lt"/>
                <a:ea typeface="+mj-ea"/>
                <a:cs typeface="+mj-cs"/>
              </a:rPr>
              <a:t>elegant </a:t>
            </a:r>
            <a:r>
              <a:rPr lang="de-CH" sz="4000" dirty="0" err="1">
                <a:latin typeface="+mj-lt"/>
                <a:ea typeface="+mj-ea"/>
                <a:cs typeface="+mj-cs"/>
              </a:rPr>
              <a:t>possibilities</a:t>
            </a:r>
            <a:r>
              <a:rPr lang="de-CH" sz="4000" b="0" dirty="0">
                <a:latin typeface="+mj-lt"/>
                <a:ea typeface="+mj-ea"/>
                <a:cs typeface="+mj-cs"/>
              </a:rPr>
              <a:t>, </a:t>
            </a:r>
            <a:r>
              <a:rPr lang="de-CH" sz="4000" b="0" dirty="0" err="1">
                <a:latin typeface="+mj-lt"/>
                <a:ea typeface="+mj-ea"/>
                <a:cs typeface="+mj-cs"/>
              </a:rPr>
              <a:t>for</a:t>
            </a:r>
            <a:r>
              <a:rPr lang="de-CH" sz="4000" b="0" dirty="0">
                <a:latin typeface="+mj-lt"/>
                <a:ea typeface="+mj-ea"/>
                <a:cs typeface="+mj-cs"/>
              </a:rPr>
              <a:t> </a:t>
            </a:r>
            <a:r>
              <a:rPr lang="de-CH" sz="4000" b="0" dirty="0" err="1">
                <a:latin typeface="+mj-lt"/>
                <a:ea typeface="+mj-ea"/>
                <a:cs typeface="+mj-cs"/>
              </a:rPr>
              <a:t>example</a:t>
            </a:r>
            <a:r>
              <a:rPr lang="de-CH" sz="4000" b="0" dirty="0">
                <a:latin typeface="+mj-lt"/>
                <a:ea typeface="+mj-ea"/>
                <a:cs typeface="+mj-cs"/>
              </a:rPr>
              <a:t>: 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475" y="3040594"/>
            <a:ext cx="6359232" cy="2985737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 </a:t>
            </a:r>
            <a:r>
              <a:rPr lang="de-CH" dirty="0" err="1"/>
              <a:t>addition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risks</a:t>
            </a:r>
            <a:r>
              <a:rPr lang="de-CH" dirty="0"/>
              <a:t>: </a:t>
            </a:r>
          </a:p>
        </p:txBody>
      </p:sp>
      <p:pic>
        <p:nvPicPr>
          <p:cNvPr id="1026" name="Picture 2" descr="834 Auto Email Icon Images, Stock Photos, 3D objects, &amp; Vectors | 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5" b="18905"/>
          <a:stretch/>
        </p:blipFill>
        <p:spPr bwMode="auto">
          <a:xfrm>
            <a:off x="408123" y="3196046"/>
            <a:ext cx="4399009" cy="283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71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EAD92-632B-37AB-EFF0-C1529B6D4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333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IS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4" name="Grafik 3" descr="Ein Bild, das Diagramm, Text, Plan, technische Zeichnung enthält.&#10;&#10;Automatisch generierte Beschreibung">
            <a:extLst>
              <a:ext uri="{FF2B5EF4-FFF2-40B4-BE49-F238E27FC236}">
                <a16:creationId xmlns:a16="http://schemas.microsoft.com/office/drawing/2014/main" id="{BB5E2665-55FC-6E1D-7EF3-73FCBE75F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578" y="0"/>
            <a:ext cx="5615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2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05F91-744C-E715-2EC9-972874F62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8DA7A-411D-D238-E495-E96D37AC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333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IS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interest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5" name="Grafik 4" descr="Ein Bild, das Diagramm, Plan, Text, technische Zeichnung enthält.&#10;&#10;Automatisch generierte Beschreibung">
            <a:extLst>
              <a:ext uri="{FF2B5EF4-FFF2-40B4-BE49-F238E27FC236}">
                <a16:creationId xmlns:a16="http://schemas.microsoft.com/office/drawing/2014/main" id="{BCA3C9DE-B161-BCA5-5B7E-D1FBD4B33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927" y="15240"/>
            <a:ext cx="4924634" cy="46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6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2AE16-11D5-B1A8-0679-BB8429035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D935BA-D378-C1DB-F0E6-F5EED2B95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333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BE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3197CD5-64EE-5EB5-3207-44DFE5C62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8118"/>
            <a:ext cx="11712312" cy="346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8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C19DF-0550-8239-118E-18E4AC258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4DA9E-2DAC-E9EF-FA01-49D8EA39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333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BE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Grafik 4" descr="Ein Bild, das Diagramm, Plan, Reihe, technische Zeichnung enthält.&#10;&#10;Automatisch generierte Beschreibung">
            <a:extLst>
              <a:ext uri="{FF2B5EF4-FFF2-40B4-BE49-F238E27FC236}">
                <a16:creationId xmlns:a16="http://schemas.microsoft.com/office/drawing/2014/main" id="{4A830B7A-2446-3B4E-12F7-332BF9659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4" y="1104900"/>
            <a:ext cx="11813812" cy="341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18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3ABAA-35C8-1C55-5103-5598D0560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DE1D7-476E-A345-B10B-86CA9AA3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333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BE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46CBE98-B6CB-CF9E-C6B6-52A6DE555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81" y="649101"/>
            <a:ext cx="4322619" cy="325288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99A162E-E863-6CAD-7358-D7CA6E235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126" y="649101"/>
            <a:ext cx="4692518" cy="364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5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9F884-6A40-EE2A-90B8-8C104D63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743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Demonstration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6985A2-0C8B-1392-6737-34200078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91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in a </a:t>
            </a:r>
            <a:r>
              <a:rPr lang="de-DE" dirty="0" err="1"/>
              <a:t>video</a:t>
            </a:r>
            <a:r>
              <a:rPr lang="de-DE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46317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8ECC0-E8B5-00F4-CDAC-994AFC71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2958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Benefits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5756FEC-7821-2152-6E2C-7D131DA37680}"/>
              </a:ext>
            </a:extLst>
          </p:cNvPr>
          <p:cNvSpPr txBox="1"/>
          <p:nvPr/>
        </p:nvSpPr>
        <p:spPr>
          <a:xfrm>
            <a:off x="838200" y="1278911"/>
            <a:ext cx="94030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Reduction</a:t>
            </a:r>
            <a:r>
              <a:rPr lang="de-DE" sz="2000" b="1" dirty="0"/>
              <a:t>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/>
              <a:t>hours</a:t>
            </a:r>
            <a:r>
              <a:rPr lang="de-DE" sz="20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180h per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Narcovets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67h per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Narcovets</a:t>
            </a:r>
            <a:r>
              <a:rPr lang="de-DE" dirty="0"/>
              <a:t> </a:t>
            </a:r>
          </a:p>
          <a:p>
            <a:r>
              <a:rPr lang="de-DE" dirty="0"/>
              <a:t> </a:t>
            </a:r>
          </a:p>
          <a:p>
            <a:r>
              <a:rPr lang="de-DE" sz="2000" b="1" dirty="0" err="1"/>
              <a:t>Reduction</a:t>
            </a:r>
            <a:r>
              <a:rPr lang="de-DE" sz="2000" b="1" dirty="0"/>
              <a:t>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/>
              <a:t>expenses</a:t>
            </a:r>
            <a:r>
              <a:rPr lang="de-DE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10.000CHF per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Narcovets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 5.000CHF per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Narcovets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sz="2000" b="1" dirty="0"/>
              <a:t>Cherry on top</a:t>
            </a:r>
            <a:r>
              <a:rPr lang="de-DE" sz="20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Centralized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risk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human </a:t>
            </a:r>
            <a:r>
              <a:rPr lang="de-DE" dirty="0" err="1"/>
              <a:t>errors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human </a:t>
            </a:r>
            <a:r>
              <a:rPr lang="de-DE" dirty="0" err="1"/>
              <a:t>intervention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misuse</a:t>
            </a:r>
            <a:r>
              <a:rPr lang="de-DE" dirty="0"/>
              <a:t>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2B33144-0A99-DA8E-FC69-72BECF079876}"/>
              </a:ext>
            </a:extLst>
          </p:cNvPr>
          <p:cNvSpPr txBox="1"/>
          <p:nvPr/>
        </p:nvSpPr>
        <p:spPr>
          <a:xfrm>
            <a:off x="838200" y="647205"/>
            <a:ext cx="3823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Narcotics </a:t>
            </a:r>
            <a:r>
              <a:rPr lang="de-DE" sz="2800" dirty="0" err="1"/>
              <a:t>management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00282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905</Words>
  <Application>Microsoft Office PowerPoint</Application>
  <PresentationFormat>Breitbild</PresentationFormat>
  <Paragraphs>96</Paragraphs>
  <Slides>23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Wingdings</vt:lpstr>
      <vt:lpstr>Office</vt:lpstr>
      <vt:lpstr>Narcovet</vt:lpstr>
      <vt:lpstr>The problem we tackle:</vt:lpstr>
      <vt:lpstr>AS IS Process </vt:lpstr>
      <vt:lpstr>AS IS Process – main process of interest </vt:lpstr>
      <vt:lpstr>TO BE Process</vt:lpstr>
      <vt:lpstr>TO BE Process</vt:lpstr>
      <vt:lpstr>TO BE Process</vt:lpstr>
      <vt:lpstr>Demonstration </vt:lpstr>
      <vt:lpstr>Benefits</vt:lpstr>
      <vt:lpstr>PowerPoint-Präsentation</vt:lpstr>
      <vt:lpstr>Addendum:  Chatbot adventures  </vt:lpstr>
      <vt:lpstr>PowerPoint-Präsentation</vt:lpstr>
      <vt:lpstr>PowerPoint-Präsentation</vt:lpstr>
      <vt:lpstr>Some successes,  some challenges</vt:lpstr>
      <vt:lpstr>PowerPoint-Präsentation</vt:lpstr>
      <vt:lpstr>PowerPoint-Präsentation</vt:lpstr>
      <vt:lpstr>PowerPoint-Präsentation</vt:lpstr>
      <vt:lpstr>Alternatives…. logic</vt:lpstr>
      <vt:lpstr>PowerPoint-Präsentation</vt:lpstr>
      <vt:lpstr>Alternatives…. Knowledge base </vt:lpstr>
      <vt:lpstr>PowerPoint-Präsentation</vt:lpstr>
      <vt:lpstr>Risks and Considerations</vt:lpstr>
      <vt:lpstr>In addition to the risks: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Leonie Isele (s)</dc:creator>
  <cp:lastModifiedBy>Leonie Isele (s)</cp:lastModifiedBy>
  <cp:revision>10</cp:revision>
  <dcterms:created xsi:type="dcterms:W3CDTF">2024-12-12T13:07:40Z</dcterms:created>
  <dcterms:modified xsi:type="dcterms:W3CDTF">2024-12-19T12:34:27Z</dcterms:modified>
</cp:coreProperties>
</file>