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3" r:id="rId3"/>
    <p:sldId id="259" r:id="rId4"/>
    <p:sldId id="268" r:id="rId5"/>
    <p:sldId id="274" r:id="rId6"/>
    <p:sldId id="269" r:id="rId7"/>
    <p:sldId id="270" r:id="rId8"/>
    <p:sldId id="263" r:id="rId9"/>
    <p:sldId id="272" r:id="rId10"/>
    <p:sldId id="271" r:id="rId11"/>
    <p:sldId id="256" r:id="rId12"/>
    <p:sldId id="275" r:id="rId13"/>
    <p:sldId id="264" r:id="rId14"/>
    <p:sldId id="276" r:id="rId15"/>
    <p:sldId id="257" r:id="rId16"/>
    <p:sldId id="258" r:id="rId17"/>
    <p:sldId id="265" r:id="rId18"/>
    <p:sldId id="277" r:id="rId19"/>
    <p:sldId id="266" r:id="rId20"/>
    <p:sldId id="260" r:id="rId21"/>
    <p:sldId id="267" r:id="rId22"/>
    <p:sldId id="278" r:id="rId23"/>
    <p:sldId id="26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69516" autoAdjust="0"/>
  </p:normalViewPr>
  <p:slideViewPr>
    <p:cSldViewPr snapToGrid="0">
      <p:cViewPr varScale="1">
        <p:scale>
          <a:sx n="69" d="100"/>
          <a:sy n="69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B22-4F0C-48FD-BBE0-51E2FAF25910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43BF-7C63-479D-85AD-BD18BBBDD3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5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7FAA-E23B-6162-B54B-4B87300C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8FB4DF8-7AF4-2100-7E70-B110A518D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E58F97-B757-75B5-7E65-4360DA9D6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#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5312E7-C44C-691B-7665-AE3D350D5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6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second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path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stock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starts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creation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determines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much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loops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through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always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control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simulates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real API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global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drug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Next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reads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response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API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necessary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requested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receives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presented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member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confirm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medication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arrived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quantities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updated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subprocess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finished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list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notified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via email. 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72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looks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like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detail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input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name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whether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gives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about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same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article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proposes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8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797051"/>
            <a:ext cx="10759017" cy="4224867"/>
          </a:xfrm>
          <a:prstGeom prst="rect">
            <a:avLst/>
          </a:prstGeom>
        </p:spPr>
        <p:txBody>
          <a:bodyPr lIns="0" tIns="0" rIns="0" bIns="0"/>
          <a:lstStyle>
            <a:lvl1pPr marL="37919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1pPr>
            <a:lvl3pPr marL="75838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3pPr>
            <a:lvl4pPr marL="113757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4pPr>
            <a:lvl5pPr marL="151676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5pPr>
            <a:lvl6pPr marL="189595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6pPr>
            <a:lvl7pPr marL="227514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7pPr>
            <a:lvl8pPr marL="265433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8pPr>
            <a:lvl9pPr marL="303352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72334"/>
            <a:ext cx="10752669" cy="548492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2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80018"/>
            <a:ext cx="10752669" cy="817033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2180167"/>
            <a:ext cx="5281084" cy="3841751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91251" y="2180167"/>
            <a:ext cx="5281083" cy="3841749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31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3336" y="342324"/>
            <a:ext cx="9144000" cy="1795008"/>
          </a:xfrm>
        </p:spPr>
        <p:txBody>
          <a:bodyPr/>
          <a:lstStyle/>
          <a:p>
            <a:r>
              <a:rPr lang="de-CH" dirty="0"/>
              <a:t>Addendum: </a:t>
            </a:r>
            <a:br>
              <a:rPr lang="de-CH" dirty="0"/>
            </a:br>
            <a:r>
              <a:rPr lang="de-CH" dirty="0"/>
              <a:t>Chatbot </a:t>
            </a:r>
            <a:r>
              <a:rPr lang="de-CH" dirty="0" err="1"/>
              <a:t>adventures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63" y="2384378"/>
            <a:ext cx="8040947" cy="40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86695"/>
            <a:ext cx="4139470" cy="16252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77" y="0"/>
            <a:ext cx="4012484" cy="34558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" y="126743"/>
            <a:ext cx="6505049" cy="47491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045"/>
          <a:stretch/>
        </p:blipFill>
        <p:spPr>
          <a:xfrm>
            <a:off x="5036304" y="3328882"/>
            <a:ext cx="3097065" cy="368144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6078583" y="950865"/>
            <a:ext cx="1907177" cy="195003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8071799" y="2812391"/>
            <a:ext cx="1030022" cy="128683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202332" y="2603863"/>
            <a:ext cx="207966" cy="203332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1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initially</a:t>
            </a:r>
            <a:r>
              <a:rPr lang="de-CH" dirty="0"/>
              <a:t> </a:t>
            </a:r>
            <a:r>
              <a:rPr lang="de-CH" dirty="0" err="1"/>
              <a:t>explored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narcotics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suggestion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an alternative </a:t>
            </a:r>
            <a:r>
              <a:rPr lang="de-CH" dirty="0" err="1"/>
              <a:t>medication</a:t>
            </a:r>
            <a:r>
              <a:rPr lang="de-CH" dirty="0"/>
              <a:t>. </a:t>
            </a:r>
          </a:p>
          <a:p>
            <a:r>
              <a:rPr lang="de-CH" dirty="0"/>
              <a:t>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faced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ultimately</a:t>
            </a:r>
            <a:r>
              <a:rPr lang="de-CH" dirty="0"/>
              <a:t> after a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Charuta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Devid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coachings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leave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, but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wanted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illustrate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.  </a:t>
            </a:r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regarding</a:t>
            </a:r>
            <a:r>
              <a:rPr lang="de-CH" dirty="0"/>
              <a:t> </a:t>
            </a:r>
            <a:r>
              <a:rPr lang="de-CH" dirty="0" err="1"/>
              <a:t>voiceflow</a:t>
            </a:r>
            <a:r>
              <a:rPr lang="de-CH" dirty="0"/>
              <a:t>,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details</a:t>
            </a:r>
            <a:r>
              <a:rPr lang="de-CH" dirty="0"/>
              <a:t>» in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such a </a:t>
            </a:r>
            <a:r>
              <a:rPr lang="de-CH" dirty="0" err="1"/>
              <a:t>chatbot</a:t>
            </a:r>
            <a:r>
              <a:rPr lang="de-CH" dirty="0"/>
              <a:t>.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was a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exploration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topic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 err="1">
                <a:sym typeface="Wingdings" panose="05000000000000000000" pitchFamily="2" charset="2"/>
              </a:rPr>
              <a:t>Creating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adapting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following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«</a:t>
            </a:r>
            <a:r>
              <a:rPr lang="de-CH" dirty="0" err="1">
                <a:sym typeface="Wingdings" panose="05000000000000000000" pitchFamily="2" charset="2"/>
              </a:rPr>
              <a:t>conversation</a:t>
            </a:r>
            <a:r>
              <a:rPr lang="de-CH" dirty="0">
                <a:sym typeface="Wingdings" panose="05000000000000000000" pitchFamily="2" charset="2"/>
              </a:rPr>
              <a:t>» </a:t>
            </a:r>
            <a:r>
              <a:rPr lang="de-CH" dirty="0" err="1">
                <a:sym typeface="Wingdings" panose="05000000000000000000" pitchFamily="2" charset="2"/>
              </a:rPr>
              <a:t>framework</a:t>
            </a:r>
            <a:r>
              <a:rPr lang="de-CH" dirty="0">
                <a:sym typeface="Wingdings" panose="05000000000000000000" pitchFamily="2" charset="2"/>
              </a:rPr>
              <a:t> was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! </a:t>
            </a:r>
            <a:r>
              <a:rPr lang="de-CH" dirty="0"/>
              <a:t> 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048000" y="3105835"/>
            <a:ext cx="270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511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72334"/>
            <a:ext cx="4714485" cy="548492"/>
          </a:xfrm>
        </p:spPr>
        <p:txBody>
          <a:bodyPr>
            <a:noAutofit/>
          </a:bodyPr>
          <a:lstStyle/>
          <a:p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successes</a:t>
            </a:r>
            <a:r>
              <a:rPr lang="de-CH" sz="5400" dirty="0"/>
              <a:t>, </a:t>
            </a:r>
            <a:br>
              <a:rPr lang="de-CH" sz="5400" dirty="0"/>
            </a:br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challenges</a:t>
            </a:r>
            <a:endParaRPr lang="de-CH" sz="5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1" y="374468"/>
            <a:ext cx="6090854" cy="60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2" y="250630"/>
            <a:ext cx="3538056" cy="3394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20" y="98095"/>
            <a:ext cx="6599843" cy="141187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t="1688" b="4422"/>
          <a:stretch/>
        </p:blipFill>
        <p:spPr>
          <a:xfrm>
            <a:off x="4109820" y="3927566"/>
            <a:ext cx="6599842" cy="2838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t="10078" b="5524"/>
          <a:stretch/>
        </p:blipFill>
        <p:spPr>
          <a:xfrm>
            <a:off x="4109820" y="1683762"/>
            <a:ext cx="6599842" cy="20700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845" y="3753771"/>
            <a:ext cx="271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Defining</a:t>
            </a:r>
            <a:r>
              <a:rPr lang="de-CH" dirty="0"/>
              <a:t> an </a:t>
            </a:r>
            <a:r>
              <a:rPr lang="de-CH" dirty="0" err="1"/>
              <a:t>agent</a:t>
            </a:r>
            <a:r>
              <a:rPr lang="de-CH" dirty="0"/>
              <a:t> </a:t>
            </a:r>
            <a:r>
              <a:rPr lang="de-CH" dirty="0" err="1"/>
              <a:t>persona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0817290" y="33460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0817290" y="2102170"/>
            <a:ext cx="11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API Call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availability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785241" y="4423733"/>
            <a:ext cx="145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Conversation</a:t>
            </a:r>
            <a:r>
              <a:rPr lang="de-CH" dirty="0"/>
              <a:t> Flow, </a:t>
            </a:r>
            <a:r>
              <a:rPr lang="de-CH" dirty="0" err="1"/>
              <a:t>and</a:t>
            </a:r>
            <a:r>
              <a:rPr lang="de-CH" dirty="0"/>
              <a:t> end </a:t>
            </a:r>
          </a:p>
        </p:txBody>
      </p:sp>
    </p:spTree>
    <p:extLst>
      <p:ext uri="{BB962C8B-B14F-4D97-AF65-F5344CB8AC3E}">
        <p14:creationId xmlns:p14="http://schemas.microsoft.com/office/powerpoint/2010/main" val="186884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" y="2579341"/>
            <a:ext cx="3990025" cy="22304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0" y="373183"/>
            <a:ext cx="3020665" cy="60488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59" y="1803081"/>
            <a:ext cx="3366701" cy="7762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502" y="3397587"/>
            <a:ext cx="3109815" cy="657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6059" y="1379634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methadon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059" y="2893073"/>
            <a:ext cx="172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dormicum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34502" y="4373338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sunshine</a:t>
            </a:r>
            <a:endParaRPr lang="de-CH" sz="2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02" y="4856234"/>
            <a:ext cx="3168087" cy="86627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10469" y="779469"/>
            <a:ext cx="264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Challenge </a:t>
            </a:r>
            <a:r>
              <a:rPr lang="de-CH" sz="2400" dirty="0" err="1"/>
              <a:t>nr.</a:t>
            </a:r>
            <a:r>
              <a:rPr lang="de-CH" sz="2400" dirty="0"/>
              <a:t> 1: </a:t>
            </a:r>
          </a:p>
          <a:p>
            <a:endParaRPr lang="de-CH" sz="2400" dirty="0"/>
          </a:p>
          <a:p>
            <a:r>
              <a:rPr lang="de-CH" sz="2400" b="1" dirty="0"/>
              <a:t>LLM </a:t>
            </a:r>
            <a:r>
              <a:rPr lang="de-CH" sz="2400" b="1" dirty="0">
                <a:sym typeface="Wingdings" panose="05000000000000000000" pitchFamily="2" charset="2"/>
              </a:rPr>
              <a:t> 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9234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initial idea was to implement a Large Language Model (LLM) to assist in suggesting alternative medications. </a:t>
            </a:r>
          </a:p>
          <a:p>
            <a:r>
              <a:rPr lang="en-US" dirty="0"/>
              <a:t>The first challenge we encountered was that the LLM initially refused to provide information or suggest alternatives for medications, particularly sensitive substances like narcotics. </a:t>
            </a:r>
          </a:p>
          <a:p>
            <a:r>
              <a:rPr lang="en-US" dirty="0"/>
              <a:t>Through careful prompting and iterative adjustments, we were able to refine the model to generate alternative suggestions. However, its use in this context remained a questionable issue, raising concerns about reliability and appropriateness. </a:t>
            </a:r>
          </a:p>
          <a:p>
            <a:r>
              <a:rPr lang="en-US" dirty="0"/>
              <a:t>Additionally, the information output at this stage was not sufficiently practical, leading us to explore alternative solutions.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93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Alternatives….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6911975" y="2017713"/>
            <a:ext cx="5280025" cy="3841750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5" y="1385201"/>
            <a:ext cx="9715175" cy="51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Initially, the logic behind the implementation was somewhat rudimentary but functional, and not very nicely implemented. </a:t>
            </a:r>
          </a:p>
          <a:p>
            <a:r>
              <a:rPr lang="en-US" dirty="0"/>
              <a:t>It relied on identifying specific parts of words within the input and, based on predefined rules, generated corresponding outputs. </a:t>
            </a:r>
          </a:p>
          <a:p>
            <a:r>
              <a:rPr lang="en-US" dirty="0"/>
              <a:t>This approach made the outputs reliable and more controllable, particularly in terms of quality.</a:t>
            </a:r>
          </a:p>
          <a:p>
            <a:r>
              <a:rPr lang="en-US" dirty="0"/>
              <a:t>However, certain scenarios could not be effectively addressed. </a:t>
            </a:r>
          </a:p>
          <a:p>
            <a:pPr lvl="1"/>
            <a:r>
              <a:rPr lang="en-US" dirty="0"/>
              <a:t>For instance, cases where a user states, </a:t>
            </a:r>
            <a:r>
              <a:rPr lang="en-US" i="1" dirty="0"/>
              <a:t>"I don’t need </a:t>
            </a:r>
            <a:r>
              <a:rPr lang="en-US" i="1" dirty="0" err="1"/>
              <a:t>Bupaq</a:t>
            </a:r>
            <a:r>
              <a:rPr lang="en-US" i="1" dirty="0"/>
              <a:t>"</a:t>
            </a:r>
            <a:r>
              <a:rPr lang="en-US" dirty="0"/>
              <a:t> or asks, </a:t>
            </a:r>
            <a:r>
              <a:rPr lang="en-US" i="1" dirty="0"/>
              <a:t>"Provide an alternative for X like you did for methadone,"</a:t>
            </a:r>
            <a:r>
              <a:rPr lang="en-US" dirty="0"/>
              <a:t> fall outside the scope of the predefined logic, potentially causing issues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86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97435"/>
            <a:ext cx="4190841" cy="817033"/>
          </a:xfrm>
        </p:spPr>
        <p:txBody>
          <a:bodyPr>
            <a:normAutofit fontScale="90000"/>
          </a:bodyPr>
          <a:lstStyle/>
          <a:p>
            <a:r>
              <a:rPr lang="de-CH" dirty="0"/>
              <a:t>Alternatives…. Knowledge </a:t>
            </a:r>
            <a:r>
              <a:rPr lang="de-CH" dirty="0" err="1"/>
              <a:t>base</a:t>
            </a:r>
            <a:r>
              <a:rPr lang="de-CH" dirty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674981" y="2017324"/>
            <a:ext cx="5281083" cy="384174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448156"/>
            <a:ext cx="4531605" cy="258711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74" y="113449"/>
            <a:ext cx="7281495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the possibility of utilizing a knowledge base </a:t>
            </a:r>
            <a:r>
              <a:rPr lang="en-GB" dirty="0"/>
              <a:t>as a foundational resource for the </a:t>
            </a:r>
            <a:r>
              <a:rPr lang="en-GB" dirty="0" err="1"/>
              <a:t>chatbot</a:t>
            </a:r>
            <a:r>
              <a:rPr lang="en-GB" dirty="0"/>
              <a:t> </a:t>
            </a:r>
            <a:r>
              <a:rPr lang="en-US" dirty="0"/>
              <a:t>was explored as a potential solution. However, during subsequent discussions in coaching sessions, it was decided to discontinue this aspect of the project, so it was never truly implemented </a:t>
            </a:r>
          </a:p>
          <a:p>
            <a:r>
              <a:rPr lang="en-GB" dirty="0"/>
              <a:t>Some initial thoughts </a:t>
            </a:r>
          </a:p>
          <a:p>
            <a:pPr marL="380990" indent="-380990">
              <a:buFontTx/>
              <a:buChar char="-"/>
            </a:pPr>
            <a:r>
              <a:rPr lang="en-GB" dirty="0"/>
              <a:t>Include data on alternative medications and details regarding the narcotic. </a:t>
            </a:r>
          </a:p>
          <a:p>
            <a:pPr marL="380990" indent="-380990">
              <a:buFontTx/>
              <a:buChar char="-"/>
            </a:pPr>
            <a:r>
              <a:rPr lang="en-GB" dirty="0"/>
              <a:t>Structured base for easy and efficient retrieval and dissemination of information, allowing the delivery of accurate and relevant responses to user inquiries.</a:t>
            </a:r>
            <a:endParaRPr lang="de-CH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Considerations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8" y="1752759"/>
            <a:ext cx="4152900" cy="10287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823692" y="2034074"/>
            <a:ext cx="5164183" cy="4454374"/>
          </a:xfrm>
        </p:spPr>
        <p:txBody>
          <a:bodyPr>
            <a:normAutofit/>
          </a:bodyPr>
          <a:lstStyle/>
          <a:p>
            <a:r>
              <a:rPr lang="de-CH" sz="4000" b="1" i="1" dirty="0"/>
              <a:t>Sensitive Info?</a:t>
            </a:r>
          </a:p>
          <a:p>
            <a:endParaRPr lang="de-CH" sz="4000" b="1" i="1" dirty="0"/>
          </a:p>
          <a:p>
            <a:r>
              <a:rPr lang="de-CH" sz="4000" b="1" i="1" dirty="0" err="1"/>
              <a:t>Responsibility</a:t>
            </a:r>
            <a:r>
              <a:rPr lang="de-CH" sz="4000" b="1" i="1" dirty="0"/>
              <a:t>?</a:t>
            </a:r>
          </a:p>
          <a:p>
            <a:endParaRPr lang="de-CH" sz="4000" b="1" i="1" u="sng" dirty="0"/>
          </a:p>
          <a:p>
            <a:r>
              <a:rPr lang="de-CH" sz="4000" b="1" i="1" dirty="0" err="1"/>
              <a:t>Necessary</a:t>
            </a:r>
            <a:r>
              <a:rPr lang="de-CH" sz="4000" b="1" i="1" dirty="0"/>
              <a:t>? </a:t>
            </a:r>
          </a:p>
          <a:p>
            <a:endParaRPr lang="de-CH" sz="4000" b="1" i="1" dirty="0"/>
          </a:p>
          <a:p>
            <a:r>
              <a:rPr lang="de-CH" sz="4000" b="1" i="1" dirty="0" err="1"/>
              <a:t>Correct</a:t>
            </a:r>
            <a:r>
              <a:rPr lang="de-CH" sz="4000" b="1" i="1" dirty="0"/>
              <a:t>?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30" y="3765867"/>
            <a:ext cx="2893510" cy="28128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5" y="2905668"/>
            <a:ext cx="3117346" cy="10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3030583" y="2239903"/>
            <a:ext cx="9516401" cy="835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200" b="1" i="0" kern="1200" spc="2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CH" sz="4000" b="0" dirty="0"/>
              <a:t>… </a:t>
            </a:r>
            <a:r>
              <a:rPr lang="de-CH" sz="4000" b="0" dirty="0">
                <a:latin typeface="+mj-lt"/>
                <a:ea typeface="+mj-ea"/>
                <a:cs typeface="+mj-cs"/>
              </a:rPr>
              <a:t>also </a:t>
            </a:r>
            <a:r>
              <a:rPr lang="de-CH" sz="4000" dirty="0">
                <a:latin typeface="+mj-lt"/>
                <a:ea typeface="+mj-ea"/>
                <a:cs typeface="+mj-cs"/>
              </a:rPr>
              <a:t>elegant </a:t>
            </a:r>
            <a:r>
              <a:rPr lang="de-CH" sz="4000" dirty="0" err="1">
                <a:latin typeface="+mj-lt"/>
                <a:ea typeface="+mj-ea"/>
                <a:cs typeface="+mj-cs"/>
              </a:rPr>
              <a:t>possibilities</a:t>
            </a:r>
            <a:r>
              <a:rPr lang="de-CH" sz="4000" b="0" dirty="0">
                <a:latin typeface="+mj-lt"/>
                <a:ea typeface="+mj-ea"/>
                <a:cs typeface="+mj-cs"/>
              </a:rPr>
              <a:t>,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for</a:t>
            </a:r>
            <a:r>
              <a:rPr lang="de-CH" sz="4000" b="0" dirty="0">
                <a:latin typeface="+mj-lt"/>
                <a:ea typeface="+mj-ea"/>
                <a:cs typeface="+mj-cs"/>
              </a:rPr>
              <a:t>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example</a:t>
            </a:r>
            <a:r>
              <a:rPr lang="de-CH" sz="4000" b="0" dirty="0"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75" y="3040594"/>
            <a:ext cx="6359232" cy="298573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addition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: </a:t>
            </a:r>
          </a:p>
        </p:txBody>
      </p:sp>
      <p:pic>
        <p:nvPicPr>
          <p:cNvPr id="1026" name="Picture 2" descr="834 Auto Email Icon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b="18905"/>
          <a:stretch/>
        </p:blipFill>
        <p:spPr bwMode="auto">
          <a:xfrm>
            <a:off x="408123" y="3196046"/>
            <a:ext cx="4399009" cy="2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19DF-0550-8239-118E-18E4AC25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4DA9E-2DAC-E9EF-FA01-49D8EA3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 descr="Ein Bild, das Diagramm, Plan, Reihe, technische Zeichnung enthält.&#10;&#10;Automatisch generierte Beschreibung">
            <a:extLst>
              <a:ext uri="{FF2B5EF4-FFF2-40B4-BE49-F238E27FC236}">
                <a16:creationId xmlns:a16="http://schemas.microsoft.com/office/drawing/2014/main" id="{4A830B7A-2446-3B4E-12F7-332BF965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" y="1215736"/>
            <a:ext cx="11813812" cy="34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1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Breitbild</PresentationFormat>
  <Paragraphs>96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TO BE Process</vt:lpstr>
      <vt:lpstr>Demonstration </vt:lpstr>
      <vt:lpstr>Benefits</vt:lpstr>
      <vt:lpstr>PowerPoint-Präsentation</vt:lpstr>
      <vt:lpstr>Addendum:  Chatbot adventures  </vt:lpstr>
      <vt:lpstr>PowerPoint-Präsentation</vt:lpstr>
      <vt:lpstr>PowerPoint-Präsentation</vt:lpstr>
      <vt:lpstr>Some successes,  some challenges</vt:lpstr>
      <vt:lpstr>PowerPoint-Präsentation</vt:lpstr>
      <vt:lpstr>PowerPoint-Präsentation</vt:lpstr>
      <vt:lpstr>PowerPoint-Präsentation</vt:lpstr>
      <vt:lpstr>Alternatives…. logic</vt:lpstr>
      <vt:lpstr>PowerPoint-Präsentation</vt:lpstr>
      <vt:lpstr>Alternatives…. Knowledge base </vt:lpstr>
      <vt:lpstr>PowerPoint-Präsentation</vt:lpstr>
      <vt:lpstr>Risks and Considerations</vt:lpstr>
      <vt:lpstr>In addition to the risks: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11</cp:revision>
  <dcterms:created xsi:type="dcterms:W3CDTF">2024-12-12T13:07:40Z</dcterms:created>
  <dcterms:modified xsi:type="dcterms:W3CDTF">2024-12-19T12:44:46Z</dcterms:modified>
</cp:coreProperties>
</file>