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68" r:id="rId5"/>
    <p:sldId id="257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28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811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675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1zeilig Aufzählung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797051"/>
            <a:ext cx="10759017" cy="4224867"/>
          </a:xfrm>
          <a:prstGeom prst="rect">
            <a:avLst/>
          </a:prstGeom>
        </p:spPr>
        <p:txBody>
          <a:bodyPr lIns="0" tIns="0" rIns="0" bIns="0"/>
          <a:lstStyle>
            <a:lvl1pPr marL="37919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1pPr>
            <a:lvl3pPr marL="75838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3pPr>
            <a:lvl4pPr marL="113757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4pPr>
            <a:lvl5pPr marL="151676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5pPr>
            <a:lvl6pPr marL="189595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6pPr>
            <a:lvl7pPr marL="227514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7pPr>
            <a:lvl8pPr marL="265433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8pPr>
            <a:lvl9pPr marL="303352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  <a:p>
            <a:pPr lvl="8"/>
            <a:r>
              <a:rPr lang="de-DE" dirty="0"/>
              <a:t>Achte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72334"/>
            <a:ext cx="10752669" cy="548492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358843A-C4C7-4811-BED9-DBA63B358B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12.12.2024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A1121AD4-C955-472C-9B34-D8BAC40643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CD4C5BC8-E23F-4949-94E3-0AAFEFC528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79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80018"/>
            <a:ext cx="10752669" cy="817033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2180167"/>
            <a:ext cx="5281084" cy="3841751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191251" y="2180167"/>
            <a:ext cx="5281083" cy="3841749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9904890-3BB6-4347-95B0-396B622718F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12.12.2024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41B62DD-12B9-461C-84B3-D484A3396F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F7E9D31-95F2-4BD9-8450-2366EF4A58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5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5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9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524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388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14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5729-114C-4894-9109-AA6BEA29DBD5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644E-9B6C-4F7F-A7E6-D30AF18EBB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58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3336" y="342324"/>
            <a:ext cx="9144000" cy="1795008"/>
          </a:xfrm>
        </p:spPr>
        <p:txBody>
          <a:bodyPr/>
          <a:lstStyle/>
          <a:p>
            <a:r>
              <a:rPr lang="de-CH" dirty="0" smtClean="0"/>
              <a:t>Addendum: </a:t>
            </a:r>
            <a:br>
              <a:rPr lang="de-CH" dirty="0" smtClean="0"/>
            </a:br>
            <a:r>
              <a:rPr lang="de-CH" dirty="0" smtClean="0"/>
              <a:t>Chatbot </a:t>
            </a:r>
            <a:r>
              <a:rPr lang="de-CH" dirty="0" err="1" smtClean="0"/>
              <a:t>adventures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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63" y="2384378"/>
            <a:ext cx="8040947" cy="40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97435"/>
            <a:ext cx="4190841" cy="81703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Alternatives…. Knowledge </a:t>
            </a:r>
            <a:r>
              <a:rPr lang="de-CH" dirty="0" err="1" smtClean="0"/>
              <a:t>base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674981" y="2017324"/>
            <a:ext cx="5281083" cy="3841749"/>
          </a:xfrm>
        </p:spPr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" y="2448156"/>
            <a:ext cx="4531605" cy="258711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74" y="113449"/>
            <a:ext cx="7281495" cy="6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Finally, the possibility of utilizing a knowledge base </a:t>
            </a:r>
            <a:r>
              <a:rPr lang="en-GB" dirty="0" smtClean="0"/>
              <a:t>as a foundational resource for the </a:t>
            </a:r>
            <a:r>
              <a:rPr lang="en-GB" dirty="0" err="1" smtClean="0"/>
              <a:t>chatbot</a:t>
            </a:r>
            <a:r>
              <a:rPr lang="en-GB" dirty="0" smtClean="0"/>
              <a:t> </a:t>
            </a:r>
            <a:r>
              <a:rPr lang="en-US" dirty="0" smtClean="0"/>
              <a:t>was explored as a potential solution. However, during subsequent discussions in coaching sessions, it was decided to discontinue this aspect of the project, so it was never truly implemented </a:t>
            </a:r>
          </a:p>
          <a:p>
            <a:r>
              <a:rPr lang="en-GB" dirty="0" smtClean="0"/>
              <a:t>Some initial thoughts </a:t>
            </a:r>
          </a:p>
          <a:p>
            <a:pPr marL="380990" indent="-380990">
              <a:buFontTx/>
              <a:buChar char="-"/>
            </a:pPr>
            <a:r>
              <a:rPr lang="en-GB" dirty="0" smtClean="0"/>
              <a:t>Include data on alternative medications and details regarding the narcotic. </a:t>
            </a:r>
          </a:p>
          <a:p>
            <a:pPr marL="380990" indent="-380990">
              <a:buFontTx/>
              <a:buChar char="-"/>
            </a:pPr>
            <a:r>
              <a:rPr lang="en-GB" dirty="0" smtClean="0"/>
              <a:t>Structured base for easy and efficient retrieval and dissemination of information, allowing the delivery of accurate and relevant responses to user inquiries.</a:t>
            </a:r>
            <a:endParaRPr lang="de-CH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700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Risks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Considerations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28" y="1752759"/>
            <a:ext cx="4152900" cy="10287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823692" y="2034074"/>
            <a:ext cx="5164183" cy="4454374"/>
          </a:xfrm>
        </p:spPr>
        <p:txBody>
          <a:bodyPr>
            <a:normAutofit/>
          </a:bodyPr>
          <a:lstStyle/>
          <a:p>
            <a:r>
              <a:rPr lang="de-CH" sz="4000" b="1" i="1" dirty="0" smtClean="0"/>
              <a:t>Sensitive Info?</a:t>
            </a:r>
          </a:p>
          <a:p>
            <a:endParaRPr lang="de-CH" sz="4000" b="1" i="1" dirty="0"/>
          </a:p>
          <a:p>
            <a:r>
              <a:rPr lang="de-CH" sz="4000" b="1" i="1" dirty="0" err="1" smtClean="0"/>
              <a:t>Responsibility</a:t>
            </a:r>
            <a:r>
              <a:rPr lang="de-CH" sz="4000" b="1" i="1" dirty="0" smtClean="0"/>
              <a:t>?</a:t>
            </a:r>
          </a:p>
          <a:p>
            <a:endParaRPr lang="de-CH" sz="4000" b="1" i="1" u="sng" dirty="0"/>
          </a:p>
          <a:p>
            <a:r>
              <a:rPr lang="de-CH" sz="4000" b="1" i="1" dirty="0" err="1" smtClean="0"/>
              <a:t>Necessary</a:t>
            </a:r>
            <a:r>
              <a:rPr lang="de-CH" sz="4000" b="1" i="1" dirty="0" smtClean="0"/>
              <a:t>? </a:t>
            </a:r>
          </a:p>
          <a:p>
            <a:endParaRPr lang="de-CH" sz="4000" b="1" i="1" dirty="0"/>
          </a:p>
          <a:p>
            <a:r>
              <a:rPr lang="de-CH" sz="4000" b="1" i="1" dirty="0" err="1" smtClean="0"/>
              <a:t>Correct</a:t>
            </a:r>
            <a:r>
              <a:rPr lang="de-CH" sz="4000" b="1" i="1" dirty="0" smtClean="0"/>
              <a:t>? </a:t>
            </a:r>
            <a:endParaRPr lang="de-CH" sz="4000" b="1" i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30" y="3765867"/>
            <a:ext cx="2893510" cy="281285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5" y="2905668"/>
            <a:ext cx="3117346" cy="10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6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3030583" y="2239903"/>
            <a:ext cx="9516401" cy="835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200" b="1" i="0" kern="1200" spc="2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CH" sz="4000" b="0" dirty="0" smtClean="0"/>
              <a:t>… </a:t>
            </a:r>
            <a:r>
              <a:rPr lang="de-CH" sz="4000" b="0" dirty="0">
                <a:latin typeface="+mj-lt"/>
                <a:ea typeface="+mj-ea"/>
                <a:cs typeface="+mj-cs"/>
              </a:rPr>
              <a:t>also </a:t>
            </a:r>
            <a:r>
              <a:rPr lang="de-CH" sz="4000" dirty="0">
                <a:latin typeface="+mj-lt"/>
                <a:ea typeface="+mj-ea"/>
                <a:cs typeface="+mj-cs"/>
              </a:rPr>
              <a:t>elegant </a:t>
            </a:r>
            <a:r>
              <a:rPr lang="de-CH" sz="4000" dirty="0" err="1">
                <a:latin typeface="+mj-lt"/>
                <a:ea typeface="+mj-ea"/>
                <a:cs typeface="+mj-cs"/>
              </a:rPr>
              <a:t>possibilities</a:t>
            </a:r>
            <a:r>
              <a:rPr lang="de-CH" sz="4000" b="0" dirty="0">
                <a:latin typeface="+mj-lt"/>
                <a:ea typeface="+mj-ea"/>
                <a:cs typeface="+mj-cs"/>
              </a:rPr>
              <a:t>,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for</a:t>
            </a:r>
            <a:r>
              <a:rPr lang="de-CH" sz="4000" b="0" dirty="0">
                <a:latin typeface="+mj-lt"/>
                <a:ea typeface="+mj-ea"/>
                <a:cs typeface="+mj-cs"/>
              </a:rPr>
              <a:t>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example</a:t>
            </a:r>
            <a:r>
              <a:rPr lang="de-CH" sz="4000" b="0" dirty="0"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75" y="3040594"/>
            <a:ext cx="6359232" cy="298573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 </a:t>
            </a:r>
            <a:r>
              <a:rPr lang="de-CH" dirty="0" err="1" smtClean="0"/>
              <a:t>addition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risks</a:t>
            </a:r>
            <a:r>
              <a:rPr lang="de-CH" dirty="0" smtClean="0"/>
              <a:t>: </a:t>
            </a:r>
            <a:endParaRPr lang="de-CH" dirty="0"/>
          </a:p>
        </p:txBody>
      </p:sp>
      <p:pic>
        <p:nvPicPr>
          <p:cNvPr id="1026" name="Picture 2" descr="834 Auto Email Icon Images, Stock Photos, 3D objects, &amp; Vector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5" b="18905"/>
          <a:stretch/>
        </p:blipFill>
        <p:spPr bwMode="auto">
          <a:xfrm>
            <a:off x="408123" y="3196046"/>
            <a:ext cx="4399009" cy="283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1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4686695"/>
            <a:ext cx="4139470" cy="162524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377" y="0"/>
            <a:ext cx="4012484" cy="345580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" y="126743"/>
            <a:ext cx="6505049" cy="47491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39045"/>
          <a:stretch/>
        </p:blipFill>
        <p:spPr>
          <a:xfrm>
            <a:off x="5036304" y="3328882"/>
            <a:ext cx="3097065" cy="3681442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6078583" y="950865"/>
            <a:ext cx="1907177" cy="195003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8071799" y="2812391"/>
            <a:ext cx="1030022" cy="1286831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0202332" y="2603863"/>
            <a:ext cx="207966" cy="2033323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1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initially</a:t>
            </a:r>
            <a:r>
              <a:rPr lang="de-CH" dirty="0" smtClean="0"/>
              <a:t> </a:t>
            </a:r>
            <a:r>
              <a:rPr lang="de-CH" dirty="0" err="1" smtClean="0"/>
              <a:t>explored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implement</a:t>
            </a:r>
            <a:r>
              <a:rPr lang="de-CH" dirty="0" smtClean="0"/>
              <a:t> a </a:t>
            </a:r>
            <a:r>
              <a:rPr lang="de-CH" dirty="0" err="1" smtClean="0"/>
              <a:t>chatbot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narcotics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possibility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chat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a </a:t>
            </a:r>
            <a:r>
              <a:rPr lang="de-CH" dirty="0" err="1" smtClean="0"/>
              <a:t>suggestion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alternative </a:t>
            </a:r>
            <a:r>
              <a:rPr lang="de-CH" dirty="0" err="1" smtClean="0"/>
              <a:t>medication</a:t>
            </a:r>
            <a:r>
              <a:rPr lang="de-CH" dirty="0" smtClean="0"/>
              <a:t>. </a:t>
            </a:r>
          </a:p>
          <a:p>
            <a:r>
              <a:rPr lang="de-CH" dirty="0" smtClean="0"/>
              <a:t>In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faced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issues</a:t>
            </a:r>
            <a:r>
              <a:rPr lang="de-CH" dirty="0" smtClean="0"/>
              <a:t> </a:t>
            </a:r>
            <a:r>
              <a:rPr lang="de-CH" dirty="0" err="1" smtClean="0"/>
              <a:t>however</a:t>
            </a:r>
            <a:r>
              <a:rPr lang="de-CH" dirty="0" smtClean="0"/>
              <a:t>,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ultimately</a:t>
            </a:r>
            <a:r>
              <a:rPr lang="de-CH" dirty="0" smtClean="0"/>
              <a:t> after a </a:t>
            </a:r>
            <a:r>
              <a:rPr lang="de-CH" dirty="0" err="1" smtClean="0"/>
              <a:t>longer</a:t>
            </a:r>
            <a:r>
              <a:rPr lang="de-CH" dirty="0" smtClean="0"/>
              <a:t> </a:t>
            </a:r>
            <a:r>
              <a:rPr lang="de-CH" dirty="0" err="1" smtClean="0"/>
              <a:t>discussion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/>
              <a:t>C</a:t>
            </a:r>
            <a:r>
              <a:rPr lang="de-CH" dirty="0" err="1" smtClean="0"/>
              <a:t>haruta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Devid</a:t>
            </a:r>
            <a:r>
              <a:rPr lang="de-CH" dirty="0" smtClean="0"/>
              <a:t> </a:t>
            </a:r>
            <a:r>
              <a:rPr lang="de-CH" dirty="0" err="1" smtClean="0"/>
              <a:t>during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different </a:t>
            </a:r>
            <a:r>
              <a:rPr lang="de-CH" dirty="0" err="1" smtClean="0"/>
              <a:t>coachings</a:t>
            </a:r>
            <a:r>
              <a:rPr lang="de-CH" dirty="0" smtClean="0"/>
              <a:t>,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decided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leave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idea</a:t>
            </a:r>
            <a:r>
              <a:rPr lang="de-CH" dirty="0" smtClean="0"/>
              <a:t>, but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briefly</a:t>
            </a:r>
            <a:r>
              <a:rPr lang="de-CH" dirty="0" smtClean="0"/>
              <a:t> </a:t>
            </a:r>
            <a:r>
              <a:rPr lang="de-CH" dirty="0" err="1" smtClean="0"/>
              <a:t>wanted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illustrate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did</a:t>
            </a:r>
            <a:r>
              <a:rPr lang="de-CH" dirty="0" smtClean="0"/>
              <a:t> </a:t>
            </a:r>
            <a:r>
              <a:rPr lang="de-CH" dirty="0" err="1" smtClean="0"/>
              <a:t>here</a:t>
            </a:r>
            <a:r>
              <a:rPr lang="de-CH" dirty="0" smtClean="0"/>
              <a:t>.  </a:t>
            </a:r>
          </a:p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a </a:t>
            </a:r>
            <a:r>
              <a:rPr lang="de-CH" dirty="0" err="1" smtClean="0"/>
              <a:t>lot</a:t>
            </a:r>
            <a:r>
              <a:rPr lang="de-CH" dirty="0" smtClean="0"/>
              <a:t> </a:t>
            </a:r>
            <a:r>
              <a:rPr lang="de-CH" dirty="0" err="1" smtClean="0"/>
              <a:t>regarding</a:t>
            </a:r>
            <a:r>
              <a:rPr lang="de-CH" dirty="0" smtClean="0"/>
              <a:t> </a:t>
            </a:r>
            <a:r>
              <a:rPr lang="de-CH" dirty="0" err="1" smtClean="0"/>
              <a:t>voiceflow</a:t>
            </a:r>
            <a:r>
              <a:rPr lang="de-CH" dirty="0" smtClean="0"/>
              <a:t>, </a:t>
            </a:r>
            <a:r>
              <a:rPr lang="de-CH" dirty="0" err="1" smtClean="0"/>
              <a:t>chatbot</a:t>
            </a:r>
            <a:r>
              <a:rPr lang="de-CH" dirty="0" smtClean="0"/>
              <a:t> </a:t>
            </a:r>
            <a:r>
              <a:rPr lang="de-CH" dirty="0" err="1" smtClean="0"/>
              <a:t>implementation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 </a:t>
            </a:r>
            <a:r>
              <a:rPr lang="de-CH" dirty="0" err="1" smtClean="0"/>
              <a:t>lot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«</a:t>
            </a:r>
            <a:r>
              <a:rPr lang="de-CH" dirty="0" err="1" smtClean="0"/>
              <a:t>details</a:t>
            </a:r>
            <a:r>
              <a:rPr lang="de-CH" dirty="0" smtClean="0"/>
              <a:t>» in </a:t>
            </a:r>
            <a:r>
              <a:rPr lang="de-CH" dirty="0" err="1" smtClean="0"/>
              <a:t>setting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such a </a:t>
            </a:r>
            <a:r>
              <a:rPr lang="de-CH" dirty="0" err="1" smtClean="0"/>
              <a:t>chatbot</a:t>
            </a:r>
            <a:r>
              <a:rPr lang="de-CH" dirty="0" smtClean="0"/>
              <a:t>. </a:t>
            </a:r>
            <a:r>
              <a:rPr lang="de-CH" dirty="0" smtClean="0">
                <a:sym typeface="Wingdings" panose="05000000000000000000" pitchFamily="2" charset="2"/>
              </a:rPr>
              <a:t> </a:t>
            </a:r>
            <a:r>
              <a:rPr lang="de-CH" dirty="0" err="1" smtClean="0">
                <a:sym typeface="Wingdings" panose="05000000000000000000" pitchFamily="2" charset="2"/>
              </a:rPr>
              <a:t>It</a:t>
            </a:r>
            <a:r>
              <a:rPr lang="de-CH" dirty="0" smtClean="0">
                <a:sym typeface="Wingdings" panose="05000000000000000000" pitchFamily="2" charset="2"/>
              </a:rPr>
              <a:t> was a </a:t>
            </a:r>
            <a:r>
              <a:rPr lang="de-CH" dirty="0" err="1" smtClean="0">
                <a:sym typeface="Wingdings" panose="05000000000000000000" pitchFamily="2" charset="2"/>
              </a:rPr>
              <a:t>really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interesting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exploration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topic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CH" dirty="0" err="1">
                <a:sym typeface="Wingdings" panose="05000000000000000000" pitchFamily="2" charset="2"/>
              </a:rPr>
              <a:t>Creating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adapting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and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following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«</a:t>
            </a:r>
            <a:r>
              <a:rPr lang="de-CH" dirty="0" err="1">
                <a:sym typeface="Wingdings" panose="05000000000000000000" pitchFamily="2" charset="2"/>
              </a:rPr>
              <a:t>conversation</a:t>
            </a:r>
            <a:r>
              <a:rPr lang="de-CH" dirty="0">
                <a:sym typeface="Wingdings" panose="05000000000000000000" pitchFamily="2" charset="2"/>
              </a:rPr>
              <a:t>» </a:t>
            </a:r>
            <a:r>
              <a:rPr lang="de-CH" dirty="0" err="1" smtClean="0">
                <a:sym typeface="Wingdings" panose="05000000000000000000" pitchFamily="2" charset="2"/>
              </a:rPr>
              <a:t>framework</a:t>
            </a:r>
            <a:r>
              <a:rPr lang="de-CH" dirty="0" smtClean="0">
                <a:sym typeface="Wingdings" panose="05000000000000000000" pitchFamily="2" charset="2"/>
              </a:rPr>
              <a:t> was </a:t>
            </a:r>
            <a:r>
              <a:rPr lang="de-CH" dirty="0" err="1" smtClean="0">
                <a:sym typeface="Wingdings" panose="05000000000000000000" pitchFamily="2" charset="2"/>
              </a:rPr>
              <a:t>really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interesting</a:t>
            </a:r>
            <a:r>
              <a:rPr lang="de-CH" dirty="0" smtClean="0">
                <a:sym typeface="Wingdings" panose="05000000000000000000" pitchFamily="2" charset="2"/>
              </a:rPr>
              <a:t>! </a:t>
            </a:r>
            <a:r>
              <a:rPr lang="de-CH" dirty="0" smtClean="0"/>
              <a:t> </a:t>
            </a:r>
            <a:endParaRPr lang="de-CH" dirty="0"/>
          </a:p>
          <a:p>
            <a:endParaRPr lang="de-CH" dirty="0" smtClean="0">
              <a:sym typeface="Wingdings" panose="05000000000000000000" pitchFamily="2" charset="2"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048000" y="3105835"/>
            <a:ext cx="2706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9511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72334"/>
            <a:ext cx="4714485" cy="548492"/>
          </a:xfrm>
        </p:spPr>
        <p:txBody>
          <a:bodyPr>
            <a:noAutofit/>
          </a:bodyPr>
          <a:lstStyle/>
          <a:p>
            <a:r>
              <a:rPr lang="de-CH" sz="5400" dirty="0" err="1" smtClean="0"/>
              <a:t>Some</a:t>
            </a:r>
            <a:r>
              <a:rPr lang="de-CH" sz="5400" dirty="0" smtClean="0"/>
              <a:t> </a:t>
            </a:r>
            <a:r>
              <a:rPr lang="de-CH" sz="5400" dirty="0" err="1" smtClean="0"/>
              <a:t>successes</a:t>
            </a:r>
            <a:r>
              <a:rPr lang="de-CH" sz="5400" dirty="0" smtClean="0"/>
              <a:t>, </a:t>
            </a:r>
            <a:br>
              <a:rPr lang="de-CH" sz="5400" dirty="0" smtClean="0"/>
            </a:br>
            <a:r>
              <a:rPr lang="de-CH" sz="5400" dirty="0" err="1" smtClean="0"/>
              <a:t>some</a:t>
            </a:r>
            <a:r>
              <a:rPr lang="de-CH" sz="5400" dirty="0" smtClean="0"/>
              <a:t> </a:t>
            </a:r>
            <a:r>
              <a:rPr lang="de-CH" sz="5400" dirty="0" err="1" smtClean="0"/>
              <a:t>challenges</a:t>
            </a:r>
            <a:endParaRPr lang="de-CH" sz="5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81" y="374468"/>
            <a:ext cx="6090854" cy="60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2" y="250630"/>
            <a:ext cx="3538056" cy="33944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20" y="98095"/>
            <a:ext cx="6599843" cy="141187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t="1688" b="4422"/>
          <a:stretch/>
        </p:blipFill>
        <p:spPr>
          <a:xfrm>
            <a:off x="4109820" y="3927566"/>
            <a:ext cx="6599842" cy="28389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t="10078" b="5524"/>
          <a:stretch/>
        </p:blipFill>
        <p:spPr>
          <a:xfrm>
            <a:off x="4109820" y="1683762"/>
            <a:ext cx="6599842" cy="207000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1845" y="3753771"/>
            <a:ext cx="271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Defining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persona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10817290" y="33460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Intro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10817290" y="2102170"/>
            <a:ext cx="118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API Call </a:t>
            </a:r>
            <a:r>
              <a:rPr lang="de-CH" dirty="0" err="1" smtClean="0"/>
              <a:t>to</a:t>
            </a:r>
            <a:r>
              <a:rPr lang="de-CH" dirty="0" smtClean="0"/>
              <a:t> check </a:t>
            </a:r>
            <a:r>
              <a:rPr lang="de-CH" dirty="0" err="1" smtClean="0"/>
              <a:t>availability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785241" y="4423733"/>
            <a:ext cx="145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Conversation</a:t>
            </a:r>
            <a:r>
              <a:rPr lang="de-CH" dirty="0" smtClean="0"/>
              <a:t> Flow, </a:t>
            </a:r>
            <a:r>
              <a:rPr lang="de-CH" dirty="0" err="1" smtClean="0"/>
              <a:t>and</a:t>
            </a:r>
            <a:r>
              <a:rPr lang="de-CH" dirty="0" smtClean="0"/>
              <a:t> end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884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1" y="2579341"/>
            <a:ext cx="3990025" cy="22304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80" y="373183"/>
            <a:ext cx="3020665" cy="60488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59" y="1803081"/>
            <a:ext cx="3366701" cy="7762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502" y="3397587"/>
            <a:ext cx="3109815" cy="6573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106059" y="1379634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methadon</a:t>
            </a:r>
            <a:endParaRPr lang="de-CH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106059" y="2893073"/>
            <a:ext cx="172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dormicum</a:t>
            </a:r>
            <a:endParaRPr lang="de-CH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234502" y="4373338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sunshine</a:t>
            </a:r>
            <a:endParaRPr lang="de-CH" sz="24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502" y="4856234"/>
            <a:ext cx="3168087" cy="86627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10469" y="779469"/>
            <a:ext cx="264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Challenge </a:t>
            </a:r>
            <a:r>
              <a:rPr lang="de-CH" sz="2400" dirty="0" err="1"/>
              <a:t>nr.</a:t>
            </a:r>
            <a:r>
              <a:rPr lang="de-CH" sz="2400" dirty="0"/>
              <a:t> 1: </a:t>
            </a:r>
          </a:p>
          <a:p>
            <a:endParaRPr lang="de-CH" sz="2400" dirty="0"/>
          </a:p>
          <a:p>
            <a:r>
              <a:rPr lang="de-CH" sz="2400" b="1" dirty="0"/>
              <a:t>LLM </a:t>
            </a:r>
            <a:r>
              <a:rPr lang="de-CH" sz="2400" b="1" dirty="0">
                <a:sym typeface="Wingdings" panose="05000000000000000000" pitchFamily="2" charset="2"/>
              </a:rPr>
              <a:t> 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19234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initial idea was to implement a Large Language Model (LLM) to assist in suggesting alternative medications.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challenge we encountered was that the LLM initially refused to provide information or suggest alternatives for medications, particularly sensitive substances like narcotics.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careful prompting and iterative adjustments, we were able to refine the model to generate alternative suggestions. However, its use in this context remained a </a:t>
            </a:r>
            <a:r>
              <a:rPr lang="en-US" dirty="0" smtClean="0"/>
              <a:t>questionable </a:t>
            </a:r>
            <a:r>
              <a:rPr lang="en-US" dirty="0"/>
              <a:t>issue, raising concerns about reliability and appropriateness. </a:t>
            </a:r>
            <a:endParaRPr lang="en-US" dirty="0" smtClean="0"/>
          </a:p>
          <a:p>
            <a:r>
              <a:rPr lang="en-US" dirty="0" smtClean="0"/>
              <a:t>Additionally</a:t>
            </a:r>
            <a:r>
              <a:rPr lang="en-US" dirty="0"/>
              <a:t>, the information output at this stage was not sufficiently practical, leading us to explore alternative solutions.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79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Alternatives….</a:t>
            </a:r>
            <a:r>
              <a:rPr lang="de-CH" dirty="0"/>
              <a:t> </a:t>
            </a:r>
            <a:r>
              <a:rPr lang="de-CH" dirty="0" err="1" smtClean="0"/>
              <a:t>logic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6911975" y="2017713"/>
            <a:ext cx="5280025" cy="3841750"/>
          </a:xfrm>
        </p:spPr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5" y="1385201"/>
            <a:ext cx="9715175" cy="51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Initially, the logic behind the implementation was somewhat rudimentary but functional, and not very nicely implemented. </a:t>
            </a:r>
          </a:p>
          <a:p>
            <a:r>
              <a:rPr lang="en-US" dirty="0" smtClean="0"/>
              <a:t>It relied on identifying specific parts of words within the input and, based on predefined rules, generated corresponding outputs. </a:t>
            </a:r>
          </a:p>
          <a:p>
            <a:r>
              <a:rPr lang="en-US" dirty="0" smtClean="0"/>
              <a:t>This approach made the outputs reliable and more controllable, particularly in terms of quality.</a:t>
            </a:r>
          </a:p>
          <a:p>
            <a:r>
              <a:rPr lang="en-US" dirty="0" smtClean="0"/>
              <a:t>However, certain scenarios could not be effectively addressed. </a:t>
            </a:r>
          </a:p>
          <a:p>
            <a:pPr lvl="1"/>
            <a:r>
              <a:rPr lang="en-US" dirty="0" smtClean="0"/>
              <a:t>For instance, cases where a user states, </a:t>
            </a:r>
            <a:r>
              <a:rPr lang="en-US" i="1" dirty="0" smtClean="0"/>
              <a:t>"I don’t need </a:t>
            </a:r>
            <a:r>
              <a:rPr lang="en-US" i="1" dirty="0" err="1" smtClean="0"/>
              <a:t>Bupaq</a:t>
            </a:r>
            <a:r>
              <a:rPr lang="en-US" i="1" dirty="0" smtClean="0"/>
              <a:t>"</a:t>
            </a:r>
            <a:r>
              <a:rPr lang="en-US" dirty="0" smtClean="0"/>
              <a:t> or asks, </a:t>
            </a:r>
            <a:r>
              <a:rPr lang="en-US" i="1" dirty="0" smtClean="0"/>
              <a:t>"Provide an alternative for X like you did for methadone,"</a:t>
            </a:r>
            <a:r>
              <a:rPr lang="en-US" dirty="0" smtClean="0"/>
              <a:t> fall outside the scope of the predefined logic, potentially causing issues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863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44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Addendum:  Chatbot adventures  </vt:lpstr>
      <vt:lpstr>PowerPoint-Präsentation</vt:lpstr>
      <vt:lpstr>PowerPoint-Präsentation</vt:lpstr>
      <vt:lpstr>Some successes,  some challenges</vt:lpstr>
      <vt:lpstr>PowerPoint-Präsentation</vt:lpstr>
      <vt:lpstr>PowerPoint-Präsentation</vt:lpstr>
      <vt:lpstr>PowerPoint-Präsentation</vt:lpstr>
      <vt:lpstr>Alternatives…. logic</vt:lpstr>
      <vt:lpstr>PowerPoint-Präsentation</vt:lpstr>
      <vt:lpstr>Alternatives…. Knowledge base </vt:lpstr>
      <vt:lpstr>PowerPoint-Präsentation</vt:lpstr>
      <vt:lpstr>Risks and Considerations</vt:lpstr>
      <vt:lpstr>In addition to the risks: </vt:lpstr>
    </vt:vector>
  </TitlesOfParts>
  <Company>Insel 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Exkurs: Chatbot adventures </dc:title>
  <dc:creator>Deckarm, Sarah Alexandra Nurgasa</dc:creator>
  <cp:lastModifiedBy>Deckarm, Sarah Alexandra Nurgasa</cp:lastModifiedBy>
  <cp:revision>15</cp:revision>
  <dcterms:created xsi:type="dcterms:W3CDTF">2024-12-12T18:03:52Z</dcterms:created>
  <dcterms:modified xsi:type="dcterms:W3CDTF">2024-12-12T20:12:43Z</dcterms:modified>
</cp:coreProperties>
</file>