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7" r:id="rId13"/>
  </p:sldIdLst>
  <p:sldSz cx="10693400" cy="756126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04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"/>
          <p:cNvSpPr/>
          <p:nvPr/>
        </p:nvSpPr>
        <p:spPr>
          <a:xfrm>
            <a:off x="738000" y="7161120"/>
            <a:ext cx="921384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Grafik 1"/>
          <p:cNvPicPr/>
          <p:nvPr/>
        </p:nvPicPr>
        <p:blipFill>
          <a:blip r:embed="rId14"/>
          <a:stretch/>
        </p:blipFill>
        <p:spPr>
          <a:xfrm>
            <a:off x="324000" y="250200"/>
            <a:ext cx="916560" cy="539640"/>
          </a:xfrm>
          <a:prstGeom prst="rect">
            <a:avLst/>
          </a:prstGeom>
          <a:ln>
            <a:noFill/>
          </a:ln>
        </p:spPr>
      </p:pic>
      <p:pic>
        <p:nvPicPr>
          <p:cNvPr id="2" name="Grafik 6"/>
          <p:cNvPicPr/>
          <p:nvPr/>
        </p:nvPicPr>
        <p:blipFill>
          <a:blip r:embed="rId14"/>
          <a:stretch/>
        </p:blipFill>
        <p:spPr>
          <a:xfrm>
            <a:off x="324000" y="250200"/>
            <a:ext cx="916560" cy="5396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738000" y="7161120"/>
            <a:ext cx="921384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2" name="Grafik 1"/>
          <p:cNvPicPr/>
          <p:nvPr/>
        </p:nvPicPr>
        <p:blipFill>
          <a:blip r:embed="rId14"/>
          <a:stretch/>
        </p:blipFill>
        <p:spPr>
          <a:xfrm>
            <a:off x="324000" y="250200"/>
            <a:ext cx="916560" cy="539640"/>
          </a:xfrm>
          <a:prstGeom prst="rect">
            <a:avLst/>
          </a:prstGeom>
          <a:ln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744480" y="1332360"/>
            <a:ext cx="9213120" cy="3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Arial"/>
              </a:rPr>
              <a:t>Group Assignment DigiBP Rhein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0" y="3276000"/>
            <a:ext cx="737280" cy="30808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744480" y="1980360"/>
            <a:ext cx="9213120" cy="3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Pamela Streisguth, Sebastian Kluthe, Teyfik Agac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84" name="Picture 2"/>
          <p:cNvPicPr/>
          <p:nvPr/>
        </p:nvPicPr>
        <p:blipFill>
          <a:blip r:embed="rId2"/>
          <a:stretch/>
        </p:blipFill>
        <p:spPr>
          <a:xfrm>
            <a:off x="1494360" y="2484360"/>
            <a:ext cx="7704000" cy="4564080"/>
          </a:xfrm>
          <a:prstGeom prst="rect">
            <a:avLst/>
          </a:prstGeom>
          <a:ln>
            <a:noFill/>
          </a:ln>
        </p:spPr>
      </p:pic>
      <p:sp>
        <p:nvSpPr>
          <p:cNvPr id="85" name="CustomShape 4"/>
          <p:cNvSpPr/>
          <p:nvPr/>
        </p:nvSpPr>
        <p:spPr>
          <a:xfrm>
            <a:off x="746640" y="7191360"/>
            <a:ext cx="9213120" cy="3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https://woxapp.com/industries/digitalization-solutions-development/</a:t>
            </a:r>
            <a:endParaRPr lang="en-US" sz="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36560" y="1509840"/>
            <a:ext cx="9213120" cy="3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Outlook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38360" y="2197080"/>
            <a:ext cx="9213120" cy="44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36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latin typeface="Arial"/>
              </a:rPr>
              <a:t>Implementing a DMN to decide who attends the interviews</a:t>
            </a:r>
          </a:p>
          <a:p>
            <a:pPr marL="343080" indent="-34236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57CEC4F9-89D3-44B3-BBAB-37A2F335DF90}" type="datetime1">
              <a:rPr lang="en-US" sz="1200" b="0" strike="noStrike" spc="-1">
                <a:solidFill>
                  <a:srgbClr val="000000"/>
                </a:solidFill>
                <a:latin typeface="Arial"/>
              </a:rPr>
              <a:t>12/18/2019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736560" y="7197840"/>
            <a:ext cx="7484400" cy="1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DigiBP	Pamela Streisguth, Sebastian Kluthe, Teyfik Agac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87CE54F6-6672-4793-961F-9DAD0EA46DDB}" type="slidenum">
              <a:rPr lang="en-US" sz="1200" b="0" strike="noStrike" spc="-1">
                <a:solidFill>
                  <a:srgbClr val="000000"/>
                </a:solidFill>
                <a:latin typeface="Arial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A4ABD02-D536-477F-B6C8-BBFC4A0F3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8"/>
          <a:stretch/>
        </p:blipFill>
        <p:spPr>
          <a:xfrm>
            <a:off x="526260" y="2759926"/>
            <a:ext cx="9617598" cy="4022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36560" y="1509840"/>
            <a:ext cx="9213120" cy="3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Outlook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38360" y="2197080"/>
            <a:ext cx="9213120" cy="44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36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>
                <a:latin typeface="Arial"/>
              </a:rPr>
              <a:t>Build infrastructure for automated job-postings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latin typeface="Arial"/>
              </a:rPr>
              <a:t>Implement a Decision Support System (DSS) for evaluation of applicants</a:t>
            </a:r>
          </a:p>
          <a:p>
            <a:pPr marL="343080" indent="-34236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endParaRPr lang="en-US" sz="2000" spc="-1" dirty="0">
              <a:latin typeface="Arial"/>
            </a:endParaRPr>
          </a:p>
          <a:p>
            <a:pPr marL="343080" indent="-34236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>
                <a:latin typeface="Arial"/>
              </a:rPr>
              <a:t>Implement a grading system for attachments of applicants</a:t>
            </a:r>
          </a:p>
          <a:p>
            <a:pPr marL="800280" lvl="1" indent="-34236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>
                <a:latin typeface="Arial"/>
              </a:rPr>
              <a:t>Assigning scores for specific keywords and certification/diploma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57CEC4F9-89D3-44B3-BBAB-37A2F335DF90}" type="datetime1">
              <a:rPr lang="en-US" sz="1200" b="0" strike="noStrike" spc="-1">
                <a:solidFill>
                  <a:srgbClr val="000000"/>
                </a:solidFill>
                <a:latin typeface="Arial"/>
              </a:rPr>
              <a:t>12/18/2019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736560" y="7197840"/>
            <a:ext cx="7484400" cy="1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DigiBP	Pamela Streisguth, Sebastian Kluthe, Teyfik Agac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87CE54F6-6672-4793-961F-9DAD0EA46DDB}" type="slidenum">
              <a:rPr lang="en-US" sz="1200" b="0" strike="noStrike" spc="-1">
                <a:solidFill>
                  <a:srgbClr val="000000"/>
                </a:solidFill>
                <a:latin typeface="Arial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04404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8397366E-2B6E-4BF1-B3B6-39176F261B9A}" type="datetime1">
              <a:rPr lang="en-US" sz="1200" b="0" strike="noStrike" spc="-1">
                <a:solidFill>
                  <a:srgbClr val="000000"/>
                </a:solidFill>
                <a:latin typeface="Arial"/>
              </a:rPr>
              <a:t>12/18/2019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36560" y="7197840"/>
            <a:ext cx="7484400" cy="1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DigiBP	Pamela Streisguth, Sebastian Kluthe, Teyfik Agac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7A1C28C-6553-48F5-BD6C-94D133FC8F17}" type="slidenum">
              <a:rPr lang="en-US" sz="1200" b="0" strike="noStrike" spc="-1">
                <a:solidFill>
                  <a:srgbClr val="000000"/>
                </a:solidFill>
                <a:latin typeface="Arial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736560" y="1509840"/>
            <a:ext cx="9213120" cy="3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Introduction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731520" y="2103120"/>
            <a:ext cx="9213120" cy="18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36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Optimization of recruitment-process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Developed two platforms:</a:t>
            </a: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Applicant-side</a:t>
            </a: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Human Resources T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ool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91" name="Grafik 90"/>
          <p:cNvPicPr/>
          <p:nvPr/>
        </p:nvPicPr>
        <p:blipFill>
          <a:blip r:embed="rId2"/>
          <a:stretch/>
        </p:blipFill>
        <p:spPr>
          <a:xfrm>
            <a:off x="5212080" y="4206240"/>
            <a:ext cx="5028840" cy="2561760"/>
          </a:xfrm>
          <a:prstGeom prst="rect">
            <a:avLst/>
          </a:prstGeom>
          <a:ln>
            <a:noFill/>
          </a:ln>
        </p:spPr>
      </p:pic>
      <p:pic>
        <p:nvPicPr>
          <p:cNvPr id="92" name="Grafik 91"/>
          <p:cNvPicPr/>
          <p:nvPr/>
        </p:nvPicPr>
        <p:blipFill>
          <a:blip r:embed="rId3"/>
          <a:stretch/>
        </p:blipFill>
        <p:spPr>
          <a:xfrm>
            <a:off x="457200" y="4206240"/>
            <a:ext cx="4572000" cy="2594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DDC33EE5-7E49-48AE-9771-31E7C9671A20}" type="datetime1">
              <a:rPr lang="en-US" sz="1200" b="0" strike="noStrike" spc="-1">
                <a:solidFill>
                  <a:srgbClr val="000000"/>
                </a:solidFill>
                <a:latin typeface="Arial"/>
              </a:rPr>
              <a:t>12/18/2019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736560" y="7197840"/>
            <a:ext cx="7484400" cy="1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DigiBP	Pamela Streisguth, Sebastian Kluthe, Teyfik Agac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3734C1D-EA82-4367-BA34-92DB3D315F2D}" type="slidenum">
              <a:rPr lang="en-US" sz="1200" b="0" strike="noStrike" spc="-1">
                <a:solidFill>
                  <a:srgbClr val="000000"/>
                </a:solidFill>
                <a:latin typeface="Arial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736560" y="1509840"/>
            <a:ext cx="9213120" cy="3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As-Is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738360" y="5292720"/>
            <a:ext cx="9213120" cy="136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36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Short description of the process</a:t>
            </a: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Intended to create an overview of the whole process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98" name="Picture 2"/>
          <p:cNvPicPr/>
          <p:nvPr/>
        </p:nvPicPr>
        <p:blipFill>
          <a:blip r:embed="rId2"/>
          <a:stretch/>
        </p:blipFill>
        <p:spPr>
          <a:xfrm>
            <a:off x="690120" y="2052360"/>
            <a:ext cx="9306360" cy="2907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736560" y="1509840"/>
            <a:ext cx="9213120" cy="3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Methods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738360" y="2197080"/>
            <a:ext cx="9213120" cy="44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36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Taking each step of As-Is and investigate on optimization potential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Some steps were added to the process which allow automation/improvement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01" name="Grafik 6"/>
          <p:cNvPicPr/>
          <p:nvPr/>
        </p:nvPicPr>
        <p:blipFill>
          <a:blip r:embed="rId2"/>
          <a:stretch/>
        </p:blipFill>
        <p:spPr>
          <a:xfrm>
            <a:off x="1690560" y="2666880"/>
            <a:ext cx="7314480" cy="1761480"/>
          </a:xfrm>
          <a:prstGeom prst="rect">
            <a:avLst/>
          </a:prstGeom>
          <a:ln>
            <a:noFill/>
          </a:ln>
        </p:spPr>
      </p:pic>
      <p:pic>
        <p:nvPicPr>
          <p:cNvPr id="102" name="Grafik 7"/>
          <p:cNvPicPr/>
          <p:nvPr/>
        </p:nvPicPr>
        <p:blipFill>
          <a:blip r:embed="rId3"/>
          <a:stretch/>
        </p:blipFill>
        <p:spPr>
          <a:xfrm>
            <a:off x="1681200" y="5076720"/>
            <a:ext cx="7323840" cy="1723320"/>
          </a:xfrm>
          <a:prstGeom prst="rect">
            <a:avLst/>
          </a:prstGeom>
          <a:ln>
            <a:noFill/>
          </a:ln>
        </p:spPr>
      </p:pic>
      <p:sp>
        <p:nvSpPr>
          <p:cNvPr id="103" name="CustomShape 3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39E612B5-673E-41B1-B385-F890427F39F6}" type="datetime1">
              <a:rPr lang="en-US" sz="1200" b="0" strike="noStrike" spc="-1">
                <a:solidFill>
                  <a:srgbClr val="000000"/>
                </a:solidFill>
                <a:latin typeface="Arial"/>
              </a:rPr>
              <a:t>12/18/2019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736560" y="7197840"/>
            <a:ext cx="7484400" cy="1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DigiBP	Pamela Streisguth, Sebastian Kluthe, Teyfik Agac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DD171270-6D6A-4D1A-80A6-76BAE7AE659A}" type="slidenum">
              <a:rPr lang="en-US" sz="1200" b="0" strike="noStrike" spc="-1">
                <a:solidFill>
                  <a:srgbClr val="000000"/>
                </a:solidFill>
                <a:latin typeface="Arial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36560" y="1509840"/>
            <a:ext cx="9213120" cy="3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To-Be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632388" y="2023200"/>
            <a:ext cx="2697251" cy="44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2900">
              <a:lnSpc>
                <a:spcPct val="115000"/>
              </a:lnSpc>
              <a:spcBef>
                <a:spcPts val="1199"/>
              </a:spcBef>
              <a:buFontTx/>
              <a:buChar char="-"/>
            </a:pPr>
            <a:r>
              <a:rPr lang="en-US" sz="2000" b="0" strike="noStrike" spc="-1" dirty="0">
                <a:latin typeface="Arial"/>
              </a:rPr>
              <a:t>Clear separation of individual steps</a:t>
            </a:r>
          </a:p>
          <a:p>
            <a:pPr marL="342900" indent="-342900">
              <a:lnSpc>
                <a:spcPct val="115000"/>
              </a:lnSpc>
              <a:spcBef>
                <a:spcPts val="1199"/>
              </a:spcBef>
              <a:buFontTx/>
              <a:buChar char="-"/>
            </a:pPr>
            <a:r>
              <a:rPr lang="en-US" sz="2000" spc="-1" dirty="0">
                <a:latin typeface="Arial"/>
              </a:rPr>
              <a:t>Larger model for a faster and more efficient process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108" name="Picture 2"/>
          <p:cNvPicPr/>
          <p:nvPr/>
        </p:nvPicPr>
        <p:blipFill>
          <a:blip r:embed="rId2"/>
          <a:srcRect r="55665"/>
          <a:stretch/>
        </p:blipFill>
        <p:spPr>
          <a:xfrm>
            <a:off x="3461400" y="972360"/>
            <a:ext cx="6488640" cy="3052440"/>
          </a:xfrm>
          <a:prstGeom prst="rect">
            <a:avLst/>
          </a:prstGeom>
          <a:ln>
            <a:noFill/>
          </a:ln>
        </p:spPr>
      </p:pic>
      <p:pic>
        <p:nvPicPr>
          <p:cNvPr id="109" name="Picture 4"/>
          <p:cNvPicPr/>
          <p:nvPr/>
        </p:nvPicPr>
        <p:blipFill>
          <a:blip r:embed="rId3"/>
          <a:srcRect l="44425"/>
          <a:stretch/>
        </p:blipFill>
        <p:spPr>
          <a:xfrm>
            <a:off x="2157840" y="4145040"/>
            <a:ext cx="7814520" cy="293220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AD6D188E-744E-4F81-9C66-CEE008DDE65A}" type="datetime1">
              <a:rPr lang="en-US" sz="1200" b="0" strike="noStrike" spc="-1">
                <a:solidFill>
                  <a:srgbClr val="000000"/>
                </a:solidFill>
                <a:latin typeface="Arial"/>
              </a:rPr>
              <a:t>12/18/2019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736560" y="7197840"/>
            <a:ext cx="7484400" cy="1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DigiBP	Pamela Streisguth, Sebastian Kluthe, Teyfik Agac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8915FF4-BE35-426C-882E-A371CFE85537}" type="slidenum">
              <a:rPr lang="en-US" sz="1200" b="0" strike="noStrike" spc="-1">
                <a:solidFill>
                  <a:srgbClr val="000000"/>
                </a:solidFill>
                <a:latin typeface="Arial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736560" y="1509840"/>
            <a:ext cx="9213120" cy="3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Focus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731520" y="2028960"/>
            <a:ext cx="3291840" cy="44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36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Evaluating the potential for automation</a:t>
            </a: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Focus on application part of the whole process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Lots of repetition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Most used steps of the process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Limited potential for automation in later parts of the recruitment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3E73BE77-B179-4E18-B0AA-0D2DCF136786}" type="datetime1">
              <a:rPr lang="en-US" sz="1200" b="0" strike="noStrike" spc="-1">
                <a:solidFill>
                  <a:srgbClr val="000000"/>
                </a:solidFill>
                <a:latin typeface="Arial"/>
              </a:rPr>
              <a:t>12/18/2019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736560" y="7197840"/>
            <a:ext cx="7484400" cy="1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DigiBP	Pamela Streisguth, Sebastian Kluthe, Teyfik Agac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97538E4-9DEC-49F3-A6E8-154AF42BEC13}" type="slidenum">
              <a:rPr lang="en-US" sz="1200" b="0" strike="noStrike" spc="-1">
                <a:solidFill>
                  <a:srgbClr val="000000"/>
                </a:solidFill>
                <a:latin typeface="Arial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18" name="Grafik 117"/>
          <p:cNvPicPr/>
          <p:nvPr/>
        </p:nvPicPr>
        <p:blipFill>
          <a:blip r:embed="rId2"/>
          <a:stretch/>
        </p:blipFill>
        <p:spPr>
          <a:xfrm>
            <a:off x="4173480" y="2103120"/>
            <a:ext cx="6159240" cy="4398120"/>
          </a:xfrm>
          <a:prstGeom prst="rect">
            <a:avLst/>
          </a:prstGeom>
          <a:ln>
            <a:noFill/>
          </a:ln>
        </p:spPr>
      </p:pic>
      <p:sp>
        <p:nvSpPr>
          <p:cNvPr id="119" name="CustomShape 6"/>
          <p:cNvSpPr/>
          <p:nvPr/>
        </p:nvSpPr>
        <p:spPr>
          <a:xfrm>
            <a:off x="10149840" y="3566160"/>
            <a:ext cx="457200" cy="321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BFB90D1C-7145-4EB4-88B8-5AC86557587E}" type="datetime1">
              <a:rPr lang="en-US" sz="1200" b="0" strike="noStrike" spc="-1">
                <a:solidFill>
                  <a:srgbClr val="000000"/>
                </a:solidFill>
                <a:latin typeface="Arial"/>
              </a:rPr>
              <a:t>12/18/2019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36560" y="7197840"/>
            <a:ext cx="7484400" cy="1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DigiBP	Pamela Streisguth, Sebastian Kluthe, Teyfik Agac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602589C-118F-416D-A5C0-6F7515DFD1C0}" type="slidenum">
              <a:rPr lang="en-US" sz="1200" b="0" strike="noStrike" spc="-1">
                <a:solidFill>
                  <a:srgbClr val="000000"/>
                </a:solidFill>
                <a:latin typeface="Arial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736560" y="1509840"/>
            <a:ext cx="9213120" cy="3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Applicant-side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31520" y="2103120"/>
            <a:ext cx="5394960" cy="47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36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Applicants can apply via Google form</a:t>
            </a: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Ensure getting a complete application by labeling the fields as mandatory</a:t>
            </a: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Char char="-"/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Application with attachments gets automatically transferred to a storage and a database is updated with the new entries to the storage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125" name="Grafik 124"/>
          <p:cNvPicPr/>
          <p:nvPr/>
        </p:nvPicPr>
        <p:blipFill>
          <a:blip r:embed="rId2"/>
          <a:stretch/>
        </p:blipFill>
        <p:spPr>
          <a:xfrm>
            <a:off x="6568560" y="548640"/>
            <a:ext cx="3398400" cy="6475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36560" y="1509840"/>
            <a:ext cx="9213120" cy="3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Human Resources Tool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38360" y="2197080"/>
            <a:ext cx="9213120" cy="44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36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Job postings are added as cards in Trello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New posting gets written in a Google-sheet</a:t>
            </a:r>
          </a:p>
          <a:p>
            <a:pPr marL="800280" lvl="1" indent="-34236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Connected to the form for applicants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E1B65D43-8849-4F9D-8B2F-906CC3B153CB}" type="datetime1">
              <a:rPr lang="en-US" sz="1200" b="0" strike="noStrike" spc="-1">
                <a:solidFill>
                  <a:srgbClr val="000000"/>
                </a:solidFill>
                <a:latin typeface="Arial"/>
              </a:rPr>
              <a:t>12/18/2019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736560" y="7197840"/>
            <a:ext cx="7484400" cy="1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DigiBP	Pamela Streisguth, Sebastian Kluthe, Teyfik Agac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88285B66-E59B-4F81-A44A-EDDEC576C8A6}" type="slidenum">
              <a:rPr lang="en-US" sz="1200" b="0" strike="noStrike" spc="-1">
                <a:solidFill>
                  <a:srgbClr val="000000"/>
                </a:solidFill>
                <a:latin typeface="Arial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D884CA4-7396-4C16-BDE4-5D0ED9A8C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769" y="3964630"/>
            <a:ext cx="6830701" cy="2964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36560" y="1509840"/>
            <a:ext cx="9213120" cy="3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Human Resources Tool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38360" y="2197080"/>
            <a:ext cx="9213120" cy="44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36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Applicant gets a confirmation via mail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After applying the candidate gets access to a chatbot for a pre-interview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E1B65D43-8849-4F9D-8B2F-906CC3B153CB}" type="datetime1">
              <a:rPr lang="en-US" sz="1200" b="0" strike="noStrike" spc="-1">
                <a:solidFill>
                  <a:srgbClr val="000000"/>
                </a:solidFill>
                <a:latin typeface="Arial"/>
              </a:rPr>
              <a:t>12/18/2019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736560" y="7197840"/>
            <a:ext cx="7484400" cy="1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DigiBP	Pamela Streisguth, Sebastian Kluthe, Teyfik Agac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88285B66-E59B-4F81-A44A-EDDEC576C8A6}" type="slidenum">
              <a:rPr lang="en-US" sz="1200" b="0" strike="noStrike" spc="-1">
                <a:solidFill>
                  <a:srgbClr val="000000"/>
                </a:solidFill>
                <a:latin typeface="Arial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31" name="Grafik 130"/>
          <p:cNvPicPr/>
          <p:nvPr/>
        </p:nvPicPr>
        <p:blipFill>
          <a:blip r:embed="rId2"/>
          <a:stretch/>
        </p:blipFill>
        <p:spPr>
          <a:xfrm>
            <a:off x="1937459" y="3451693"/>
            <a:ext cx="6811321" cy="320866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6543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FHNW-PP</Template>
  <TotalTime>0</TotalTime>
  <Words>279</Words>
  <Application>Microsoft Office PowerPoint</Application>
  <PresentationFormat>Benutzerdefiniert</PresentationFormat>
  <Paragraphs>80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StarSymbol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Assignment DigiBP</dc:title>
  <dc:subject/>
  <dc:creator>Tosoni Deniz (s)</dc:creator>
  <dc:description/>
  <cp:lastModifiedBy>Agac Teyfik (s)</cp:lastModifiedBy>
  <cp:revision>49</cp:revision>
  <dcterms:created xsi:type="dcterms:W3CDTF">2019-11-10T14:36:01Z</dcterms:created>
  <dcterms:modified xsi:type="dcterms:W3CDTF">2019-12-18T18:53:24Z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