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72" r:id="rId5"/>
    <p:sldId id="273" r:id="rId6"/>
    <p:sldId id="260" r:id="rId7"/>
    <p:sldId id="262" r:id="rId8"/>
    <p:sldId id="267" r:id="rId9"/>
    <p:sldId id="268" r:id="rId10"/>
    <p:sldId id="270" r:id="rId11"/>
    <p:sldId id="263" r:id="rId12"/>
    <p:sldId id="266" r:id="rId13"/>
    <p:sldId id="271" r:id="rId14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751" autoAdjust="0"/>
  </p:normalViewPr>
  <p:slideViewPr>
    <p:cSldViewPr snapToGrid="0">
      <p:cViewPr>
        <p:scale>
          <a:sx n="75" d="100"/>
          <a:sy n="75" d="100"/>
        </p:scale>
        <p:origin x="21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DF16920-6769-4898-A4A6-CF69509FA9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718" y="132810"/>
            <a:ext cx="770401" cy="7625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Isar Gammoh, Luca Mueller, Nicola Raemy, Pooja Bisht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A121A3-A350-47F8-8CD6-E8DE5B70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1" y="2993854"/>
            <a:ext cx="3454398" cy="3419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03366" y="90126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903366" y="1572189"/>
            <a:ext cx="88866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Based on available time slotes </a:t>
            </a:r>
            <a:br>
              <a:rPr lang="en-US" sz="2000" dirty="0"/>
            </a:br>
            <a:r>
              <a:rPr lang="en-CH" sz="2000" dirty="0"/>
              <a:t>(2 per day of 2 hours each at 10.00 and </a:t>
            </a:r>
            <a:br>
              <a:rPr lang="en-US" sz="2000" dirty="0"/>
            </a:br>
            <a:r>
              <a:rPr lang="en-CH" sz="2000" dirty="0"/>
              <a:t>14.00) can create and delete bookings.</a:t>
            </a:r>
          </a:p>
          <a:p>
            <a:endParaRPr lang="en-CH" dirty="0"/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68BB147-64B1-4766-9532-06D3135F22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3135" y="185223"/>
            <a:ext cx="2834930" cy="14174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A20E9F-82A7-4F4B-8FFA-A091431C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03" y="3780631"/>
            <a:ext cx="3815189" cy="3244794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 process with many optimization possibilities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Implementation of RPA, conversational AI… implementation of further DMN tables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evaluate candidates with job requirements), …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latin typeface="Arial"/>
              </a:rPr>
              <a:t>More time = more improvements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latin typeface="Arial"/>
              </a:rPr>
              <a:t>Group assignment was challenging</a:t>
            </a:r>
            <a:r>
              <a:rPr lang="en-US" sz="2000" spc="-1" dirty="0">
                <a:latin typeface="Arial"/>
              </a:rPr>
              <a:t>, yet we all learned a lot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" name="Grafik 4" descr="Ein Bild, das Hemd enthält.&#10;&#10;Automatisch generierte Beschreibung">
            <a:extLst>
              <a:ext uri="{FF2B5EF4-FFF2-40B4-BE49-F238E27FC236}">
                <a16:creationId xmlns:a16="http://schemas.microsoft.com/office/drawing/2014/main" id="{A003ACE2-F0FE-4EBF-B7E7-EE042FED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0" y="3543300"/>
            <a:ext cx="1728720" cy="335267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1164-402D-46EB-A2A5-44BAEBFB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00" y="854130"/>
            <a:ext cx="9623520" cy="1262160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07730E-C58E-4883-A026-F7647A58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1" y="2993854"/>
            <a:ext cx="3454398" cy="3419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78311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982305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1575584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841" y="4601108"/>
            <a:ext cx="4127106" cy="20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97"/>
          <a:stretch/>
        </p:blipFill>
        <p:spPr bwMode="auto">
          <a:xfrm>
            <a:off x="5266463" y="4601107"/>
            <a:ext cx="4127106" cy="20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8360" y="79975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As-Is (Part I)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Time consuming and lengthy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many manual steps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Inefficient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B16DD3-C7AC-4E0D-BFD8-918BB553E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" r="50879" b="8160"/>
          <a:stretch/>
        </p:blipFill>
        <p:spPr>
          <a:xfrm>
            <a:off x="641558" y="1299161"/>
            <a:ext cx="7196156" cy="362968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8360" y="79975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As-Is (Part II)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Time consuming and lengthy</a:t>
            </a:r>
            <a:endParaRPr lang="en-US" sz="2000" spc="-1" dirty="0"/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To many manual steps</a:t>
            </a:r>
            <a:endParaRPr lang="en-US" sz="2000" spc="-1" dirty="0"/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Inefficient</a:t>
            </a:r>
            <a:endParaRPr lang="en-US" sz="2000" spc="-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C915BC-350B-4B9B-85BA-C3115FD5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2" b="7604"/>
          <a:stretch/>
        </p:blipFill>
        <p:spPr>
          <a:xfrm>
            <a:off x="1109136" y="1160478"/>
            <a:ext cx="8617578" cy="4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31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7025580" cy="13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Area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s with biggest potential for improvement</a:t>
            </a: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172BE7A-5F1C-46B3-91B0-CD719A6E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440"/>
            <a:ext cx="10693400" cy="32693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64596" y="83781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F4B9ED-E2DE-4156-A6E4-F573BA8AA4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4546" y="1403132"/>
            <a:ext cx="2679198" cy="88967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399288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Chatbot demonstration">
            <a:hlinkClick r:id="" action="ppaction://media"/>
            <a:extLst>
              <a:ext uri="{FF2B5EF4-FFF2-40B4-BE49-F238E27FC236}">
                <a16:creationId xmlns:a16="http://schemas.microsoft.com/office/drawing/2014/main" id="{A489995A-5F14-4855-989C-598116F9F5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48250" y="632310"/>
            <a:ext cx="4469790" cy="6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5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i="1" spc="-1" dirty="0"/>
              <a:t>a basis on which DBM can be built</a:t>
            </a:r>
            <a:endParaRPr lang="en-US" sz="2000" i="1" spc="-1" dirty="0"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800" spc="-1" dirty="0"/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F7944AF5-6CE9-439C-8E32-D9C31480A7BF}"/>
              </a:ext>
            </a:extLst>
          </p:cNvPr>
          <p:cNvSpPr/>
          <p:nvPr/>
        </p:nvSpPr>
        <p:spPr>
          <a:xfrm>
            <a:off x="731520" y="2103120"/>
            <a:ext cx="4790506" cy="1400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452240-0636-43CE-A213-18A7260C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4"/>
          <a:stretch/>
        </p:blipFill>
        <p:spPr>
          <a:xfrm>
            <a:off x="258978" y="2821327"/>
            <a:ext cx="9903455" cy="32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 in the “DB” (google sheets)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330</Words>
  <Application>Microsoft Office PowerPoint</Application>
  <PresentationFormat>Benutzerdefiniert</PresentationFormat>
  <Paragraphs>85</Paragraphs>
  <Slides>12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Luca Mueller</cp:lastModifiedBy>
  <cp:revision>74</cp:revision>
  <dcterms:created xsi:type="dcterms:W3CDTF">2019-11-10T14:36:01Z</dcterms:created>
  <dcterms:modified xsi:type="dcterms:W3CDTF">2020-05-31T08:09:52Z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