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6" r:id="rId13"/>
  </p:sldIdLst>
  <p:sldSz cx="10693400" cy="756126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5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"/>
          <p:cNvPicPr/>
          <p:nvPr/>
        </p:nvPicPr>
        <p:blipFill>
          <a:blip r:embed="rId14"/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pic>
        <p:nvPicPr>
          <p:cNvPr id="2" name="Grafik 6"/>
          <p:cNvPicPr/>
          <p:nvPr/>
        </p:nvPicPr>
        <p:blipFill>
          <a:blip r:embed="rId14"/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Grafik 1"/>
          <p:cNvPicPr/>
          <p:nvPr/>
        </p:nvPicPr>
        <p:blipFill>
          <a:blip r:embed="rId14"/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44480" y="1332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Assignment DigiBP Danish Blue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3276000"/>
            <a:ext cx="736920" cy="3080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744480" y="1980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Luca Müller, Nicola Raemy, Isar Gammoh, Pooja Bisht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975034-976F-4562-91F3-527EFD1B4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24" y="2821864"/>
            <a:ext cx="4714752" cy="3988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Booking System Part II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Applicant gets a confirmation via mail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After applying the candidate gets access to a chatbot for a pre-interview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35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36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5BD2B6A-AE73-45A3-B4F5-99A4645FF74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37" name="Grafik 130"/>
          <p:cNvPicPr/>
          <p:nvPr/>
        </p:nvPicPr>
        <p:blipFill>
          <a:blip r:embed="rId2"/>
          <a:stretch/>
        </p:blipFill>
        <p:spPr>
          <a:xfrm>
            <a:off x="1937520" y="3451680"/>
            <a:ext cx="6810840" cy="320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Outlook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(mention the user task on the very last of our process)</a:t>
            </a:r>
            <a:endParaRPr lang="en-US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Evaluate candidates with job requirements (usage of a second DMN)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800280" lvl="1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47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48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9A4007B-5B80-4163-80FA-8E411138EAA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Arial"/>
              </a:rPr>
              <a:t>04.06.2020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DigiBP	Luca Müller, Nicola Raemy, Isar Gammoh, Pooja Bisht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543EDC4-2688-4AFB-B0C1-0827090BB9E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en-US" sz="12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731520" y="2103120"/>
            <a:ext cx="9212760" cy="18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Optimization of a regular recruitment process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Developed three major adjustments: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Publication of a job via LinkedIn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Dialogflow and DMN for a first selection</a:t>
            </a: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</a:rPr>
              <a:t>Implementation of a booking system to minimize the coordination effort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6F92D0-661B-4924-88AA-22299572D2D8}"/>
              </a:ext>
            </a:extLst>
          </p:cNvPr>
          <p:cNvSpPr txBox="1"/>
          <p:nvPr/>
        </p:nvSpPr>
        <p:spPr>
          <a:xfrm>
            <a:off x="1205802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(LinkedIn job advert or </a:t>
            </a:r>
            <a:r>
              <a:rPr lang="en-GB" dirty="0" err="1"/>
              <a:t>smt</a:t>
            </a:r>
            <a:r>
              <a:rPr lang="en-GB" dirty="0"/>
              <a:t> like this)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EAD16C-61BB-4C2A-81D5-33BA6184FC04}"/>
              </a:ext>
            </a:extLst>
          </p:cNvPr>
          <p:cNvSpPr txBox="1"/>
          <p:nvPr/>
        </p:nvSpPr>
        <p:spPr>
          <a:xfrm>
            <a:off x="5358423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(booking system)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95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CBBAF4-72DD-4D87-A780-66DA87DD34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As-Is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38360" y="5292720"/>
            <a:ext cx="92127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xxxxxx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To-Be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32520" y="2023200"/>
            <a:ext cx="2696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Simplification of the process through automated workflows</a:t>
            </a:r>
          </a:p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</a:rPr>
              <a:t>xxxxxxxx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1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2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0360D2B-B20A-484E-A7FA-6D75A81CECA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Procedure To-Be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31520" y="2028960"/>
            <a:ext cx="329148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Evaluating the potential for automation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Focus on application part of the whole process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432000" lvl="1" indent="-2156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Lots of repetition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432000" lvl="1" indent="-2156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Most used steps of the process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432000" lvl="1" indent="-2156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Limited potential for automation in later parts of the recruitment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6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7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C5EEAB1-12A8-4F70-9E27-16F78D7FAC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18" name="Grafik 117"/>
          <p:cNvPicPr/>
          <p:nvPr/>
        </p:nvPicPr>
        <p:blipFill>
          <a:blip r:embed="rId2"/>
          <a:stretch/>
        </p:blipFill>
        <p:spPr>
          <a:xfrm>
            <a:off x="4173480" y="2103120"/>
            <a:ext cx="6158880" cy="4397760"/>
          </a:xfrm>
          <a:prstGeom prst="rect">
            <a:avLst/>
          </a:prstGeom>
          <a:ln>
            <a:noFill/>
          </a:ln>
        </p:spPr>
      </p:pic>
      <p:sp>
        <p:nvSpPr>
          <p:cNvPr id="119" name="CustomShape 6"/>
          <p:cNvSpPr/>
          <p:nvPr/>
        </p:nvSpPr>
        <p:spPr>
          <a:xfrm>
            <a:off x="10149840" y="3566160"/>
            <a:ext cx="456840" cy="320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Starting point (Pooja)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Applicants can apply via LinkedIn form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Ensure getting a complete application by labeling the fields as mandatory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Application with attachments gets automatically transferred to a storage and a database is updated with the new entries to the storage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125" name="Grafik 124"/>
          <p:cNvPicPr/>
          <p:nvPr/>
        </p:nvPicPr>
        <p:blipFill>
          <a:blip r:embed="rId2"/>
          <a:stretch/>
        </p:blipFill>
        <p:spPr>
          <a:xfrm>
            <a:off x="6568560" y="548640"/>
            <a:ext cx="3398040" cy="647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Dialogflow (Isar)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938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Candidate Screening (DMN)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46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Booking System Part I</a:t>
            </a:r>
            <a:endParaRPr lang="en-US" sz="2000" spc="-1" dirty="0"/>
          </a:p>
        </p:txBody>
      </p:sp>
      <p:sp>
        <p:nvSpPr>
          <p:cNvPr id="127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Job postings are added as cards in Trello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New posting gets written in a Google-sheet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800280" lvl="1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Connected to the form for applicants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9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30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76B624C-CA6C-47FB-8CC0-33C7E2E24C7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31" name="Grafik 1"/>
          <p:cNvPicPr/>
          <p:nvPr/>
        </p:nvPicPr>
        <p:blipFill>
          <a:blip r:embed="rId2"/>
          <a:stretch/>
        </p:blipFill>
        <p:spPr>
          <a:xfrm>
            <a:off x="1927800" y="3964680"/>
            <a:ext cx="6830280" cy="296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FHNW-PP</Template>
  <TotalTime>0</TotalTime>
  <Words>283</Words>
  <Application>Microsoft Office PowerPoint</Application>
  <PresentationFormat>Benutzerdefiniert</PresentationFormat>
  <Paragraphs>94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 DigiBP</dc:title>
  <dc:subject/>
  <dc:creator>Tosoni Deniz (s)</dc:creator>
  <dc:description/>
  <cp:lastModifiedBy>Raemy Nicola, B2B-ENS-KAM-SOP-SOM</cp:lastModifiedBy>
  <cp:revision>60</cp:revision>
  <dcterms:created xsi:type="dcterms:W3CDTF">2019-11-10T14:36:01Z</dcterms:created>
  <dcterms:modified xsi:type="dcterms:W3CDTF">2020-05-29T08:27:35Z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MSIP_Label_2e1fccfb-80ca-4fe1-a574-1516544edb53_Enabled">
    <vt:lpwstr>True</vt:lpwstr>
  </property>
  <property fmtid="{D5CDD505-2E9C-101B-9397-08002B2CF9AE}" pid="13" name="MSIP_Label_2e1fccfb-80ca-4fe1-a574-1516544edb53_SiteId">
    <vt:lpwstr>364e5b87-c1c7-420d-9bee-c35d19b557a1</vt:lpwstr>
  </property>
  <property fmtid="{D5CDD505-2E9C-101B-9397-08002B2CF9AE}" pid="14" name="MSIP_Label_2e1fccfb-80ca-4fe1-a574-1516544edb53_Owner">
    <vt:lpwstr>Nicola.Raemy@swisscom.com</vt:lpwstr>
  </property>
  <property fmtid="{D5CDD505-2E9C-101B-9397-08002B2CF9AE}" pid="15" name="MSIP_Label_2e1fccfb-80ca-4fe1-a574-1516544edb53_SetDate">
    <vt:lpwstr>2020-05-28T10:47:11.2350702Z</vt:lpwstr>
  </property>
  <property fmtid="{D5CDD505-2E9C-101B-9397-08002B2CF9AE}" pid="16" name="MSIP_Label_2e1fccfb-80ca-4fe1-a574-1516544edb53_Name">
    <vt:lpwstr>C2 General</vt:lpwstr>
  </property>
  <property fmtid="{D5CDD505-2E9C-101B-9397-08002B2CF9AE}" pid="17" name="MSIP_Label_2e1fccfb-80ca-4fe1-a574-1516544edb53_Application">
    <vt:lpwstr>Microsoft Azure Information Protection</vt:lpwstr>
  </property>
  <property fmtid="{D5CDD505-2E9C-101B-9397-08002B2CF9AE}" pid="18" name="MSIP_Label_2e1fccfb-80ca-4fe1-a574-1516544edb53_ActionId">
    <vt:lpwstr>a3e1bf7c-b7a1-4498-8618-f8d7451e39fb</vt:lpwstr>
  </property>
  <property fmtid="{D5CDD505-2E9C-101B-9397-08002B2CF9AE}" pid="19" name="MSIP_Label_2e1fccfb-80ca-4fe1-a574-1516544edb53_Extended_MSFT_Method">
    <vt:lpwstr>Automatic</vt:lpwstr>
  </property>
  <property fmtid="{D5CDD505-2E9C-101B-9397-08002B2CF9AE}" pid="20" name="Sensitivity">
    <vt:lpwstr>C2 General</vt:lpwstr>
  </property>
</Properties>
</file>