
<file path=[Content_Types].xml><?xml version="1.0" encoding="utf-8"?>
<Types xmlns="http://schemas.openxmlformats.org/package/2006/content-types">
  <Default Extension="avi" ContentType="video/x-msvideo"/>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7" r:id="rId4"/>
    <p:sldId id="258" r:id="rId5"/>
    <p:sldId id="271" r:id="rId6"/>
    <p:sldId id="272" r:id="rId7"/>
    <p:sldId id="260" r:id="rId8"/>
    <p:sldId id="261" r:id="rId9"/>
    <p:sldId id="262" r:id="rId10"/>
    <p:sldId id="267" r:id="rId11"/>
    <p:sldId id="273" r:id="rId12"/>
    <p:sldId id="268" r:id="rId13"/>
    <p:sldId id="270" r:id="rId14"/>
    <p:sldId id="263" r:id="rId15"/>
    <p:sldId id="266" r:id="rId16"/>
  </p:sldIdLst>
  <p:sldSz cx="10693400" cy="7561263"/>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F4498-F05E-4F76-B407-D22216D03B73}" v="14" dt="2020-05-29T11:09:08.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65" autoAdjust="0"/>
  </p:normalViewPr>
  <p:slideViewPr>
    <p:cSldViewPr snapToGrid="0">
      <p:cViewPr varScale="1">
        <p:scale>
          <a:sx n="59" d="100"/>
          <a:sy n="59" d="100"/>
        </p:scale>
        <p:origin x="12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Mueller" userId="8a1afe1db7570581" providerId="LiveId" clId="{553F4498-F05E-4F76-B407-D22216D03B73}"/>
    <pc:docChg chg="undo custSel addSld delSld modSld">
      <pc:chgData name="Luca Mueller" userId="8a1afe1db7570581" providerId="LiveId" clId="{553F4498-F05E-4F76-B407-D22216D03B73}" dt="2020-05-29T11:09:24.487" v="891" actId="1076"/>
      <pc:docMkLst>
        <pc:docMk/>
      </pc:docMkLst>
      <pc:sldChg chg="modSp">
        <pc:chgData name="Luca Mueller" userId="8a1afe1db7570581" providerId="LiveId" clId="{553F4498-F05E-4F76-B407-D22216D03B73}" dt="2020-05-29T10:56:09.870" v="109" actId="20577"/>
        <pc:sldMkLst>
          <pc:docMk/>
          <pc:sldMk cId="0" sldId="257"/>
        </pc:sldMkLst>
        <pc:spChg chg="mod">
          <ac:chgData name="Luca Mueller" userId="8a1afe1db7570581" providerId="LiveId" clId="{553F4498-F05E-4F76-B407-D22216D03B73}" dt="2020-05-29T10:56:09.870" v="109" actId="20577"/>
          <ac:spMkLst>
            <pc:docMk/>
            <pc:sldMk cId="0" sldId="257"/>
            <ac:spMk id="90" creationId="{00000000-0000-0000-0000-000000000000}"/>
          </ac:spMkLst>
        </pc:spChg>
      </pc:sldChg>
      <pc:sldChg chg="delSp modSp">
        <pc:chgData name="Luca Mueller" userId="8a1afe1db7570581" providerId="LiveId" clId="{553F4498-F05E-4F76-B407-D22216D03B73}" dt="2020-05-29T10:55:22.364" v="36" actId="20577"/>
        <pc:sldMkLst>
          <pc:docMk/>
          <pc:sldMk cId="0" sldId="261"/>
        </pc:sldMkLst>
        <pc:spChg chg="mod">
          <ac:chgData name="Luca Mueller" userId="8a1afe1db7570581" providerId="LiveId" clId="{553F4498-F05E-4F76-B407-D22216D03B73}" dt="2020-05-29T10:55:22.364" v="36" actId="20577"/>
          <ac:spMkLst>
            <pc:docMk/>
            <pc:sldMk cId="0" sldId="261"/>
            <ac:spMk id="114" creationId="{00000000-0000-0000-0000-000000000000}"/>
          </ac:spMkLst>
        </pc:spChg>
        <pc:picChg chg="del">
          <ac:chgData name="Luca Mueller" userId="8a1afe1db7570581" providerId="LiveId" clId="{553F4498-F05E-4F76-B407-D22216D03B73}" dt="2020-05-29T10:55:19.388" v="35" actId="478"/>
          <ac:picMkLst>
            <pc:docMk/>
            <pc:sldMk cId="0" sldId="261"/>
            <ac:picMk id="118" creationId="{00000000-0000-0000-0000-000000000000}"/>
          </ac:picMkLst>
        </pc:picChg>
      </pc:sldChg>
      <pc:sldChg chg="delSp modSp">
        <pc:chgData name="Luca Mueller" userId="8a1afe1db7570581" providerId="LiveId" clId="{553F4498-F05E-4F76-B407-D22216D03B73}" dt="2020-05-29T10:55:12.504" v="34" actId="20577"/>
        <pc:sldMkLst>
          <pc:docMk/>
          <pc:sldMk cId="0" sldId="262"/>
        </pc:sldMkLst>
        <pc:spChg chg="mod">
          <ac:chgData name="Luca Mueller" userId="8a1afe1db7570581" providerId="LiveId" clId="{553F4498-F05E-4F76-B407-D22216D03B73}" dt="2020-05-29T10:55:12.504" v="34" actId="20577"/>
          <ac:spMkLst>
            <pc:docMk/>
            <pc:sldMk cId="0" sldId="262"/>
            <ac:spMk id="123" creationId="{00000000-0000-0000-0000-000000000000}"/>
          </ac:spMkLst>
        </pc:spChg>
        <pc:spChg chg="mod">
          <ac:chgData name="Luca Mueller" userId="8a1afe1db7570581" providerId="LiveId" clId="{553F4498-F05E-4F76-B407-D22216D03B73}" dt="2020-05-29T10:55:00.260" v="19" actId="6549"/>
          <ac:spMkLst>
            <pc:docMk/>
            <pc:sldMk cId="0" sldId="262"/>
            <ac:spMk id="124" creationId="{00000000-0000-0000-0000-000000000000}"/>
          </ac:spMkLst>
        </pc:spChg>
        <pc:picChg chg="del">
          <ac:chgData name="Luca Mueller" userId="8a1afe1db7570581" providerId="LiveId" clId="{553F4498-F05E-4F76-B407-D22216D03B73}" dt="2020-05-29T10:55:01.558" v="20" actId="478"/>
          <ac:picMkLst>
            <pc:docMk/>
            <pc:sldMk cId="0" sldId="262"/>
            <ac:picMk id="125" creationId="{00000000-0000-0000-0000-000000000000}"/>
          </ac:picMkLst>
        </pc:picChg>
      </pc:sldChg>
      <pc:sldChg chg="delSp modSp">
        <pc:chgData name="Luca Mueller" userId="8a1afe1db7570581" providerId="LiveId" clId="{553F4498-F05E-4F76-B407-D22216D03B73}" dt="2020-05-29T10:56:18.997" v="110" actId="20577"/>
        <pc:sldMkLst>
          <pc:docMk/>
          <pc:sldMk cId="0" sldId="263"/>
        </pc:sldMkLst>
        <pc:spChg chg="mod">
          <ac:chgData name="Luca Mueller" userId="8a1afe1db7570581" providerId="LiveId" clId="{553F4498-F05E-4F76-B407-D22216D03B73}" dt="2020-05-29T10:56:18.997" v="110" actId="20577"/>
          <ac:spMkLst>
            <pc:docMk/>
            <pc:sldMk cId="0" sldId="263"/>
            <ac:spMk id="127" creationId="{00000000-0000-0000-0000-000000000000}"/>
          </ac:spMkLst>
        </pc:spChg>
        <pc:picChg chg="del">
          <ac:chgData name="Luca Mueller" userId="8a1afe1db7570581" providerId="LiveId" clId="{553F4498-F05E-4F76-B407-D22216D03B73}" dt="2020-05-29T10:54:35.451" v="0" actId="478"/>
          <ac:picMkLst>
            <pc:docMk/>
            <pc:sldMk cId="0" sldId="263"/>
            <ac:picMk id="131" creationId="{00000000-0000-0000-0000-000000000000}"/>
          </ac:picMkLst>
        </pc:picChg>
      </pc:sldChg>
      <pc:sldChg chg="delSp modSp del">
        <pc:chgData name="Luca Mueller" userId="8a1afe1db7570581" providerId="LiveId" clId="{553F4498-F05E-4F76-B407-D22216D03B73}" dt="2020-05-29T10:54:49.191" v="18" actId="2696"/>
        <pc:sldMkLst>
          <pc:docMk/>
          <pc:sldMk cId="0" sldId="264"/>
        </pc:sldMkLst>
        <pc:spChg chg="mod">
          <ac:chgData name="Luca Mueller" userId="8a1afe1db7570581" providerId="LiveId" clId="{553F4498-F05E-4F76-B407-D22216D03B73}" dt="2020-05-29T10:54:45.048" v="17" actId="6549"/>
          <ac:spMkLst>
            <pc:docMk/>
            <pc:sldMk cId="0" sldId="264"/>
            <ac:spMk id="133" creationId="{00000000-0000-0000-0000-000000000000}"/>
          </ac:spMkLst>
        </pc:spChg>
        <pc:picChg chg="del">
          <ac:chgData name="Luca Mueller" userId="8a1afe1db7570581" providerId="LiveId" clId="{553F4498-F05E-4F76-B407-D22216D03B73}" dt="2020-05-29T10:54:40.751" v="1" actId="478"/>
          <ac:picMkLst>
            <pc:docMk/>
            <pc:sldMk cId="0" sldId="264"/>
            <ac:picMk id="137" creationId="{00000000-0000-0000-0000-000000000000}"/>
          </ac:picMkLst>
        </pc:picChg>
      </pc:sldChg>
      <pc:sldChg chg="add del">
        <pc:chgData name="Luca Mueller" userId="8a1afe1db7570581" providerId="LiveId" clId="{553F4498-F05E-4F76-B407-D22216D03B73}" dt="2020-05-29T10:56:32.262" v="113" actId="2696"/>
        <pc:sldMkLst>
          <pc:docMk/>
          <pc:sldMk cId="4174452361" sldId="269"/>
        </pc:sldMkLst>
      </pc:sldChg>
      <pc:sldChg chg="addSp delSp modSp add modAnim modNotesTx">
        <pc:chgData name="Luca Mueller" userId="8a1afe1db7570581" providerId="LiveId" clId="{553F4498-F05E-4F76-B407-D22216D03B73}" dt="2020-05-29T11:09:24.487" v="891" actId="1076"/>
        <pc:sldMkLst>
          <pc:docMk/>
          <pc:sldMk cId="3299999543" sldId="270"/>
        </pc:sldMkLst>
        <pc:spChg chg="mod">
          <ac:chgData name="Luca Mueller" userId="8a1afe1db7570581" providerId="LiveId" clId="{553F4498-F05E-4F76-B407-D22216D03B73}" dt="2020-05-29T10:56:44.705" v="159" actId="20577"/>
          <ac:spMkLst>
            <pc:docMk/>
            <pc:sldMk cId="3299999543" sldId="270"/>
            <ac:spMk id="123" creationId="{00000000-0000-0000-0000-000000000000}"/>
          </ac:spMkLst>
        </pc:spChg>
        <pc:spChg chg="mod">
          <ac:chgData name="Luca Mueller" userId="8a1afe1db7570581" providerId="LiveId" clId="{553F4498-F05E-4F76-B407-D22216D03B73}" dt="2020-05-29T11:03:00.001" v="432" actId="20577"/>
          <ac:spMkLst>
            <pc:docMk/>
            <pc:sldMk cId="3299999543" sldId="270"/>
            <ac:spMk id="124" creationId="{00000000-0000-0000-0000-000000000000}"/>
          </ac:spMkLst>
        </pc:spChg>
        <pc:grpChg chg="add mod">
          <ac:chgData name="Luca Mueller" userId="8a1afe1db7570581" providerId="LiveId" clId="{553F4498-F05E-4F76-B407-D22216D03B73}" dt="2020-05-29T11:09:24.487" v="891" actId="1076"/>
          <ac:grpSpMkLst>
            <pc:docMk/>
            <pc:sldMk cId="3299999543" sldId="270"/>
            <ac:grpSpMk id="6" creationId="{3735A165-6F18-4C8B-B672-DDDA15891AE2}"/>
          </ac:grpSpMkLst>
        </pc:grpChg>
        <pc:picChg chg="add mod">
          <ac:chgData name="Luca Mueller" userId="8a1afe1db7570581" providerId="LiveId" clId="{553F4498-F05E-4F76-B407-D22216D03B73}" dt="2020-05-29T11:08:48.204" v="881" actId="164"/>
          <ac:picMkLst>
            <pc:docMk/>
            <pc:sldMk cId="3299999543" sldId="270"/>
            <ac:picMk id="3" creationId="{63AA23DF-5CC4-4CBF-8931-6A62B825E6BD}"/>
          </ac:picMkLst>
        </pc:picChg>
        <pc:picChg chg="add mod modCrop">
          <ac:chgData name="Luca Mueller" userId="8a1afe1db7570581" providerId="LiveId" clId="{553F4498-F05E-4F76-B407-D22216D03B73}" dt="2020-05-29T11:09:17.316" v="890" actId="1076"/>
          <ac:picMkLst>
            <pc:docMk/>
            <pc:sldMk cId="3299999543" sldId="270"/>
            <ac:picMk id="4" creationId="{C9991BBF-FA41-4684-BA04-D7AEE2179DA1}"/>
          </ac:picMkLst>
        </pc:picChg>
        <pc:picChg chg="add del mod">
          <ac:chgData name="Luca Mueller" userId="8a1afe1db7570581" providerId="LiveId" clId="{553F4498-F05E-4F76-B407-D22216D03B73}" dt="2020-05-29T11:09:15.333" v="889" actId="478"/>
          <ac:picMkLst>
            <pc:docMk/>
            <pc:sldMk cId="3299999543" sldId="270"/>
            <ac:picMk id="5" creationId="{CA43F0A5-703D-470C-B0BD-71356FE37D15}"/>
          </ac:picMkLst>
        </pc:picChg>
        <pc:picChg chg="add mod modCrop">
          <ac:chgData name="Luca Mueller" userId="8a1afe1db7570581" providerId="LiveId" clId="{553F4498-F05E-4F76-B407-D22216D03B73}" dt="2020-05-29T11:08:48.204" v="881" actId="164"/>
          <ac:picMkLst>
            <pc:docMk/>
            <pc:sldMk cId="3299999543" sldId="270"/>
            <ac:picMk id="7" creationId="{0D68ACA9-45C6-475A-83BB-90CD141C44AD}"/>
          </ac:picMkLst>
        </pc:picChg>
        <pc:picChg chg="add del mod">
          <ac:chgData name="Luca Mueller" userId="8a1afe1db7570581" providerId="LiveId" clId="{553F4498-F05E-4F76-B407-D22216D03B73}" dt="2020-05-29T11:00:34.392" v="314" actId="478"/>
          <ac:picMkLst>
            <pc:docMk/>
            <pc:sldMk cId="3299999543" sldId="270"/>
            <ac:picMk id="8" creationId="{C1F7B2A8-F634-4242-B6D6-81781FAC910B}"/>
          </ac:picMkLst>
        </pc:picChg>
        <pc:picChg chg="add del mod">
          <ac:chgData name="Luca Mueller" userId="8a1afe1db7570581" providerId="LiveId" clId="{553F4498-F05E-4F76-B407-D22216D03B73}" dt="2020-05-29T11:02:19.926" v="411" actId="478"/>
          <ac:picMkLst>
            <pc:docMk/>
            <pc:sldMk cId="3299999543" sldId="270"/>
            <ac:picMk id="9" creationId="{F43C3EA3-6438-45BB-8069-1DFAEC1C0A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2F778FF-ABAC-46CE-8F03-A6CAF7C71FF8}" type="datetimeFigureOut">
              <a:rPr lang="en-US" smtClean="0"/>
              <a:t>5/30/2020</a:t>
            </a:fld>
            <a:endParaRPr lang="en-US"/>
          </a:p>
        </p:txBody>
      </p:sp>
      <p:sp>
        <p:nvSpPr>
          <p:cNvPr id="4" name="Folienbildplatzhalter 3"/>
          <p:cNvSpPr>
            <a:spLocks noGrp="1" noRot="1" noChangeAspect="1"/>
          </p:cNvSpPr>
          <p:nvPr>
            <p:ph type="sldImg" idx="2"/>
          </p:nvPr>
        </p:nvSpPr>
        <p:spPr>
          <a:xfrm>
            <a:off x="1228725" y="1336675"/>
            <a:ext cx="51022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BBF85C1-6754-4204-B548-F7F3F6EBC05E}" type="slidenum">
              <a:rPr lang="en-US" smtClean="0"/>
              <a:t>‹#›</a:t>
            </a:fld>
            <a:endParaRPr lang="en-US"/>
          </a:p>
        </p:txBody>
      </p:sp>
    </p:spTree>
    <p:extLst>
      <p:ext uri="{BB962C8B-B14F-4D97-AF65-F5344CB8AC3E}">
        <p14:creationId xmlns:p14="http://schemas.microsoft.com/office/powerpoint/2010/main" val="188943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Simple but helpful and effective integration of the standardized communication</a:t>
            </a:r>
          </a:p>
          <a:p>
            <a:pPr marL="171450" indent="-171450">
              <a:buFontTx/>
              <a:buChar char="-"/>
            </a:pPr>
            <a:r>
              <a:rPr lang="en-US" dirty="0"/>
              <a:t>Confirmation of reception (of the application) -&gt;</a:t>
            </a:r>
            <a:r>
              <a:rPr lang="en-US" dirty="0" err="1"/>
              <a:t>Integromat</a:t>
            </a:r>
            <a:r>
              <a:rPr lang="en-US" dirty="0"/>
              <a:t> watching new entries in google sheets</a:t>
            </a:r>
          </a:p>
          <a:p>
            <a:pPr marL="171450" indent="-171450">
              <a:buFontTx/>
              <a:buChar char="-"/>
            </a:pPr>
            <a:r>
              <a:rPr lang="en-US" dirty="0"/>
              <a:t>Based on DMN output an invitation to the booking system or an apology letter will be sent to the candidate</a:t>
            </a:r>
          </a:p>
          <a:p>
            <a:pPr marL="171450" indent="-171450">
              <a:buFontTx/>
              <a:buChar char="-"/>
            </a:pPr>
            <a:endParaRPr lang="en-US" dirty="0"/>
          </a:p>
          <a:p>
            <a:pPr marL="0" indent="0">
              <a:buFontTx/>
              <a:buNone/>
            </a:pPr>
            <a:r>
              <a:rPr lang="en-US" dirty="0"/>
              <a:t>Replaces the standardized communications being sent</a:t>
            </a:r>
          </a:p>
        </p:txBody>
      </p:sp>
      <p:sp>
        <p:nvSpPr>
          <p:cNvPr id="4" name="Foliennummernplatzhalter 3"/>
          <p:cNvSpPr>
            <a:spLocks noGrp="1"/>
          </p:cNvSpPr>
          <p:nvPr>
            <p:ph type="sldNum" sz="quarter" idx="5"/>
          </p:nvPr>
        </p:nvSpPr>
        <p:spPr/>
        <p:txBody>
          <a:bodyPr/>
          <a:lstStyle/>
          <a:p>
            <a:fld id="{6BBF85C1-6754-4204-B548-F7F3F6EBC05E}" type="slidenum">
              <a:rPr lang="en-US" smtClean="0"/>
              <a:t>12</a:t>
            </a:fld>
            <a:endParaRPr lang="en-US"/>
          </a:p>
        </p:txBody>
      </p:sp>
    </p:spTree>
    <p:extLst>
      <p:ext uri="{BB962C8B-B14F-4D97-AF65-F5344CB8AC3E}">
        <p14:creationId xmlns:p14="http://schemas.microsoft.com/office/powerpoint/2010/main" val="4070212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2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3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2"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3" name="PlaceHolder 5"/>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3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8" name="PlaceHolder 5"/>
          <p:cNvSpPr>
            <a:spLocks noGrp="1"/>
          </p:cNvSpPr>
          <p:nvPr>
            <p:ph type="body"/>
          </p:nvPr>
        </p:nvSpPr>
        <p:spPr>
          <a:xfrm>
            <a:off x="53460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40" name="PlaceHolder 7"/>
          <p:cNvSpPr>
            <a:spLocks noGrp="1"/>
          </p:cNvSpPr>
          <p:nvPr>
            <p:ph type="body"/>
          </p:nvPr>
        </p:nvSpPr>
        <p:spPr>
          <a:xfrm>
            <a:off x="704232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4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4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5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5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6"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7"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5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6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6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7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2"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3" name="PlaceHolder 5"/>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7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8" name="PlaceHolder 5"/>
          <p:cNvSpPr>
            <a:spLocks noGrp="1"/>
          </p:cNvSpPr>
          <p:nvPr>
            <p:ph type="body"/>
          </p:nvPr>
        </p:nvSpPr>
        <p:spPr>
          <a:xfrm>
            <a:off x="53460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80" name="PlaceHolder 7"/>
          <p:cNvSpPr>
            <a:spLocks noGrp="1"/>
          </p:cNvSpPr>
          <p:nvPr>
            <p:ph type="body"/>
          </p:nvPr>
        </p:nvSpPr>
        <p:spPr>
          <a:xfrm>
            <a:off x="704232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1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1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6"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7"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1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2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Line 1"/>
          <p:cNvSpPr/>
          <p:nvPr/>
        </p:nvSpPr>
        <p:spPr>
          <a:xfrm>
            <a:off x="738000" y="7161120"/>
            <a:ext cx="921384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pic>
        <p:nvPicPr>
          <p:cNvPr id="6" name="Grafik 1"/>
          <p:cNvPicPr/>
          <p:nvPr/>
        </p:nvPicPr>
        <p:blipFill>
          <a:blip r:embed="rId14" cstate="screen">
            <a:extLst>
              <a:ext uri="{28A0092B-C50C-407E-A947-70E740481C1C}">
                <a14:useLocalDpi xmlns:a14="http://schemas.microsoft.com/office/drawing/2010/main"/>
              </a:ext>
            </a:extLst>
          </a:blip>
          <a:stretch/>
        </p:blipFill>
        <p:spPr>
          <a:xfrm>
            <a:off x="324000" y="250200"/>
            <a:ext cx="916200" cy="539280"/>
          </a:xfrm>
          <a:prstGeom prst="rect">
            <a:avLst/>
          </a:prstGeom>
          <a:ln>
            <a:noFill/>
          </a:ln>
        </p:spPr>
      </p:pic>
      <p:pic>
        <p:nvPicPr>
          <p:cNvPr id="2" name="Grafik 6"/>
          <p:cNvPicPr/>
          <p:nvPr/>
        </p:nvPicPr>
        <p:blipFill>
          <a:blip r:embed="rId14" cstate="screen">
            <a:extLst>
              <a:ext uri="{28A0092B-C50C-407E-A947-70E740481C1C}">
                <a14:useLocalDpi xmlns:a14="http://schemas.microsoft.com/office/drawing/2010/main"/>
              </a:ext>
            </a:extLst>
          </a:blip>
          <a:stretch/>
        </p:blipFill>
        <p:spPr>
          <a:xfrm>
            <a:off x="324000" y="250200"/>
            <a:ext cx="916200" cy="539280"/>
          </a:xfrm>
          <a:prstGeom prst="rect">
            <a:avLst/>
          </a:prstGeom>
          <a:ln>
            <a:noFill/>
          </a:ln>
        </p:spPr>
      </p:pic>
      <p:sp>
        <p:nvSpPr>
          <p:cNvPr id="3" name="PlaceHolder 2"/>
          <p:cNvSpPr>
            <a:spLocks noGrp="1"/>
          </p:cNvSpPr>
          <p:nvPr>
            <p:ph type="title"/>
          </p:nvPr>
        </p:nvSpPr>
        <p:spPr>
          <a:xfrm>
            <a:off x="534600" y="301680"/>
            <a:ext cx="9623520" cy="1262160"/>
          </a:xfrm>
          <a:prstGeom prst="rect">
            <a:avLst/>
          </a:prstGeom>
        </p:spPr>
        <p:txBody>
          <a:bodyPr lIns="0" tIns="0" rIns="0" bIns="0" anchor="ctr"/>
          <a:lstStyle/>
          <a:p>
            <a:r>
              <a:rPr lang="de-DE" sz="1800" b="0" strike="noStrike" spc="-1">
                <a:solidFill>
                  <a:srgbClr val="000000"/>
                </a:solidFill>
                <a:latin typeface="Arial"/>
              </a:rPr>
              <a:t>Click to edit the title text format</a:t>
            </a:r>
          </a:p>
        </p:txBody>
      </p:sp>
      <p:sp>
        <p:nvSpPr>
          <p:cNvPr id="4"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de-DE"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Line 1"/>
          <p:cNvSpPr/>
          <p:nvPr/>
        </p:nvSpPr>
        <p:spPr>
          <a:xfrm>
            <a:off x="738000" y="7161120"/>
            <a:ext cx="921384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pic>
        <p:nvPicPr>
          <p:cNvPr id="42" name="Grafik 1"/>
          <p:cNvPicPr/>
          <p:nvPr/>
        </p:nvPicPr>
        <p:blipFill>
          <a:blip r:embed="rId14" cstate="screen">
            <a:extLst>
              <a:ext uri="{28A0092B-C50C-407E-A947-70E740481C1C}">
                <a14:useLocalDpi xmlns:a14="http://schemas.microsoft.com/office/drawing/2010/main"/>
              </a:ext>
            </a:extLst>
          </a:blip>
          <a:stretch/>
        </p:blipFill>
        <p:spPr>
          <a:xfrm>
            <a:off x="324000" y="250200"/>
            <a:ext cx="916200" cy="539280"/>
          </a:xfrm>
          <a:prstGeom prst="rect">
            <a:avLst/>
          </a:prstGeom>
          <a:ln>
            <a:noFill/>
          </a:ln>
        </p:spPr>
      </p:pic>
      <p:sp>
        <p:nvSpPr>
          <p:cNvPr id="43" name="PlaceHolder 2"/>
          <p:cNvSpPr>
            <a:spLocks noGrp="1"/>
          </p:cNvSpPr>
          <p:nvPr>
            <p:ph type="title"/>
          </p:nvPr>
        </p:nvSpPr>
        <p:spPr>
          <a:xfrm>
            <a:off x="534600" y="301680"/>
            <a:ext cx="9623520" cy="1262160"/>
          </a:xfrm>
          <a:prstGeom prst="rect">
            <a:avLst/>
          </a:prstGeom>
        </p:spPr>
        <p:txBody>
          <a:bodyPr lIns="0" tIns="0" rIns="0" bIns="0" anchor="ctr"/>
          <a:lstStyle/>
          <a:p>
            <a:r>
              <a:rPr lang="de-DE" sz="1800" b="0" strike="noStrike" spc="-1">
                <a:solidFill>
                  <a:srgbClr val="000000"/>
                </a:solidFill>
                <a:latin typeface="Arial"/>
              </a:rPr>
              <a:t>Click to edit the title text format</a:t>
            </a:r>
          </a:p>
        </p:txBody>
      </p:sp>
      <p:sp>
        <p:nvSpPr>
          <p:cNvPr id="44"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de-DE"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video" Target="../media/media1.avi"/><Relationship Id="rId1" Type="http://schemas.microsoft.com/office/2007/relationships/media" Target="../media/media1.avi"/><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744480" y="133236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3600" b="1" strike="noStrike" spc="-1" dirty="0">
                <a:solidFill>
                  <a:srgbClr val="000000"/>
                </a:solidFill>
                <a:latin typeface="Arial"/>
                <a:ea typeface="DejaVu Sans"/>
              </a:rPr>
              <a:t>Group Assignment DigiBP Danish Blue</a:t>
            </a:r>
            <a:endParaRPr lang="en-US" sz="3600" b="0" strike="noStrike" spc="-1" dirty="0">
              <a:latin typeface="Arial"/>
            </a:endParaRPr>
          </a:p>
        </p:txBody>
      </p:sp>
      <p:sp>
        <p:nvSpPr>
          <p:cNvPr id="82" name="CustomShape 2"/>
          <p:cNvSpPr/>
          <p:nvPr/>
        </p:nvSpPr>
        <p:spPr>
          <a:xfrm>
            <a:off x="0" y="3276000"/>
            <a:ext cx="736920" cy="3080520"/>
          </a:xfrm>
          <a:prstGeom prst="rect">
            <a:avLst/>
          </a:prstGeom>
          <a:solidFill>
            <a:srgbClr val="FFFF00"/>
          </a:solidFill>
          <a:ln>
            <a:noFill/>
          </a:ln>
        </p:spPr>
        <p:style>
          <a:lnRef idx="0">
            <a:scrgbClr r="0" g="0" b="0"/>
          </a:lnRef>
          <a:fillRef idx="0">
            <a:scrgbClr r="0" g="0" b="0"/>
          </a:fillRef>
          <a:effectRef idx="0">
            <a:scrgbClr r="0" g="0" b="0"/>
          </a:effectRef>
          <a:fontRef idx="minor"/>
        </p:style>
      </p:sp>
      <p:sp>
        <p:nvSpPr>
          <p:cNvPr id="83" name="CustomShape 3"/>
          <p:cNvSpPr/>
          <p:nvPr/>
        </p:nvSpPr>
        <p:spPr>
          <a:xfrm>
            <a:off x="744480" y="198036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pc="-1" dirty="0">
                <a:solidFill>
                  <a:srgbClr val="000000"/>
                </a:solidFill>
              </a:rPr>
              <a:t>Luca Müller, Nicola Raemy, Isar Gammoh, Pooja Bisht</a:t>
            </a:r>
          </a:p>
        </p:txBody>
      </p:sp>
      <p:pic>
        <p:nvPicPr>
          <p:cNvPr id="3" name="Grafik 2">
            <a:extLst>
              <a:ext uri="{FF2B5EF4-FFF2-40B4-BE49-F238E27FC236}">
                <a16:creationId xmlns:a16="http://schemas.microsoft.com/office/drawing/2014/main" id="{17975034-976F-4562-91F3-527EFD1B4AC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989324" y="2821864"/>
            <a:ext cx="4714752" cy="398879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CBE5-ABF1-4138-8DE4-3CDF3AE77AB1}"/>
              </a:ext>
            </a:extLst>
          </p:cNvPr>
          <p:cNvSpPr>
            <a:spLocks noGrp="1"/>
          </p:cNvSpPr>
          <p:nvPr>
            <p:ph type="title"/>
          </p:nvPr>
        </p:nvSpPr>
        <p:spPr>
          <a:xfrm>
            <a:off x="1557858" y="345223"/>
            <a:ext cx="9623520" cy="416777"/>
          </a:xfrm>
        </p:spPr>
        <p:txBody>
          <a:bodyPr/>
          <a:lstStyle/>
          <a:p>
            <a:r>
              <a:rPr lang="en-CH" dirty="0"/>
              <a:t>Demo of the Chatbot</a:t>
            </a:r>
          </a:p>
        </p:txBody>
      </p:sp>
      <p:pic>
        <p:nvPicPr>
          <p:cNvPr id="4" name="Untitled 6">
            <a:hlinkClick r:id="" action="ppaction://media"/>
            <a:extLst>
              <a:ext uri="{FF2B5EF4-FFF2-40B4-BE49-F238E27FC236}">
                <a16:creationId xmlns:a16="http://schemas.microsoft.com/office/drawing/2014/main" id="{B6E0D759-3D9D-49D4-A90B-FFE348A3E5F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65514" y="892629"/>
            <a:ext cx="6694714" cy="6323411"/>
          </a:xfrm>
          <a:prstGeom prst="rect">
            <a:avLst/>
          </a:prstGeom>
        </p:spPr>
      </p:pic>
    </p:spTree>
    <p:extLst>
      <p:ext uri="{BB962C8B-B14F-4D97-AF65-F5344CB8AC3E}">
        <p14:creationId xmlns:p14="http://schemas.microsoft.com/office/powerpoint/2010/main" val="13887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45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11</a:t>
            </a:fld>
            <a:endParaRPr lang="en-US" sz="1200" b="0" strike="noStrike" spc="-1">
              <a:latin typeface="Arial"/>
            </a:endParaRPr>
          </a:p>
        </p:txBody>
      </p:sp>
      <p:sp>
        <p:nvSpPr>
          <p:cNvPr id="123"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Candidate Screening (DMN)</a:t>
            </a:r>
            <a:endParaRPr lang="en-US" sz="2000" b="0" strike="noStrike" spc="-1" dirty="0">
              <a:latin typeface="Arial"/>
            </a:endParaRPr>
          </a:p>
        </p:txBody>
      </p:sp>
      <p:sp>
        <p:nvSpPr>
          <p:cNvPr id="124" name="CustomShape 5"/>
          <p:cNvSpPr/>
          <p:nvPr/>
        </p:nvSpPr>
        <p:spPr>
          <a:xfrm>
            <a:off x="731520" y="2103120"/>
            <a:ext cx="5394600" cy="4754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xxxxx</a:t>
            </a:r>
            <a:endParaRPr lang="en-US" sz="2000" b="0" strike="noStrike" spc="-1" dirty="0">
              <a:highlight>
                <a:srgbClr val="FFFF00"/>
              </a:highlight>
              <a:latin typeface="Arial"/>
            </a:endParaRPr>
          </a:p>
          <a:p>
            <a:pPr>
              <a:lnSpc>
                <a:spcPct val="115000"/>
              </a:lnSpc>
              <a:spcBef>
                <a:spcPts val="1199"/>
              </a:spcBef>
            </a:pPr>
            <a:endParaRPr lang="en-US" sz="2000" b="0" strike="noStrike" spc="-1" dirty="0">
              <a:highlight>
                <a:srgbClr val="FFFF00"/>
              </a:highlight>
              <a:latin typeface="Arial"/>
            </a:endParaRPr>
          </a:p>
          <a:p>
            <a:pPr marL="343080" indent="-342000">
              <a:lnSpc>
                <a:spcPct val="100000"/>
              </a:lnSpc>
              <a:spcBef>
                <a:spcPts val="1134"/>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xxxxx</a:t>
            </a:r>
            <a:endParaRPr lang="en-US" sz="2000" b="0" strike="noStrike" spc="-1" dirty="0">
              <a:highlight>
                <a:srgbClr val="FFFF00"/>
              </a:highlight>
              <a:latin typeface="Arial"/>
            </a:endParaRPr>
          </a:p>
          <a:p>
            <a:pPr>
              <a:lnSpc>
                <a:spcPct val="100000"/>
              </a:lnSpc>
              <a:spcBef>
                <a:spcPts val="1134"/>
              </a:spcBef>
            </a:pPr>
            <a:endParaRPr lang="en-US" sz="2000" b="0" strike="noStrike" spc="-1" dirty="0">
              <a:highlight>
                <a:srgbClr val="FFFF00"/>
              </a:highlight>
              <a:latin typeface="Arial"/>
            </a:endParaRPr>
          </a:p>
          <a:p>
            <a:pPr marL="343080" indent="-342000">
              <a:lnSpc>
                <a:spcPct val="100000"/>
              </a:lnSpc>
              <a:spcBef>
                <a:spcPts val="1134"/>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Axxxx</a:t>
            </a:r>
            <a:endParaRPr lang="en-US" sz="2000" b="0" strike="noStrike" spc="-1" dirty="0">
              <a:highlight>
                <a:srgbClr val="FFFF00"/>
              </a:highlight>
              <a:latin typeface="Arial"/>
            </a:endParaRPr>
          </a:p>
          <a:p>
            <a:pPr>
              <a:lnSpc>
                <a:spcPct val="115000"/>
              </a:lnSpc>
              <a:spcBef>
                <a:spcPts val="1199"/>
              </a:spcBef>
            </a:pPr>
            <a:endParaRPr lang="en-US" sz="2000" b="0" strike="noStrike" spc="-1" dirty="0">
              <a:latin typeface="Arial"/>
            </a:endParaRPr>
          </a:p>
        </p:txBody>
      </p:sp>
    </p:spTree>
    <p:extLst>
      <p:ext uri="{BB962C8B-B14F-4D97-AF65-F5344CB8AC3E}">
        <p14:creationId xmlns:p14="http://schemas.microsoft.com/office/powerpoint/2010/main" val="41936462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12</a:t>
            </a:fld>
            <a:endParaRPr lang="en-US" sz="1200" b="0" strike="noStrike" spc="-1">
              <a:latin typeface="Arial"/>
            </a:endParaRPr>
          </a:p>
        </p:txBody>
      </p:sp>
      <p:sp>
        <p:nvSpPr>
          <p:cNvPr id="123"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pc="-1" dirty="0">
                <a:solidFill>
                  <a:srgbClr val="000000"/>
                </a:solidFill>
                <a:latin typeface="Arial"/>
              </a:rPr>
              <a:t>Automated E-Mail communication</a:t>
            </a:r>
            <a:endParaRPr lang="en-US" sz="2000" b="0" strike="noStrike" spc="-1" dirty="0">
              <a:latin typeface="Arial"/>
            </a:endParaRPr>
          </a:p>
        </p:txBody>
      </p:sp>
      <p:sp>
        <p:nvSpPr>
          <p:cNvPr id="124" name="CustomShape 5"/>
          <p:cNvSpPr/>
          <p:nvPr/>
        </p:nvSpPr>
        <p:spPr>
          <a:xfrm>
            <a:off x="731520" y="2103120"/>
            <a:ext cx="4516341" cy="4754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spc="-1" dirty="0">
                <a:solidFill>
                  <a:srgbClr val="000000"/>
                </a:solidFill>
                <a:latin typeface="Arial"/>
              </a:rPr>
              <a:t>Confirmation of reception</a:t>
            </a: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rPr>
              <a:t>Invitation to interview (via booking system)</a:t>
            </a: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rPr>
              <a:t>Apology letter</a:t>
            </a:r>
          </a:p>
          <a:p>
            <a:pPr marL="343080" indent="-342000">
              <a:lnSpc>
                <a:spcPct val="115000"/>
              </a:lnSpc>
              <a:spcBef>
                <a:spcPts val="1199"/>
              </a:spcBef>
              <a:buClr>
                <a:srgbClr val="000000"/>
              </a:buClr>
              <a:buFont typeface="StarSymbol"/>
              <a:buChar char="-"/>
            </a:pPr>
            <a:endParaRPr lang="en-US" sz="2000" spc="-1" dirty="0">
              <a:solidFill>
                <a:srgbClr val="000000"/>
              </a:solidFill>
              <a:latin typeface="Arial"/>
            </a:endParaRP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rPr>
              <a:t>Based on </a:t>
            </a:r>
            <a:r>
              <a:rPr lang="en-US" sz="2000" b="0" strike="noStrike" spc="-1" dirty="0" err="1">
                <a:solidFill>
                  <a:srgbClr val="000000"/>
                </a:solidFill>
                <a:latin typeface="Arial"/>
              </a:rPr>
              <a:t>dialogflow</a:t>
            </a:r>
            <a:r>
              <a:rPr lang="en-US" sz="2000" b="0" strike="noStrike" spc="-1" dirty="0">
                <a:solidFill>
                  <a:srgbClr val="000000"/>
                </a:solidFill>
                <a:latin typeface="Arial"/>
              </a:rPr>
              <a:t> &amp; </a:t>
            </a:r>
            <a:r>
              <a:rPr lang="en-US" sz="2000" b="0" strike="noStrike" spc="-1" dirty="0" err="1">
                <a:solidFill>
                  <a:srgbClr val="000000"/>
                </a:solidFill>
                <a:latin typeface="Arial"/>
              </a:rPr>
              <a:t>dmn</a:t>
            </a:r>
            <a:r>
              <a:rPr lang="en-US" sz="2000" b="0" strike="noStrike" spc="-1" dirty="0">
                <a:solidFill>
                  <a:srgbClr val="000000"/>
                </a:solidFill>
                <a:latin typeface="Arial"/>
              </a:rPr>
              <a:t> output</a:t>
            </a:r>
          </a:p>
          <a:p>
            <a:pPr marL="343080" indent="-342000">
              <a:lnSpc>
                <a:spcPct val="115000"/>
              </a:lnSpc>
              <a:spcBef>
                <a:spcPts val="1199"/>
              </a:spcBef>
              <a:buClr>
                <a:srgbClr val="000000"/>
              </a:buClr>
              <a:buFont typeface="StarSymbol"/>
              <a:buChar char="-"/>
            </a:pPr>
            <a:r>
              <a:rPr lang="en-US" sz="2000" spc="-1" dirty="0" err="1">
                <a:solidFill>
                  <a:srgbClr val="000000"/>
                </a:solidFill>
                <a:latin typeface="Arial"/>
              </a:rPr>
              <a:t>Integromat</a:t>
            </a:r>
            <a:r>
              <a:rPr lang="en-US" sz="2000" spc="-1" dirty="0">
                <a:solidFill>
                  <a:srgbClr val="000000"/>
                </a:solidFill>
                <a:latin typeface="Arial"/>
              </a:rPr>
              <a:t> scenarios</a:t>
            </a:r>
            <a:endParaRPr lang="en-US" sz="2000" b="0" strike="noStrike" spc="-1" dirty="0">
              <a:solidFill>
                <a:srgbClr val="000000"/>
              </a:solidFill>
              <a:latin typeface="Arial"/>
            </a:endParaRPr>
          </a:p>
        </p:txBody>
      </p:sp>
      <p:grpSp>
        <p:nvGrpSpPr>
          <p:cNvPr id="6" name="Gruppieren 5">
            <a:extLst>
              <a:ext uri="{FF2B5EF4-FFF2-40B4-BE49-F238E27FC236}">
                <a16:creationId xmlns:a16="http://schemas.microsoft.com/office/drawing/2014/main" id="{3735A165-6F18-4C8B-B672-DDDA15891AE2}"/>
              </a:ext>
            </a:extLst>
          </p:cNvPr>
          <p:cNvGrpSpPr/>
          <p:nvPr/>
        </p:nvGrpSpPr>
        <p:grpSpPr>
          <a:xfrm>
            <a:off x="4405415" y="173678"/>
            <a:ext cx="1689292" cy="1689292"/>
            <a:chOff x="7169274" y="2686414"/>
            <a:chExt cx="1689292" cy="1689292"/>
          </a:xfrm>
        </p:grpSpPr>
        <p:pic>
          <p:nvPicPr>
            <p:cNvPr id="3" name="Grafik 2" descr="Briefkasten">
              <a:extLst>
                <a:ext uri="{FF2B5EF4-FFF2-40B4-BE49-F238E27FC236}">
                  <a16:creationId xmlns:a16="http://schemas.microsoft.com/office/drawing/2014/main" id="{63AA23DF-5CC4-4CBF-8931-6A62B825E6B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69274" y="2686414"/>
              <a:ext cx="1689292" cy="1689292"/>
            </a:xfrm>
            <a:prstGeom prst="rect">
              <a:avLst/>
            </a:prstGeom>
          </p:spPr>
        </p:pic>
        <p:pic>
          <p:nvPicPr>
            <p:cNvPr id="7" name="Grafik 6">
              <a:extLst>
                <a:ext uri="{FF2B5EF4-FFF2-40B4-BE49-F238E27FC236}">
                  <a16:creationId xmlns:a16="http://schemas.microsoft.com/office/drawing/2014/main" id="{0D68ACA9-45C6-475A-83BB-90CD141C44AD}"/>
                </a:ext>
              </a:extLst>
            </p:cNvPr>
            <p:cNvPicPr>
              <a:picLocks noChangeAspect="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l="26451" t="22684" r="26103" b="21371"/>
            <a:stretch/>
          </p:blipFill>
          <p:spPr>
            <a:xfrm rot="721872">
              <a:off x="7184212" y="3255393"/>
              <a:ext cx="585788" cy="436257"/>
            </a:xfrm>
            <a:prstGeom prst="rect">
              <a:avLst/>
            </a:prstGeom>
          </p:spPr>
        </p:pic>
      </p:grpSp>
      <p:pic>
        <p:nvPicPr>
          <p:cNvPr id="4" name="Grafik 3" descr="Ein Bild, das Screenshot enthält.&#10;&#10;Automatisch generierte Beschreibung">
            <a:extLst>
              <a:ext uri="{FF2B5EF4-FFF2-40B4-BE49-F238E27FC236}">
                <a16:creationId xmlns:a16="http://schemas.microsoft.com/office/drawing/2014/main" id="{C9991BBF-FA41-4684-BA04-D7AEE2179DA1}"/>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69943" t="4434" b="10528"/>
          <a:stretch/>
        </p:blipFill>
        <p:spPr>
          <a:xfrm>
            <a:off x="6064203" y="1785891"/>
            <a:ext cx="3909214" cy="4968496"/>
          </a:xfrm>
          <a:prstGeom prst="rect">
            <a:avLst/>
          </a:prstGeom>
        </p:spPr>
      </p:pic>
    </p:spTree>
    <p:extLst>
      <p:ext uri="{BB962C8B-B14F-4D97-AF65-F5344CB8AC3E}">
        <p14:creationId xmlns:p14="http://schemas.microsoft.com/office/powerpoint/2010/main" val="3299999543"/>
      </p:ext>
    </p:extLst>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pc="-1" dirty="0">
                <a:solidFill>
                  <a:srgbClr val="000000"/>
                </a:solidFill>
              </a:rPr>
              <a:t>Booking System Part I</a:t>
            </a:r>
            <a:endParaRPr lang="en-US" sz="2000" spc="-1" dirty="0"/>
          </a:p>
        </p:txBody>
      </p:sp>
      <p:sp>
        <p:nvSpPr>
          <p:cNvPr id="127" name="CustomShape 2"/>
          <p:cNvSpPr/>
          <p:nvPr/>
        </p:nvSpPr>
        <p:spPr>
          <a:xfrm>
            <a:off x="738360" y="2197080"/>
            <a:ext cx="9212760" cy="446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b="0" strike="noStrike" spc="-1" dirty="0">
                <a:solidFill>
                  <a:srgbClr val="000000"/>
                </a:solidFill>
                <a:highlight>
                  <a:srgbClr val="FFFF00"/>
                </a:highlight>
                <a:latin typeface="Arial"/>
                <a:ea typeface="DejaVu Sans"/>
              </a:rPr>
              <a:t> </a:t>
            </a:r>
            <a:endParaRPr lang="en-US" sz="2000" b="0" strike="noStrike" spc="-1" dirty="0">
              <a:highlight>
                <a:srgbClr val="FFFF00"/>
              </a:highlight>
              <a:latin typeface="Arial"/>
            </a:endParaRPr>
          </a:p>
        </p:txBody>
      </p:sp>
      <p:sp>
        <p:nvSpPr>
          <p:cNvPr id="128"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9"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30"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676B624C-CA6C-47FB-8CC0-33C7E2E24C74}" type="slidenum">
              <a:rPr lang="en-US" sz="1200" b="0" strike="noStrike" spc="-1">
                <a:solidFill>
                  <a:srgbClr val="000000"/>
                </a:solidFill>
                <a:latin typeface="Arial"/>
                <a:ea typeface="DejaVu Sans"/>
              </a:rPr>
              <a:t>13</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a:solidFill>
                  <a:srgbClr val="000000"/>
                </a:solidFill>
                <a:latin typeface="Arial"/>
                <a:ea typeface="DejaVu Sans"/>
              </a:rPr>
              <a:t>Outlook</a:t>
            </a:r>
            <a:endParaRPr lang="en-US" sz="2000" b="0" strike="noStrike" spc="-1">
              <a:latin typeface="Arial"/>
            </a:endParaRPr>
          </a:p>
        </p:txBody>
      </p:sp>
      <p:sp>
        <p:nvSpPr>
          <p:cNvPr id="145" name="CustomShape 2"/>
          <p:cNvSpPr/>
          <p:nvPr/>
        </p:nvSpPr>
        <p:spPr>
          <a:xfrm>
            <a:off x="738360" y="2197080"/>
            <a:ext cx="9212760" cy="446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spc="-1" dirty="0">
                <a:solidFill>
                  <a:srgbClr val="000000"/>
                </a:solidFill>
              </a:rPr>
              <a:t>(mention the user task on the very last of our process)</a:t>
            </a:r>
            <a:endParaRPr lang="en-US" sz="2000" b="0" strike="noStrike" spc="-1" dirty="0">
              <a:solidFill>
                <a:srgbClr val="000000"/>
              </a:solidFill>
              <a:latin typeface="Arial"/>
              <a:ea typeface="DejaVu Sans"/>
            </a:endParaRPr>
          </a:p>
          <a:p>
            <a:pPr marL="343080" indent="-342000">
              <a:lnSpc>
                <a:spcPct val="115000"/>
              </a:lnSpc>
              <a:spcBef>
                <a:spcPts val="1199"/>
              </a:spcBef>
              <a:buClr>
                <a:srgbClr val="000000"/>
              </a:buClr>
              <a:buFont typeface="StarSymbol"/>
              <a:buChar char="-"/>
            </a:pPr>
            <a:endParaRPr lang="en-US" sz="2000" spc="-1" dirty="0">
              <a:solidFill>
                <a:srgbClr val="000000"/>
              </a:solidFill>
              <a:highlight>
                <a:srgbClr val="FFFF00"/>
              </a:highlight>
              <a:latin typeface="Arial"/>
              <a:ea typeface="DejaVu Sans"/>
            </a:endParaRP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Evaluate candidates with job requirements (usage of a second DMN)</a:t>
            </a:r>
            <a:endParaRPr lang="en-US" sz="2000" b="0" strike="noStrike" spc="-1" dirty="0">
              <a:latin typeface="Arial"/>
            </a:endParaRPr>
          </a:p>
          <a:p>
            <a:pPr>
              <a:lnSpc>
                <a:spcPct val="115000"/>
              </a:lnSpc>
              <a:spcBef>
                <a:spcPts val="1199"/>
              </a:spcBef>
            </a:pPr>
            <a:endParaRPr lang="en-US" sz="2000" b="0" strike="noStrike" spc="-1" dirty="0">
              <a:highlight>
                <a:srgbClr val="FFFF00"/>
              </a:highlight>
              <a:latin typeface="Arial"/>
            </a:endParaRPr>
          </a:p>
          <a:p>
            <a:pPr marL="343080" indent="-342000">
              <a:lnSpc>
                <a:spcPct val="115000"/>
              </a:lnSpc>
              <a:spcBef>
                <a:spcPts val="1199"/>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xxxxxx</a:t>
            </a:r>
            <a:endParaRPr lang="en-US" sz="2000" b="0" strike="noStrike" spc="-1" dirty="0">
              <a:highlight>
                <a:srgbClr val="FFFF00"/>
              </a:highlight>
              <a:latin typeface="Arial"/>
            </a:endParaRPr>
          </a:p>
          <a:p>
            <a:pPr>
              <a:lnSpc>
                <a:spcPct val="115000"/>
              </a:lnSpc>
              <a:spcBef>
                <a:spcPts val="1199"/>
              </a:spcBef>
            </a:pPr>
            <a:endParaRPr lang="en-US" sz="2000" b="0" strike="noStrike" spc="-1" dirty="0">
              <a:highlight>
                <a:srgbClr val="FFFF00"/>
              </a:highlight>
              <a:latin typeface="Arial"/>
            </a:endParaRPr>
          </a:p>
          <a:p>
            <a:pPr marL="343080" indent="-342000">
              <a:lnSpc>
                <a:spcPct val="115000"/>
              </a:lnSpc>
              <a:spcBef>
                <a:spcPts val="1199"/>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xxxxxxx</a:t>
            </a:r>
            <a:endParaRPr lang="en-US" sz="2000" b="0" strike="noStrike" spc="-1" dirty="0">
              <a:highlight>
                <a:srgbClr val="FFFF00"/>
              </a:highlight>
              <a:latin typeface="Arial"/>
            </a:endParaRPr>
          </a:p>
          <a:p>
            <a:pPr marL="800280" lvl="1" indent="-342000">
              <a:lnSpc>
                <a:spcPct val="115000"/>
              </a:lnSpc>
              <a:spcBef>
                <a:spcPts val="1199"/>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a:t>
            </a:r>
            <a:endParaRPr lang="en-US" sz="2000" b="0" strike="noStrike" spc="-1" dirty="0">
              <a:highlight>
                <a:srgbClr val="FFFF00"/>
              </a:highlight>
              <a:latin typeface="Arial"/>
            </a:endParaRPr>
          </a:p>
          <a:p>
            <a:pPr>
              <a:lnSpc>
                <a:spcPct val="115000"/>
              </a:lnSpc>
              <a:spcBef>
                <a:spcPts val="1199"/>
              </a:spcBef>
            </a:pPr>
            <a:endParaRPr lang="en-US" sz="2000" b="0" strike="noStrike" spc="-1" dirty="0">
              <a:latin typeface="Arial"/>
            </a:endParaRPr>
          </a:p>
        </p:txBody>
      </p:sp>
      <p:sp>
        <p:nvSpPr>
          <p:cNvPr id="146"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47"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48"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D9A4007B-5B80-4163-80FA-8E411138EAA0}" type="slidenum">
              <a:rPr lang="en-US" sz="1200" b="0" strike="noStrike" spc="-1">
                <a:solidFill>
                  <a:srgbClr val="000000"/>
                </a:solidFill>
                <a:latin typeface="Arial"/>
                <a:ea typeface="DejaVu Sans"/>
              </a:rPr>
              <a:t>14</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latin typeface="Arial"/>
              </a:rPr>
              <a:t>04.06.2020</a:t>
            </a:r>
            <a:endParaRPr lang="en-US" sz="1200" b="0" strike="noStrike" spc="-1" dirty="0">
              <a:latin typeface="Arial"/>
            </a:endParaRPr>
          </a:p>
        </p:txBody>
      </p:sp>
      <p:sp>
        <p:nvSpPr>
          <p:cNvPr id="87"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b="0" strike="noStrike" spc="-1" dirty="0">
                <a:solidFill>
                  <a:srgbClr val="000000"/>
                </a:solidFill>
                <a:latin typeface="Arial"/>
                <a:ea typeface="DejaVu Sans"/>
              </a:rPr>
              <a:t>DigiBP	Luca Müller, Nicola Raemy, Isar Gammoh, Pooja Bisht</a:t>
            </a:r>
            <a:endParaRPr lang="en-US" sz="1200" b="0" strike="noStrike" spc="-1" dirty="0">
              <a:latin typeface="Arial"/>
            </a:endParaRPr>
          </a:p>
        </p:txBody>
      </p:sp>
      <p:sp>
        <p:nvSpPr>
          <p:cNvPr id="88"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543EDC4-2688-4AFB-B0C1-0827090BB9E8}" type="slidenum">
              <a:rPr lang="en-US" sz="1200" b="0" strike="noStrike" spc="-1">
                <a:solidFill>
                  <a:srgbClr val="000000"/>
                </a:solidFill>
                <a:latin typeface="Arial"/>
                <a:ea typeface="DejaVu Sans"/>
              </a:rPr>
              <a:t>2</a:t>
            </a:fld>
            <a:endParaRPr lang="en-US" sz="1200" b="0" strike="noStrike" spc="-1" dirty="0">
              <a:latin typeface="Arial"/>
            </a:endParaRPr>
          </a:p>
        </p:txBody>
      </p:sp>
      <p:sp>
        <p:nvSpPr>
          <p:cNvPr id="89"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Introduction</a:t>
            </a:r>
            <a:endParaRPr lang="en-US" sz="2000" b="0" strike="noStrike" spc="-1" dirty="0">
              <a:latin typeface="Arial"/>
            </a:endParaRPr>
          </a:p>
        </p:txBody>
      </p:sp>
      <p:sp>
        <p:nvSpPr>
          <p:cNvPr id="90" name="CustomShape 5"/>
          <p:cNvSpPr/>
          <p:nvPr/>
        </p:nvSpPr>
        <p:spPr>
          <a:xfrm>
            <a:off x="731520" y="2103119"/>
            <a:ext cx="9212760" cy="256827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Optimization of a regular recruitment process</a:t>
            </a:r>
            <a:endParaRPr lang="en-US" sz="2000" b="0" strike="noStrike" spc="-1" dirty="0">
              <a:latin typeface="Arial"/>
            </a:endParaRP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Developed three major adjustments:</a:t>
            </a:r>
            <a:endParaRPr lang="en-US" sz="20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000" b="0" strike="noStrike" spc="-1" dirty="0">
                <a:solidFill>
                  <a:srgbClr val="000000"/>
                </a:solidFill>
                <a:latin typeface="Arial"/>
                <a:ea typeface="DejaVu Sans"/>
              </a:rPr>
              <a:t>Publication of a job via LinkedIn</a:t>
            </a:r>
            <a:endParaRPr lang="en-US" sz="20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000" spc="-1" dirty="0">
                <a:solidFill>
                  <a:srgbClr val="000000"/>
                </a:solidFill>
                <a:latin typeface="Arial"/>
              </a:rPr>
              <a:t>Dialogflow and DMN for a first selection</a:t>
            </a:r>
          </a:p>
          <a:p>
            <a:pPr marL="864000" lvl="1" indent="-323280">
              <a:lnSpc>
                <a:spcPct val="100000"/>
              </a:lnSpc>
              <a:spcBef>
                <a:spcPts val="1134"/>
              </a:spcBef>
              <a:buClr>
                <a:srgbClr val="000000"/>
              </a:buClr>
              <a:buSzPct val="75000"/>
              <a:buFont typeface="Symbol"/>
              <a:buChar char=""/>
            </a:pPr>
            <a:r>
              <a:rPr lang="en-US" sz="2000" spc="-1" dirty="0">
                <a:solidFill>
                  <a:srgbClr val="000000"/>
                </a:solidFill>
              </a:rPr>
              <a:t>Implementation of a booking system and automated E-Mail communication to minimize coordination effort</a:t>
            </a:r>
            <a:endParaRPr lang="en-US" sz="2000" b="0" strike="noStrike" spc="-1" dirty="0">
              <a:latin typeface="Arial"/>
            </a:endParaRPr>
          </a:p>
          <a:p>
            <a:pPr>
              <a:lnSpc>
                <a:spcPct val="115000"/>
              </a:lnSpc>
              <a:spcBef>
                <a:spcPts val="1199"/>
              </a:spcBef>
            </a:pPr>
            <a:endParaRPr lang="en-US" sz="2000" b="0" strike="noStrike" spc="-1" dirty="0">
              <a:latin typeface="Arial"/>
            </a:endParaRPr>
          </a:p>
        </p:txBody>
      </p:sp>
      <p:sp>
        <p:nvSpPr>
          <p:cNvPr id="10" name="Textfeld 9">
            <a:extLst>
              <a:ext uri="{FF2B5EF4-FFF2-40B4-BE49-F238E27FC236}">
                <a16:creationId xmlns:a16="http://schemas.microsoft.com/office/drawing/2014/main" id="{0C6F92D0-661B-4924-88AA-22299572D2D8}"/>
              </a:ext>
            </a:extLst>
          </p:cNvPr>
          <p:cNvSpPr txBox="1"/>
          <p:nvPr/>
        </p:nvSpPr>
        <p:spPr>
          <a:xfrm>
            <a:off x="1205802" y="4873451"/>
            <a:ext cx="3808325" cy="2031325"/>
          </a:xfrm>
          <a:prstGeom prst="rect">
            <a:avLst/>
          </a:prstGeom>
          <a:noFill/>
          <a:ln>
            <a:solidFill>
              <a:schemeClr val="tx1"/>
            </a:solidFill>
          </a:ln>
        </p:spPr>
        <p:txBody>
          <a:bodyPr wrap="square" rtlCol="0">
            <a:spAutoFit/>
          </a:bodyPr>
          <a:lstStyle/>
          <a:p>
            <a:r>
              <a:rPr lang="en-GB" dirty="0"/>
              <a:t>Placeholder 1 for image (LinkedIn job advert or </a:t>
            </a:r>
            <a:r>
              <a:rPr lang="en-GB" dirty="0" err="1"/>
              <a:t>smt</a:t>
            </a:r>
            <a:r>
              <a:rPr lang="en-GB" dirty="0"/>
              <a:t> like this)</a:t>
            </a:r>
          </a:p>
          <a:p>
            <a:endParaRPr lang="en-GB" dirty="0"/>
          </a:p>
          <a:p>
            <a:endParaRPr lang="en-GB" dirty="0"/>
          </a:p>
          <a:p>
            <a:endParaRPr lang="en-GB" dirty="0"/>
          </a:p>
          <a:p>
            <a:endParaRPr lang="en-GB" dirty="0"/>
          </a:p>
          <a:p>
            <a:endParaRPr lang="en-GB" dirty="0"/>
          </a:p>
        </p:txBody>
      </p:sp>
      <p:sp>
        <p:nvSpPr>
          <p:cNvPr id="11" name="Textfeld 10">
            <a:extLst>
              <a:ext uri="{FF2B5EF4-FFF2-40B4-BE49-F238E27FC236}">
                <a16:creationId xmlns:a16="http://schemas.microsoft.com/office/drawing/2014/main" id="{14EAD16C-61BB-4C2A-81D5-33BA6184FC04}"/>
              </a:ext>
            </a:extLst>
          </p:cNvPr>
          <p:cNvSpPr txBox="1"/>
          <p:nvPr/>
        </p:nvSpPr>
        <p:spPr>
          <a:xfrm>
            <a:off x="5358423" y="4873451"/>
            <a:ext cx="3808325" cy="2031325"/>
          </a:xfrm>
          <a:prstGeom prst="rect">
            <a:avLst/>
          </a:prstGeom>
          <a:noFill/>
          <a:ln>
            <a:solidFill>
              <a:schemeClr val="tx1"/>
            </a:solidFill>
          </a:ln>
        </p:spPr>
        <p:txBody>
          <a:bodyPr wrap="square" rtlCol="0">
            <a:spAutoFit/>
          </a:bodyPr>
          <a:lstStyle/>
          <a:p>
            <a:r>
              <a:rPr lang="en-GB" dirty="0"/>
              <a:t>Placeholder 1 for image (booking system)</a:t>
            </a:r>
          </a:p>
          <a:p>
            <a:endParaRPr lang="de-CH" dirty="0"/>
          </a:p>
          <a:p>
            <a:endParaRPr lang="de-CH" dirty="0"/>
          </a:p>
          <a:p>
            <a:endParaRPr lang="de-CH" dirty="0"/>
          </a:p>
          <a:p>
            <a:endParaRPr lang="de-CH" dirty="0"/>
          </a:p>
          <a:p>
            <a:endParaRPr lang="de-CH"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94"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95"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9CBBAF4-72DD-4D87-A780-66DA87DD34FD}" type="slidenum">
              <a:rPr lang="en-US" sz="1200" b="0" strike="noStrike" spc="-1">
                <a:solidFill>
                  <a:srgbClr val="000000"/>
                </a:solidFill>
                <a:latin typeface="Arial"/>
                <a:ea typeface="DejaVu Sans"/>
              </a:rPr>
              <a:t>3</a:t>
            </a:fld>
            <a:endParaRPr lang="en-US" sz="1200" b="0" strike="noStrike" spc="-1">
              <a:latin typeface="Arial"/>
            </a:endParaRPr>
          </a:p>
        </p:txBody>
      </p:sp>
      <p:sp>
        <p:nvSpPr>
          <p:cNvPr id="96" name="CustomShape 4"/>
          <p:cNvSpPr/>
          <p:nvPr/>
        </p:nvSpPr>
        <p:spPr>
          <a:xfrm>
            <a:off x="1041359" y="1031036"/>
            <a:ext cx="9212760" cy="109167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As-Is</a:t>
            </a:r>
            <a:r>
              <a:rPr lang="en-CH" sz="2000" b="1" strike="noStrike" spc="-1" dirty="0">
                <a:solidFill>
                  <a:srgbClr val="000000"/>
                </a:solidFill>
                <a:latin typeface="Arial"/>
                <a:ea typeface="DejaVu Sans"/>
              </a:rPr>
              <a:t> Process bottlenecks </a:t>
            </a:r>
            <a:endParaRPr lang="en-US" sz="2000" b="0" strike="noStrike" spc="-1" dirty="0">
              <a:latin typeface="Arial"/>
            </a:endParaRPr>
          </a:p>
        </p:txBody>
      </p:sp>
      <p:pic>
        <p:nvPicPr>
          <p:cNvPr id="4" name="Picture 3">
            <a:extLst>
              <a:ext uri="{FF2B5EF4-FFF2-40B4-BE49-F238E27FC236}">
                <a16:creationId xmlns:a16="http://schemas.microsoft.com/office/drawing/2014/main" id="{B0A21854-CDDF-4DA3-B0F2-E53D1C1F1442}"/>
              </a:ext>
            </a:extLst>
          </p:cNvPr>
          <p:cNvPicPr>
            <a:picLocks noChangeAspect="1"/>
          </p:cNvPicPr>
          <p:nvPr/>
        </p:nvPicPr>
        <p:blipFill>
          <a:blip r:embed="rId2"/>
          <a:stretch>
            <a:fillRect/>
          </a:stretch>
        </p:blipFill>
        <p:spPr>
          <a:xfrm>
            <a:off x="0" y="1948543"/>
            <a:ext cx="10693400" cy="389708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6489-93F6-482E-A728-0748761A5D1B}"/>
              </a:ext>
            </a:extLst>
          </p:cNvPr>
          <p:cNvSpPr>
            <a:spLocks noGrp="1"/>
          </p:cNvSpPr>
          <p:nvPr>
            <p:ph type="title"/>
          </p:nvPr>
        </p:nvSpPr>
        <p:spPr>
          <a:xfrm>
            <a:off x="970029" y="726223"/>
            <a:ext cx="9623520" cy="1262160"/>
          </a:xfrm>
        </p:spPr>
        <p:txBody>
          <a:bodyPr/>
          <a:lstStyle/>
          <a:p>
            <a:r>
              <a:rPr lang="en-GB" b="1" dirty="0"/>
              <a:t>Challenges in </a:t>
            </a:r>
            <a:r>
              <a:rPr lang="en-CH" b="1" dirty="0"/>
              <a:t>the As-Is</a:t>
            </a:r>
            <a:r>
              <a:rPr lang="en-GB" b="1" dirty="0"/>
              <a:t> process</a:t>
            </a:r>
            <a:br>
              <a:rPr lang="en-GB" dirty="0"/>
            </a:br>
            <a:endParaRPr lang="en-CH" dirty="0"/>
          </a:p>
        </p:txBody>
      </p:sp>
      <p:sp>
        <p:nvSpPr>
          <p:cNvPr id="3" name="CustomShape 5">
            <a:extLst>
              <a:ext uri="{FF2B5EF4-FFF2-40B4-BE49-F238E27FC236}">
                <a16:creationId xmlns:a16="http://schemas.microsoft.com/office/drawing/2014/main" id="{516395BC-5F85-4A55-8F55-C605DC862E03}"/>
              </a:ext>
            </a:extLst>
          </p:cNvPr>
          <p:cNvSpPr/>
          <p:nvPr/>
        </p:nvSpPr>
        <p:spPr>
          <a:xfrm>
            <a:off x="740320" y="1863707"/>
            <a:ext cx="9212760" cy="465683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GB" dirty="0"/>
              <a:t>This process reflects an inefficient and ineffective process, tasks are done manually. We can summarize the challenges as the following:</a:t>
            </a:r>
            <a:endParaRPr lang="en-CH" dirty="0"/>
          </a:p>
          <a:p>
            <a:pPr marL="342900" indent="-342900">
              <a:buFont typeface="+mj-lt"/>
              <a:buAutoNum type="arabicPeriod"/>
            </a:pPr>
            <a:endParaRPr lang="en-GB" dirty="0"/>
          </a:p>
          <a:p>
            <a:pPr marL="342900" indent="-342900">
              <a:buFont typeface="+mj-lt"/>
              <a:buAutoNum type="arabicPeriod"/>
            </a:pPr>
            <a:r>
              <a:rPr lang="en-GB" dirty="0"/>
              <a:t>Receiving many resumes that in many times HR employees do not have the time to go through all of them.</a:t>
            </a:r>
            <a:endParaRPr lang="en-CH" dirty="0"/>
          </a:p>
          <a:p>
            <a:pPr marL="342900" indent="-342900">
              <a:buAutoNum type="arabicPeriod"/>
            </a:pPr>
            <a:endParaRPr lang="en-GB" dirty="0"/>
          </a:p>
          <a:p>
            <a:pPr marL="342900" indent="-342900">
              <a:buFont typeface="+mj-lt"/>
              <a:buAutoNum type="arabicPeriod"/>
            </a:pPr>
            <a:r>
              <a:rPr lang="en-GB" dirty="0"/>
              <a:t>Many of the received resumes are inadequate for the published job, revising those resumes will consume time that is vital for finding the right candidate(s).</a:t>
            </a:r>
            <a:endParaRPr lang="en-CH" dirty="0"/>
          </a:p>
          <a:p>
            <a:pPr marL="342900" indent="-342900">
              <a:buFont typeface="+mj-lt"/>
              <a:buAutoNum type="arabicPeriod"/>
            </a:pPr>
            <a:endParaRPr lang="en-GB" dirty="0"/>
          </a:p>
          <a:p>
            <a:pPr marL="342900" indent="-342900">
              <a:buFont typeface="+mj-lt"/>
              <a:buAutoNum type="arabicPeriod"/>
            </a:pPr>
            <a:r>
              <a:rPr lang="en-GB" dirty="0"/>
              <a:t>Arranging interviews between managers and candidates can be a hassled job for HR employees, this task includes many steps of back and forth between the two parties.</a:t>
            </a:r>
            <a:endParaRPr lang="en-CH" dirty="0"/>
          </a:p>
          <a:p>
            <a:pPr marL="342900" indent="-342900">
              <a:buFont typeface="+mj-lt"/>
              <a:buAutoNum type="arabicPeriod"/>
            </a:pPr>
            <a:endParaRPr lang="en-GB" dirty="0"/>
          </a:p>
          <a:p>
            <a:pPr marL="342900" indent="-342900">
              <a:buFont typeface="+mj-lt"/>
              <a:buAutoNum type="arabicPeriod"/>
            </a:pPr>
            <a:r>
              <a:rPr lang="en-GB" dirty="0"/>
              <a:t>sending apology emails also a time-consuming job, especially when there is a number of rejected candidates.</a:t>
            </a:r>
          </a:p>
          <a:p>
            <a:pPr>
              <a:lnSpc>
                <a:spcPct val="115000"/>
              </a:lnSpc>
              <a:spcBef>
                <a:spcPts val="1199"/>
              </a:spcBef>
            </a:pPr>
            <a:endParaRPr lang="en-US" sz="2000" b="0" strike="noStrike" spc="-1" dirty="0">
              <a:latin typeface="Arial"/>
            </a:endParaRPr>
          </a:p>
        </p:txBody>
      </p:sp>
    </p:spTree>
    <p:extLst>
      <p:ext uri="{BB962C8B-B14F-4D97-AF65-F5344CB8AC3E}">
        <p14:creationId xmlns:p14="http://schemas.microsoft.com/office/powerpoint/2010/main" val="73061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D909-07A8-4859-BCB4-ADA101CF520A}"/>
              </a:ext>
            </a:extLst>
          </p:cNvPr>
          <p:cNvSpPr>
            <a:spLocks noGrp="1"/>
          </p:cNvSpPr>
          <p:nvPr>
            <p:ph type="title"/>
          </p:nvPr>
        </p:nvSpPr>
        <p:spPr>
          <a:xfrm>
            <a:off x="1600201" y="340207"/>
            <a:ext cx="8307888" cy="482091"/>
          </a:xfrm>
        </p:spPr>
        <p:txBody>
          <a:bodyPr/>
          <a:lstStyle/>
          <a:p>
            <a:r>
              <a:rPr lang="en-CH" sz="3200" dirty="0"/>
              <a:t>Closer look at the bottlenecks in the As-Is Process  </a:t>
            </a:r>
          </a:p>
        </p:txBody>
      </p:sp>
      <p:pic>
        <p:nvPicPr>
          <p:cNvPr id="3" name="Picture 2">
            <a:extLst>
              <a:ext uri="{FF2B5EF4-FFF2-40B4-BE49-F238E27FC236}">
                <a16:creationId xmlns:a16="http://schemas.microsoft.com/office/drawing/2014/main" id="{BDF8B7C9-136F-46F3-9996-E71233937825}"/>
              </a:ext>
            </a:extLst>
          </p:cNvPr>
          <p:cNvPicPr>
            <a:picLocks noChangeAspect="1"/>
          </p:cNvPicPr>
          <p:nvPr/>
        </p:nvPicPr>
        <p:blipFill>
          <a:blip r:embed="rId2"/>
          <a:stretch>
            <a:fillRect/>
          </a:stretch>
        </p:blipFill>
        <p:spPr>
          <a:xfrm>
            <a:off x="336550" y="1326583"/>
            <a:ext cx="5410546" cy="1955233"/>
          </a:xfrm>
          <a:prstGeom prst="rect">
            <a:avLst/>
          </a:prstGeom>
        </p:spPr>
      </p:pic>
      <p:pic>
        <p:nvPicPr>
          <p:cNvPr id="4" name="Picture 3">
            <a:extLst>
              <a:ext uri="{FF2B5EF4-FFF2-40B4-BE49-F238E27FC236}">
                <a16:creationId xmlns:a16="http://schemas.microsoft.com/office/drawing/2014/main" id="{6FE0FAB4-B4FD-4C8B-9BEB-88271A9F91EF}"/>
              </a:ext>
            </a:extLst>
          </p:cNvPr>
          <p:cNvPicPr>
            <a:picLocks noChangeAspect="1"/>
          </p:cNvPicPr>
          <p:nvPr/>
        </p:nvPicPr>
        <p:blipFill>
          <a:blip r:embed="rId3"/>
          <a:stretch>
            <a:fillRect/>
          </a:stretch>
        </p:blipFill>
        <p:spPr>
          <a:xfrm>
            <a:off x="504454" y="3396171"/>
            <a:ext cx="3489188" cy="1400120"/>
          </a:xfrm>
          <a:prstGeom prst="rect">
            <a:avLst/>
          </a:prstGeom>
        </p:spPr>
      </p:pic>
      <p:pic>
        <p:nvPicPr>
          <p:cNvPr id="5" name="Picture 4">
            <a:extLst>
              <a:ext uri="{FF2B5EF4-FFF2-40B4-BE49-F238E27FC236}">
                <a16:creationId xmlns:a16="http://schemas.microsoft.com/office/drawing/2014/main" id="{1FB70F5F-4FBC-423B-B1EA-A3F395BDE3E9}"/>
              </a:ext>
            </a:extLst>
          </p:cNvPr>
          <p:cNvPicPr>
            <a:picLocks noChangeAspect="1"/>
          </p:cNvPicPr>
          <p:nvPr/>
        </p:nvPicPr>
        <p:blipFill>
          <a:blip r:embed="rId4"/>
          <a:stretch>
            <a:fillRect/>
          </a:stretch>
        </p:blipFill>
        <p:spPr>
          <a:xfrm>
            <a:off x="6053590" y="1316664"/>
            <a:ext cx="3854499" cy="2243984"/>
          </a:xfrm>
          <a:prstGeom prst="rect">
            <a:avLst/>
          </a:prstGeom>
        </p:spPr>
      </p:pic>
      <p:pic>
        <p:nvPicPr>
          <p:cNvPr id="6" name="Picture 5">
            <a:extLst>
              <a:ext uri="{FF2B5EF4-FFF2-40B4-BE49-F238E27FC236}">
                <a16:creationId xmlns:a16="http://schemas.microsoft.com/office/drawing/2014/main" id="{2F1E4697-D324-4F2E-8A95-9F3306BFBDC4}"/>
              </a:ext>
            </a:extLst>
          </p:cNvPr>
          <p:cNvPicPr>
            <a:picLocks noChangeAspect="1"/>
          </p:cNvPicPr>
          <p:nvPr/>
        </p:nvPicPr>
        <p:blipFill>
          <a:blip r:embed="rId5"/>
          <a:stretch>
            <a:fillRect/>
          </a:stretch>
        </p:blipFill>
        <p:spPr>
          <a:xfrm>
            <a:off x="336550" y="4881903"/>
            <a:ext cx="5111048" cy="1955233"/>
          </a:xfrm>
          <a:prstGeom prst="rect">
            <a:avLst/>
          </a:prstGeom>
        </p:spPr>
      </p:pic>
      <p:pic>
        <p:nvPicPr>
          <p:cNvPr id="7" name="Picture 6">
            <a:extLst>
              <a:ext uri="{FF2B5EF4-FFF2-40B4-BE49-F238E27FC236}">
                <a16:creationId xmlns:a16="http://schemas.microsoft.com/office/drawing/2014/main" id="{4E9ADED9-AB42-4D00-93A9-6655BBC5C6D3}"/>
              </a:ext>
            </a:extLst>
          </p:cNvPr>
          <p:cNvPicPr>
            <a:picLocks noChangeAspect="1"/>
          </p:cNvPicPr>
          <p:nvPr/>
        </p:nvPicPr>
        <p:blipFill>
          <a:blip r:embed="rId6"/>
          <a:stretch>
            <a:fillRect/>
          </a:stretch>
        </p:blipFill>
        <p:spPr>
          <a:xfrm>
            <a:off x="4141787" y="3281816"/>
            <a:ext cx="2409825" cy="1514475"/>
          </a:xfrm>
          <a:prstGeom prst="rect">
            <a:avLst/>
          </a:prstGeom>
        </p:spPr>
      </p:pic>
      <p:pic>
        <p:nvPicPr>
          <p:cNvPr id="8" name="Picture 7">
            <a:extLst>
              <a:ext uri="{FF2B5EF4-FFF2-40B4-BE49-F238E27FC236}">
                <a16:creationId xmlns:a16="http://schemas.microsoft.com/office/drawing/2014/main" id="{5F98909D-3FF2-496C-8E82-FBCC3EA85A7E}"/>
              </a:ext>
            </a:extLst>
          </p:cNvPr>
          <p:cNvPicPr>
            <a:picLocks noChangeAspect="1"/>
          </p:cNvPicPr>
          <p:nvPr/>
        </p:nvPicPr>
        <p:blipFill>
          <a:blip r:embed="rId7"/>
          <a:stretch>
            <a:fillRect/>
          </a:stretch>
        </p:blipFill>
        <p:spPr>
          <a:xfrm>
            <a:off x="5711825" y="3646260"/>
            <a:ext cx="4981575" cy="3333750"/>
          </a:xfrm>
          <a:prstGeom prst="rect">
            <a:avLst/>
          </a:prstGeom>
        </p:spPr>
      </p:pic>
    </p:spTree>
    <p:extLst>
      <p:ext uri="{BB962C8B-B14F-4D97-AF65-F5344CB8AC3E}">
        <p14:creationId xmlns:p14="http://schemas.microsoft.com/office/powerpoint/2010/main" val="179608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1008703" y="131148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2000" b="0" strike="noStrike" spc="-1" dirty="0">
              <a:latin typeface="Arial"/>
            </a:endParaRPr>
          </a:p>
        </p:txBody>
      </p:sp>
      <p:sp>
        <p:nvSpPr>
          <p:cNvPr id="107" name="CustomShape 2"/>
          <p:cNvSpPr/>
          <p:nvPr/>
        </p:nvSpPr>
        <p:spPr>
          <a:xfrm>
            <a:off x="632520" y="2023200"/>
            <a:ext cx="8892480" cy="446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720">
              <a:lnSpc>
                <a:spcPct val="115000"/>
              </a:lnSpc>
              <a:spcBef>
                <a:spcPts val="1199"/>
              </a:spcBef>
              <a:buClr>
                <a:srgbClr val="000000"/>
              </a:buClr>
              <a:buFont typeface="StarSymbol"/>
              <a:buChar char="-"/>
            </a:pPr>
            <a:r>
              <a:rPr lang="en-CH" sz="2000" spc="-1" dirty="0">
                <a:solidFill>
                  <a:srgbClr val="000000"/>
                </a:solidFill>
              </a:rPr>
              <a:t>The Optimization of the recruitment process happed on to aspects, one aspect is optimising the process itself by eliminating unnecessary tasks and repetitive tasks that may not have much of influence specially after automation. </a:t>
            </a:r>
          </a:p>
          <a:p>
            <a:pPr marL="343080" indent="-342720">
              <a:lnSpc>
                <a:spcPct val="115000"/>
              </a:lnSpc>
              <a:spcBef>
                <a:spcPts val="1199"/>
              </a:spcBef>
              <a:buClr>
                <a:srgbClr val="000000"/>
              </a:buClr>
              <a:buFont typeface="StarSymbol"/>
              <a:buChar char="-"/>
            </a:pPr>
            <a:endParaRPr lang="en-CH" sz="2000" spc="-1" dirty="0">
              <a:solidFill>
                <a:srgbClr val="000000"/>
              </a:solidFill>
            </a:endParaRPr>
          </a:p>
          <a:p>
            <a:pPr marL="343080" indent="-342720">
              <a:lnSpc>
                <a:spcPct val="115000"/>
              </a:lnSpc>
              <a:spcBef>
                <a:spcPts val="1199"/>
              </a:spcBef>
              <a:buClr>
                <a:srgbClr val="000000"/>
              </a:buClr>
              <a:buFont typeface="StarSymbol"/>
              <a:buChar char="-"/>
            </a:pPr>
            <a:r>
              <a:rPr lang="en-CH" sz="2000" b="0" strike="noStrike" spc="-1" dirty="0">
                <a:solidFill>
                  <a:srgbClr val="000000"/>
                </a:solidFill>
                <a:latin typeface="Arial"/>
              </a:rPr>
              <a:t>The second aspect is by the automation of nine tasks </a:t>
            </a:r>
            <a:r>
              <a:rPr lang="en-CH" sz="2000" spc="-1" dirty="0">
                <a:solidFill>
                  <a:srgbClr val="000000"/>
                </a:solidFill>
                <a:latin typeface="Arial"/>
              </a:rPr>
              <a:t>within the process. Those nine tasks will eliminate the bottlenecks in the process and support the efficiency and effectiveness of the HR employees and managers.  </a:t>
            </a:r>
            <a:endParaRPr lang="en-US" sz="2000" b="0" strike="noStrike" spc="-1" dirty="0">
              <a:latin typeface="Arial"/>
            </a:endParaRPr>
          </a:p>
        </p:txBody>
      </p:sp>
      <p:sp>
        <p:nvSpPr>
          <p:cNvPr id="110"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11"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12"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00360D2B-B20A-484E-A7FA-6D75A81CECAD}" type="slidenum">
              <a:rPr lang="en-US" sz="1200" b="0" strike="noStrike" spc="-1">
                <a:solidFill>
                  <a:srgbClr val="000000"/>
                </a:solidFill>
                <a:latin typeface="Arial"/>
                <a:ea typeface="DejaVu Sans"/>
              </a:rPr>
              <a:t>6</a:t>
            </a:fld>
            <a:endParaRPr lang="en-US" sz="1200" b="0" strike="noStrike" spc="-1">
              <a:latin typeface="Arial"/>
            </a:endParaRPr>
          </a:p>
        </p:txBody>
      </p:sp>
      <p:sp>
        <p:nvSpPr>
          <p:cNvPr id="2" name="Title 1">
            <a:extLst>
              <a:ext uri="{FF2B5EF4-FFF2-40B4-BE49-F238E27FC236}">
                <a16:creationId xmlns:a16="http://schemas.microsoft.com/office/drawing/2014/main" id="{139DC434-FAA7-4C9C-B22D-0D07DA5105DD}"/>
              </a:ext>
            </a:extLst>
          </p:cNvPr>
          <p:cNvSpPr>
            <a:spLocks noGrp="1"/>
          </p:cNvSpPr>
          <p:nvPr>
            <p:ph type="title"/>
          </p:nvPr>
        </p:nvSpPr>
        <p:spPr>
          <a:xfrm>
            <a:off x="1545770" y="301680"/>
            <a:ext cx="8612349" cy="928406"/>
          </a:xfrm>
        </p:spPr>
        <p:txBody>
          <a:bodyPr/>
          <a:lstStyle/>
          <a:p>
            <a:r>
              <a:rPr lang="en-CH" sz="3600" b="1" spc="-1" dirty="0">
                <a:solidFill>
                  <a:srgbClr val="000000"/>
                </a:solidFill>
              </a:rPr>
              <a:t>Optimization of the </a:t>
            </a:r>
            <a:r>
              <a:rPr lang="en-US" sz="3600" b="1" spc="-1" dirty="0">
                <a:solidFill>
                  <a:srgbClr val="000000"/>
                </a:solidFill>
              </a:rPr>
              <a:t>To-Be</a:t>
            </a:r>
            <a:r>
              <a:rPr lang="en-CH" sz="3600" b="1" spc="-1" dirty="0">
                <a:solidFill>
                  <a:srgbClr val="000000"/>
                </a:solidFill>
              </a:rPr>
              <a:t> Process </a:t>
            </a:r>
            <a:endParaRPr lang="en-CH" sz="36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16"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17"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5C5EEAB1-12A8-4F70-9E27-16F78D7FACFD}" type="slidenum">
              <a:rPr lang="en-US" sz="1200" b="0" strike="noStrike" spc="-1">
                <a:solidFill>
                  <a:srgbClr val="000000"/>
                </a:solidFill>
                <a:latin typeface="Arial"/>
                <a:ea typeface="DejaVu Sans"/>
              </a:rPr>
              <a:t>7</a:t>
            </a:fld>
            <a:endParaRPr lang="en-US" sz="1200" b="0" strike="noStrike" spc="-1">
              <a:latin typeface="Arial"/>
            </a:endParaRPr>
          </a:p>
        </p:txBody>
      </p:sp>
      <p:sp>
        <p:nvSpPr>
          <p:cNvPr id="119" name="CustomShape 6"/>
          <p:cNvSpPr/>
          <p:nvPr/>
        </p:nvSpPr>
        <p:spPr>
          <a:xfrm>
            <a:off x="10149840" y="3566160"/>
            <a:ext cx="456840" cy="3207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 name="Title 1">
            <a:extLst>
              <a:ext uri="{FF2B5EF4-FFF2-40B4-BE49-F238E27FC236}">
                <a16:creationId xmlns:a16="http://schemas.microsoft.com/office/drawing/2014/main" id="{3628F280-AD2B-4C90-AA7D-1A45E695837D}"/>
              </a:ext>
            </a:extLst>
          </p:cNvPr>
          <p:cNvSpPr>
            <a:spLocks noGrp="1"/>
          </p:cNvSpPr>
          <p:nvPr>
            <p:ph type="title"/>
          </p:nvPr>
        </p:nvSpPr>
        <p:spPr>
          <a:xfrm>
            <a:off x="475303" y="921635"/>
            <a:ext cx="9956840" cy="439080"/>
          </a:xfrm>
        </p:spPr>
        <p:txBody>
          <a:bodyPr/>
          <a:lstStyle/>
          <a:p>
            <a:r>
              <a:rPr lang="en-CH" dirty="0"/>
              <a:t>Automation Tasks in the To-Be Process </a:t>
            </a:r>
          </a:p>
        </p:txBody>
      </p:sp>
      <p:pic>
        <p:nvPicPr>
          <p:cNvPr id="4" name="Picture 3">
            <a:extLst>
              <a:ext uri="{FF2B5EF4-FFF2-40B4-BE49-F238E27FC236}">
                <a16:creationId xmlns:a16="http://schemas.microsoft.com/office/drawing/2014/main" id="{73F6DB13-F7F6-4904-93E8-1DE4EA345E48}"/>
              </a:ext>
            </a:extLst>
          </p:cNvPr>
          <p:cNvPicPr>
            <a:picLocks noChangeAspect="1"/>
          </p:cNvPicPr>
          <p:nvPr/>
        </p:nvPicPr>
        <p:blipFill>
          <a:blip r:embed="rId2"/>
          <a:stretch>
            <a:fillRect/>
          </a:stretch>
        </p:blipFill>
        <p:spPr>
          <a:xfrm>
            <a:off x="0" y="3232920"/>
            <a:ext cx="10693400" cy="3250794"/>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8</a:t>
            </a:fld>
            <a:endParaRPr lang="en-US" sz="1200" b="0" strike="noStrike" spc="-1">
              <a:latin typeface="Arial"/>
            </a:endParaRPr>
          </a:p>
        </p:txBody>
      </p:sp>
      <p:sp>
        <p:nvSpPr>
          <p:cNvPr id="123"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Posting Job Ad(Pooja)</a:t>
            </a:r>
            <a:endParaRPr lang="en-US" sz="2000" b="0" strike="noStrike" spc="-1" dirty="0">
              <a:latin typeface="Arial"/>
            </a:endParaRPr>
          </a:p>
        </p:txBody>
      </p:sp>
      <p:sp>
        <p:nvSpPr>
          <p:cNvPr id="124" name="CustomShape 5"/>
          <p:cNvSpPr/>
          <p:nvPr/>
        </p:nvSpPr>
        <p:spPr>
          <a:xfrm>
            <a:off x="731520" y="2103120"/>
            <a:ext cx="5394600" cy="4754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15000"/>
              </a:lnSpc>
              <a:spcBef>
                <a:spcPts val="1199"/>
              </a:spcBef>
            </a:pPr>
            <a:endParaRPr lang="en-US" sz="2000" b="0" strike="noStrike" spc="-1" dirty="0">
              <a:latin typeface="Arial"/>
            </a:endParaRPr>
          </a:p>
        </p:txBody>
      </p:sp>
      <p:pic>
        <p:nvPicPr>
          <p:cNvPr id="2" name="Picture 1">
            <a:extLst>
              <a:ext uri="{FF2B5EF4-FFF2-40B4-BE49-F238E27FC236}">
                <a16:creationId xmlns:a16="http://schemas.microsoft.com/office/drawing/2014/main" id="{4D038068-8287-4C66-BB4A-84CE4C4131FD}"/>
              </a:ext>
            </a:extLst>
          </p:cNvPr>
          <p:cNvPicPr>
            <a:picLocks noChangeAspect="1"/>
          </p:cNvPicPr>
          <p:nvPr/>
        </p:nvPicPr>
        <p:blipFill>
          <a:blip r:embed="rId2"/>
          <a:stretch>
            <a:fillRect/>
          </a:stretch>
        </p:blipFill>
        <p:spPr>
          <a:xfrm>
            <a:off x="5873296" y="2998619"/>
            <a:ext cx="4289957" cy="296352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9</a:t>
            </a:fld>
            <a:endParaRPr lang="en-US" sz="1200" b="0" strike="noStrike" spc="-1">
              <a:latin typeface="Arial"/>
            </a:endParaRPr>
          </a:p>
        </p:txBody>
      </p:sp>
      <p:sp>
        <p:nvSpPr>
          <p:cNvPr id="2" name="Title 1">
            <a:extLst>
              <a:ext uri="{FF2B5EF4-FFF2-40B4-BE49-F238E27FC236}">
                <a16:creationId xmlns:a16="http://schemas.microsoft.com/office/drawing/2014/main" id="{9434BE4A-3B6A-47E0-97E8-1DBEC5AD6AA2}"/>
              </a:ext>
            </a:extLst>
          </p:cNvPr>
          <p:cNvSpPr>
            <a:spLocks noGrp="1"/>
          </p:cNvSpPr>
          <p:nvPr>
            <p:ph type="title"/>
          </p:nvPr>
        </p:nvSpPr>
        <p:spPr>
          <a:xfrm>
            <a:off x="1558834" y="279908"/>
            <a:ext cx="7959206" cy="445492"/>
          </a:xfrm>
        </p:spPr>
        <p:txBody>
          <a:bodyPr/>
          <a:lstStyle/>
          <a:p>
            <a:r>
              <a:rPr lang="en-CH" dirty="0"/>
              <a:t>Chatbot </a:t>
            </a:r>
          </a:p>
        </p:txBody>
      </p:sp>
      <p:sp>
        <p:nvSpPr>
          <p:cNvPr id="3" name="Subtitle 2">
            <a:extLst>
              <a:ext uri="{FF2B5EF4-FFF2-40B4-BE49-F238E27FC236}">
                <a16:creationId xmlns:a16="http://schemas.microsoft.com/office/drawing/2014/main" id="{B7F98F46-748C-45B0-846B-4E3999EFBB1F}"/>
              </a:ext>
            </a:extLst>
          </p:cNvPr>
          <p:cNvSpPr>
            <a:spLocks noGrp="1"/>
          </p:cNvSpPr>
          <p:nvPr>
            <p:ph type="subTitle"/>
          </p:nvPr>
        </p:nvSpPr>
        <p:spPr>
          <a:xfrm>
            <a:off x="534600" y="1769040"/>
            <a:ext cx="4812100" cy="2813846"/>
          </a:xfrm>
        </p:spPr>
        <p:txBody>
          <a:bodyPr/>
          <a:lstStyle/>
          <a:p>
            <a:pPr marL="0" indent="0">
              <a:buNone/>
            </a:pPr>
            <a:r>
              <a:rPr lang="en-CH" sz="2000" dirty="0"/>
              <a:t>The purpose on the chatbot is to collect the basic needed information and qualification of applicants in order to automatically eliminate the inadequate applicants. </a:t>
            </a:r>
          </a:p>
        </p:txBody>
      </p:sp>
      <p:pic>
        <p:nvPicPr>
          <p:cNvPr id="4" name="Picture 3">
            <a:extLst>
              <a:ext uri="{FF2B5EF4-FFF2-40B4-BE49-F238E27FC236}">
                <a16:creationId xmlns:a16="http://schemas.microsoft.com/office/drawing/2014/main" id="{4E6B9EBD-40B5-494F-B126-CACBE38BF9AB}"/>
              </a:ext>
            </a:extLst>
          </p:cNvPr>
          <p:cNvPicPr>
            <a:picLocks noChangeAspect="1"/>
          </p:cNvPicPr>
          <p:nvPr/>
        </p:nvPicPr>
        <p:blipFill>
          <a:blip r:embed="rId2"/>
          <a:stretch>
            <a:fillRect/>
          </a:stretch>
        </p:blipFill>
        <p:spPr>
          <a:xfrm>
            <a:off x="5453743" y="1894115"/>
            <a:ext cx="4902712" cy="3275862"/>
          </a:xfrm>
          <a:prstGeom prst="rect">
            <a:avLst/>
          </a:prstGeom>
        </p:spPr>
      </p:pic>
    </p:spTree>
    <p:extLst>
      <p:ext uri="{BB962C8B-B14F-4D97-AF65-F5344CB8AC3E}">
        <p14:creationId xmlns:p14="http://schemas.microsoft.com/office/powerpoint/2010/main" val="36399380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FHNW-PP</Template>
  <TotalTime>46</TotalTime>
  <Words>481</Words>
  <Application>Microsoft Office PowerPoint</Application>
  <PresentationFormat>Custom</PresentationFormat>
  <Paragraphs>97</Paragraphs>
  <Slides>14</Slides>
  <Notes>1</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StarSymbol</vt:lpstr>
      <vt:lpstr>Symbol</vt:lpstr>
      <vt:lpstr>Wingdings</vt:lpstr>
      <vt:lpstr>Office Theme</vt:lpstr>
      <vt:lpstr>Office Theme</vt:lpstr>
      <vt:lpstr>PowerPoint Presentation</vt:lpstr>
      <vt:lpstr>PowerPoint Presentation</vt:lpstr>
      <vt:lpstr>PowerPoint Presentation</vt:lpstr>
      <vt:lpstr>Challenges in the As-Is process </vt:lpstr>
      <vt:lpstr>Closer look at the bottlenecks in the As-Is Process  </vt:lpstr>
      <vt:lpstr>Optimization of the To-Be Process </vt:lpstr>
      <vt:lpstr>Automation Tasks in the To-Be Process </vt:lpstr>
      <vt:lpstr>PowerPoint Presentation</vt:lpstr>
      <vt:lpstr>Chatbot </vt:lpstr>
      <vt:lpstr>Demo of the Chatbot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Assignment DigiBP</dc:title>
  <dc:subject/>
  <dc:creator>Tosoni Deniz (s)</dc:creator>
  <dc:description/>
  <cp:lastModifiedBy>Gammoh Isar (s)</cp:lastModifiedBy>
  <cp:revision>67</cp:revision>
  <dcterms:created xsi:type="dcterms:W3CDTF">2019-11-10T14:36:01Z</dcterms:created>
  <dcterms:modified xsi:type="dcterms:W3CDTF">2020-05-30T13:08:27Z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Benutzerdefiniert</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MSIP_Label_2e1fccfb-80ca-4fe1-a574-1516544edb53_Enabled">
    <vt:lpwstr>True</vt:lpwstr>
  </property>
  <property fmtid="{D5CDD505-2E9C-101B-9397-08002B2CF9AE}" pid="13" name="MSIP_Label_2e1fccfb-80ca-4fe1-a574-1516544edb53_SiteId">
    <vt:lpwstr>364e5b87-c1c7-420d-9bee-c35d19b557a1</vt:lpwstr>
  </property>
  <property fmtid="{D5CDD505-2E9C-101B-9397-08002B2CF9AE}" pid="14" name="MSIP_Label_2e1fccfb-80ca-4fe1-a574-1516544edb53_Owner">
    <vt:lpwstr>Nicola.Raemy@swisscom.com</vt:lpwstr>
  </property>
  <property fmtid="{D5CDD505-2E9C-101B-9397-08002B2CF9AE}" pid="15" name="MSIP_Label_2e1fccfb-80ca-4fe1-a574-1516544edb53_SetDate">
    <vt:lpwstr>2020-05-28T10:47:11.2350702Z</vt:lpwstr>
  </property>
  <property fmtid="{D5CDD505-2E9C-101B-9397-08002B2CF9AE}" pid="16" name="MSIP_Label_2e1fccfb-80ca-4fe1-a574-1516544edb53_Name">
    <vt:lpwstr>C2 General</vt:lpwstr>
  </property>
  <property fmtid="{D5CDD505-2E9C-101B-9397-08002B2CF9AE}" pid="17" name="MSIP_Label_2e1fccfb-80ca-4fe1-a574-1516544edb53_Application">
    <vt:lpwstr>Microsoft Azure Information Protection</vt:lpwstr>
  </property>
  <property fmtid="{D5CDD505-2E9C-101B-9397-08002B2CF9AE}" pid="18" name="MSIP_Label_2e1fccfb-80ca-4fe1-a574-1516544edb53_ActionId">
    <vt:lpwstr>a3e1bf7c-b7a1-4498-8618-f8d7451e39fb</vt:lpwstr>
  </property>
  <property fmtid="{D5CDD505-2E9C-101B-9397-08002B2CF9AE}" pid="19" name="MSIP_Label_2e1fccfb-80ca-4fe1-a574-1516544edb53_Extended_MSFT_Method">
    <vt:lpwstr>Automatic</vt:lpwstr>
  </property>
  <property fmtid="{D5CDD505-2E9C-101B-9397-08002B2CF9AE}" pid="20" name="Sensitivity">
    <vt:lpwstr>C2 General</vt:lpwstr>
  </property>
</Properties>
</file>