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76" d="100"/>
          <a:sy n="76" d="100"/>
        </p:scale>
        <p:origin x="295"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5BA4D6-9A7A-498D-AEED-C040E4C4F412}" type="datetimeFigureOut">
              <a:rPr lang="en-HK" smtClean="0"/>
              <a:t>31/5/20</a:t>
            </a:fld>
            <a:endParaRPr lang="en-H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A7412-E891-445B-9F8F-DE36451E7C42}" type="slidenum">
              <a:rPr lang="en-HK" smtClean="0"/>
              <a:t>‹#›</a:t>
            </a:fld>
            <a:endParaRPr lang="en-HK"/>
          </a:p>
        </p:txBody>
      </p:sp>
    </p:spTree>
    <p:extLst>
      <p:ext uri="{BB962C8B-B14F-4D97-AF65-F5344CB8AC3E}">
        <p14:creationId xmlns:p14="http://schemas.microsoft.com/office/powerpoint/2010/main" val="902356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https://www.freepik.com/free-photos-vectors/Asian</a:t>
            </a:r>
          </a:p>
          <a:p>
            <a:r>
              <a:rPr lang="en-HK" dirty="0"/>
              <a:t>https://en.wikipedia.org/wiki/Male</a:t>
            </a:r>
          </a:p>
        </p:txBody>
      </p:sp>
      <p:sp>
        <p:nvSpPr>
          <p:cNvPr id="4" name="Slide Number Placeholder 3"/>
          <p:cNvSpPr>
            <a:spLocks noGrp="1"/>
          </p:cNvSpPr>
          <p:nvPr>
            <p:ph type="sldNum" sz="quarter" idx="5"/>
          </p:nvPr>
        </p:nvSpPr>
        <p:spPr/>
        <p:txBody>
          <a:bodyPr/>
          <a:lstStyle/>
          <a:p>
            <a:fld id="{416A7412-E891-445B-9F8F-DE36451E7C42}" type="slidenum">
              <a:rPr lang="en-HK" smtClean="0"/>
              <a:t>2</a:t>
            </a:fld>
            <a:endParaRPr lang="en-HK"/>
          </a:p>
        </p:txBody>
      </p:sp>
    </p:spTree>
    <p:extLst>
      <p:ext uri="{BB962C8B-B14F-4D97-AF65-F5344CB8AC3E}">
        <p14:creationId xmlns:p14="http://schemas.microsoft.com/office/powerpoint/2010/main" val="710751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B7304B-A6D1-4106-A413-7CF9322FF047}" type="datetimeFigureOut">
              <a:rPr lang="en-HK" smtClean="0"/>
              <a:t>31/5/20</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2752692E-6469-4B94-9495-4548E8E9BB05}" type="slidenum">
              <a:rPr lang="en-HK" smtClean="0"/>
              <a:t>‹#›</a:t>
            </a:fld>
            <a:endParaRPr lang="en-HK"/>
          </a:p>
        </p:txBody>
      </p:sp>
    </p:spTree>
    <p:extLst>
      <p:ext uri="{BB962C8B-B14F-4D97-AF65-F5344CB8AC3E}">
        <p14:creationId xmlns:p14="http://schemas.microsoft.com/office/powerpoint/2010/main" val="1550167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B7304B-A6D1-4106-A413-7CF9322FF047}" type="datetimeFigureOut">
              <a:rPr lang="en-HK" smtClean="0"/>
              <a:t>31/5/20</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2752692E-6469-4B94-9495-4548E8E9BB05}" type="slidenum">
              <a:rPr lang="en-HK" smtClean="0"/>
              <a:t>‹#›</a:t>
            </a:fld>
            <a:endParaRPr lang="en-HK"/>
          </a:p>
        </p:txBody>
      </p:sp>
    </p:spTree>
    <p:extLst>
      <p:ext uri="{BB962C8B-B14F-4D97-AF65-F5344CB8AC3E}">
        <p14:creationId xmlns:p14="http://schemas.microsoft.com/office/powerpoint/2010/main" val="713585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B7304B-A6D1-4106-A413-7CF9322FF047}" type="datetimeFigureOut">
              <a:rPr lang="en-HK" smtClean="0"/>
              <a:t>31/5/20</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2752692E-6469-4B94-9495-4548E8E9BB05}" type="slidenum">
              <a:rPr lang="en-HK" smtClean="0"/>
              <a:t>‹#›</a:t>
            </a:fld>
            <a:endParaRPr lang="en-HK"/>
          </a:p>
        </p:txBody>
      </p:sp>
    </p:spTree>
    <p:extLst>
      <p:ext uri="{BB962C8B-B14F-4D97-AF65-F5344CB8AC3E}">
        <p14:creationId xmlns:p14="http://schemas.microsoft.com/office/powerpoint/2010/main" val="571485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B7304B-A6D1-4106-A413-7CF9322FF047}" type="datetimeFigureOut">
              <a:rPr lang="en-HK" smtClean="0"/>
              <a:t>31/5/20</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2752692E-6469-4B94-9495-4548E8E9BB05}" type="slidenum">
              <a:rPr lang="en-HK" smtClean="0"/>
              <a:t>‹#›</a:t>
            </a:fld>
            <a:endParaRPr lang="en-HK"/>
          </a:p>
        </p:txBody>
      </p:sp>
    </p:spTree>
    <p:extLst>
      <p:ext uri="{BB962C8B-B14F-4D97-AF65-F5344CB8AC3E}">
        <p14:creationId xmlns:p14="http://schemas.microsoft.com/office/powerpoint/2010/main" val="328546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B7304B-A6D1-4106-A413-7CF9322FF047}" type="datetimeFigureOut">
              <a:rPr lang="en-HK" smtClean="0"/>
              <a:t>31/5/20</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2752692E-6469-4B94-9495-4548E8E9BB05}" type="slidenum">
              <a:rPr lang="en-HK" smtClean="0"/>
              <a:t>‹#›</a:t>
            </a:fld>
            <a:endParaRPr lang="en-HK"/>
          </a:p>
        </p:txBody>
      </p:sp>
    </p:spTree>
    <p:extLst>
      <p:ext uri="{BB962C8B-B14F-4D97-AF65-F5344CB8AC3E}">
        <p14:creationId xmlns:p14="http://schemas.microsoft.com/office/powerpoint/2010/main" val="3271673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B7304B-A6D1-4106-A413-7CF9322FF047}" type="datetimeFigureOut">
              <a:rPr lang="en-HK" smtClean="0"/>
              <a:t>31/5/20</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2752692E-6469-4B94-9495-4548E8E9BB05}" type="slidenum">
              <a:rPr lang="en-HK" smtClean="0"/>
              <a:t>‹#›</a:t>
            </a:fld>
            <a:endParaRPr lang="en-HK"/>
          </a:p>
        </p:txBody>
      </p:sp>
    </p:spTree>
    <p:extLst>
      <p:ext uri="{BB962C8B-B14F-4D97-AF65-F5344CB8AC3E}">
        <p14:creationId xmlns:p14="http://schemas.microsoft.com/office/powerpoint/2010/main" val="370828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B7304B-A6D1-4106-A413-7CF9322FF047}" type="datetimeFigureOut">
              <a:rPr lang="en-HK" smtClean="0"/>
              <a:t>31/5/20</a:t>
            </a:fld>
            <a:endParaRPr lang="en-HK"/>
          </a:p>
        </p:txBody>
      </p:sp>
      <p:sp>
        <p:nvSpPr>
          <p:cNvPr id="8" name="Footer Placeholder 7"/>
          <p:cNvSpPr>
            <a:spLocks noGrp="1"/>
          </p:cNvSpPr>
          <p:nvPr>
            <p:ph type="ftr" sz="quarter" idx="11"/>
          </p:nvPr>
        </p:nvSpPr>
        <p:spPr/>
        <p:txBody>
          <a:bodyPr/>
          <a:lstStyle/>
          <a:p>
            <a:endParaRPr lang="en-HK"/>
          </a:p>
        </p:txBody>
      </p:sp>
      <p:sp>
        <p:nvSpPr>
          <p:cNvPr id="9" name="Slide Number Placeholder 8"/>
          <p:cNvSpPr>
            <a:spLocks noGrp="1"/>
          </p:cNvSpPr>
          <p:nvPr>
            <p:ph type="sldNum" sz="quarter" idx="12"/>
          </p:nvPr>
        </p:nvSpPr>
        <p:spPr/>
        <p:txBody>
          <a:bodyPr/>
          <a:lstStyle/>
          <a:p>
            <a:fld id="{2752692E-6469-4B94-9495-4548E8E9BB05}" type="slidenum">
              <a:rPr lang="en-HK" smtClean="0"/>
              <a:t>‹#›</a:t>
            </a:fld>
            <a:endParaRPr lang="en-HK"/>
          </a:p>
        </p:txBody>
      </p:sp>
    </p:spTree>
    <p:extLst>
      <p:ext uri="{BB962C8B-B14F-4D97-AF65-F5344CB8AC3E}">
        <p14:creationId xmlns:p14="http://schemas.microsoft.com/office/powerpoint/2010/main" val="940490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B7304B-A6D1-4106-A413-7CF9322FF047}" type="datetimeFigureOut">
              <a:rPr lang="en-HK" smtClean="0"/>
              <a:t>31/5/20</a:t>
            </a:fld>
            <a:endParaRPr lang="en-HK"/>
          </a:p>
        </p:txBody>
      </p:sp>
      <p:sp>
        <p:nvSpPr>
          <p:cNvPr id="4" name="Footer Placeholder 3"/>
          <p:cNvSpPr>
            <a:spLocks noGrp="1"/>
          </p:cNvSpPr>
          <p:nvPr>
            <p:ph type="ftr" sz="quarter" idx="11"/>
          </p:nvPr>
        </p:nvSpPr>
        <p:spPr/>
        <p:txBody>
          <a:bodyPr/>
          <a:lstStyle/>
          <a:p>
            <a:endParaRPr lang="en-HK"/>
          </a:p>
        </p:txBody>
      </p:sp>
      <p:sp>
        <p:nvSpPr>
          <p:cNvPr id="5" name="Slide Number Placeholder 4"/>
          <p:cNvSpPr>
            <a:spLocks noGrp="1"/>
          </p:cNvSpPr>
          <p:nvPr>
            <p:ph type="sldNum" sz="quarter" idx="12"/>
          </p:nvPr>
        </p:nvSpPr>
        <p:spPr/>
        <p:txBody>
          <a:bodyPr/>
          <a:lstStyle/>
          <a:p>
            <a:fld id="{2752692E-6469-4B94-9495-4548E8E9BB05}" type="slidenum">
              <a:rPr lang="en-HK" smtClean="0"/>
              <a:t>‹#›</a:t>
            </a:fld>
            <a:endParaRPr lang="en-HK"/>
          </a:p>
        </p:txBody>
      </p:sp>
    </p:spTree>
    <p:extLst>
      <p:ext uri="{BB962C8B-B14F-4D97-AF65-F5344CB8AC3E}">
        <p14:creationId xmlns:p14="http://schemas.microsoft.com/office/powerpoint/2010/main" val="2432368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B7304B-A6D1-4106-A413-7CF9322FF047}" type="datetimeFigureOut">
              <a:rPr lang="en-HK" smtClean="0"/>
              <a:t>31/5/20</a:t>
            </a:fld>
            <a:endParaRPr lang="en-HK"/>
          </a:p>
        </p:txBody>
      </p:sp>
      <p:sp>
        <p:nvSpPr>
          <p:cNvPr id="3" name="Footer Placeholder 2"/>
          <p:cNvSpPr>
            <a:spLocks noGrp="1"/>
          </p:cNvSpPr>
          <p:nvPr>
            <p:ph type="ftr" sz="quarter" idx="11"/>
          </p:nvPr>
        </p:nvSpPr>
        <p:spPr/>
        <p:txBody>
          <a:bodyPr/>
          <a:lstStyle/>
          <a:p>
            <a:endParaRPr lang="en-HK"/>
          </a:p>
        </p:txBody>
      </p:sp>
      <p:sp>
        <p:nvSpPr>
          <p:cNvPr id="4" name="Slide Number Placeholder 3"/>
          <p:cNvSpPr>
            <a:spLocks noGrp="1"/>
          </p:cNvSpPr>
          <p:nvPr>
            <p:ph type="sldNum" sz="quarter" idx="12"/>
          </p:nvPr>
        </p:nvSpPr>
        <p:spPr/>
        <p:txBody>
          <a:bodyPr/>
          <a:lstStyle/>
          <a:p>
            <a:fld id="{2752692E-6469-4B94-9495-4548E8E9BB05}" type="slidenum">
              <a:rPr lang="en-HK" smtClean="0"/>
              <a:t>‹#›</a:t>
            </a:fld>
            <a:endParaRPr lang="en-HK"/>
          </a:p>
        </p:txBody>
      </p:sp>
    </p:spTree>
    <p:extLst>
      <p:ext uri="{BB962C8B-B14F-4D97-AF65-F5344CB8AC3E}">
        <p14:creationId xmlns:p14="http://schemas.microsoft.com/office/powerpoint/2010/main" val="95271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B7304B-A6D1-4106-A413-7CF9322FF047}" type="datetimeFigureOut">
              <a:rPr lang="en-HK" smtClean="0"/>
              <a:t>31/5/20</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2752692E-6469-4B94-9495-4548E8E9BB05}" type="slidenum">
              <a:rPr lang="en-HK" smtClean="0"/>
              <a:t>‹#›</a:t>
            </a:fld>
            <a:endParaRPr lang="en-HK"/>
          </a:p>
        </p:txBody>
      </p:sp>
    </p:spTree>
    <p:extLst>
      <p:ext uri="{BB962C8B-B14F-4D97-AF65-F5344CB8AC3E}">
        <p14:creationId xmlns:p14="http://schemas.microsoft.com/office/powerpoint/2010/main" val="176212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B7304B-A6D1-4106-A413-7CF9322FF047}" type="datetimeFigureOut">
              <a:rPr lang="en-HK" smtClean="0"/>
              <a:t>31/5/20</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2752692E-6469-4B94-9495-4548E8E9BB05}" type="slidenum">
              <a:rPr lang="en-HK" smtClean="0"/>
              <a:t>‹#›</a:t>
            </a:fld>
            <a:endParaRPr lang="en-HK"/>
          </a:p>
        </p:txBody>
      </p:sp>
    </p:spTree>
    <p:extLst>
      <p:ext uri="{BB962C8B-B14F-4D97-AF65-F5344CB8AC3E}">
        <p14:creationId xmlns:p14="http://schemas.microsoft.com/office/powerpoint/2010/main" val="1751354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B7304B-A6D1-4106-A413-7CF9322FF047}" type="datetimeFigureOut">
              <a:rPr lang="en-HK" smtClean="0"/>
              <a:t>31/5/20</a:t>
            </a:fld>
            <a:endParaRPr lang="en-H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H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52692E-6469-4B94-9495-4548E8E9BB05}" type="slidenum">
              <a:rPr lang="en-HK" smtClean="0"/>
              <a:t>‹#›</a:t>
            </a:fld>
            <a:endParaRPr lang="en-HK"/>
          </a:p>
        </p:txBody>
      </p:sp>
    </p:spTree>
    <p:extLst>
      <p:ext uri="{BB962C8B-B14F-4D97-AF65-F5344CB8AC3E}">
        <p14:creationId xmlns:p14="http://schemas.microsoft.com/office/powerpoint/2010/main" val="7150250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345D2-379F-4F05-9AF5-1573F32D3762}"/>
              </a:ext>
            </a:extLst>
          </p:cNvPr>
          <p:cNvSpPr>
            <a:spLocks noGrp="1"/>
          </p:cNvSpPr>
          <p:nvPr>
            <p:ph type="ctrTitle"/>
          </p:nvPr>
        </p:nvSpPr>
        <p:spPr/>
        <p:txBody>
          <a:bodyPr/>
          <a:lstStyle/>
          <a:p>
            <a:r>
              <a:rPr lang="en-HK" dirty="0" err="1"/>
              <a:t>Sourceasy</a:t>
            </a:r>
            <a:endParaRPr lang="en-HK" dirty="0"/>
          </a:p>
        </p:txBody>
      </p:sp>
      <p:sp>
        <p:nvSpPr>
          <p:cNvPr id="3" name="Subtitle 2">
            <a:extLst>
              <a:ext uri="{FF2B5EF4-FFF2-40B4-BE49-F238E27FC236}">
                <a16:creationId xmlns:a16="http://schemas.microsoft.com/office/drawing/2014/main" id="{AA2165EA-0B0F-4BA2-9019-75BDE2520E79}"/>
              </a:ext>
            </a:extLst>
          </p:cNvPr>
          <p:cNvSpPr>
            <a:spLocks noGrp="1"/>
          </p:cNvSpPr>
          <p:nvPr>
            <p:ph type="subTitle" idx="1"/>
          </p:nvPr>
        </p:nvSpPr>
        <p:spPr/>
        <p:txBody>
          <a:bodyPr/>
          <a:lstStyle/>
          <a:p>
            <a:r>
              <a:rPr lang="en-HK" dirty="0"/>
              <a:t>Heiko Meyer, Celia Schmid, Stefan von </a:t>
            </a:r>
            <a:r>
              <a:rPr lang="en-HK" dirty="0" err="1"/>
              <a:t>Arx</a:t>
            </a:r>
            <a:r>
              <a:rPr lang="en-HK" dirty="0"/>
              <a:t>, Jessica Nussbaumer</a:t>
            </a:r>
          </a:p>
          <a:p>
            <a:r>
              <a:rPr lang="en-HK" dirty="0"/>
              <a:t>MSc BIS, </a:t>
            </a:r>
            <a:r>
              <a:rPr lang="en-HK" dirty="0" err="1"/>
              <a:t>DigiBP</a:t>
            </a:r>
            <a:r>
              <a:rPr lang="en-HK" dirty="0"/>
              <a:t>, 2020</a:t>
            </a:r>
          </a:p>
        </p:txBody>
      </p:sp>
    </p:spTree>
    <p:extLst>
      <p:ext uri="{BB962C8B-B14F-4D97-AF65-F5344CB8AC3E}">
        <p14:creationId xmlns:p14="http://schemas.microsoft.com/office/powerpoint/2010/main" val="153802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EA06-42A3-4342-AC77-3F583A486AF5}"/>
              </a:ext>
            </a:extLst>
          </p:cNvPr>
          <p:cNvSpPr>
            <a:spLocks noGrp="1"/>
          </p:cNvSpPr>
          <p:nvPr>
            <p:ph type="title"/>
          </p:nvPr>
        </p:nvSpPr>
        <p:spPr>
          <a:xfrm>
            <a:off x="838200" y="365125"/>
            <a:ext cx="10515600" cy="1325563"/>
          </a:xfrm>
        </p:spPr>
        <p:txBody>
          <a:bodyPr/>
          <a:lstStyle/>
          <a:p>
            <a:endParaRPr lang="en-HK"/>
          </a:p>
        </p:txBody>
      </p:sp>
      <p:pic>
        <p:nvPicPr>
          <p:cNvPr id="6" name="Content Placeholder 5" descr="A person wearing a white shirt&#10;&#10;Description automatically generated">
            <a:extLst>
              <a:ext uri="{FF2B5EF4-FFF2-40B4-BE49-F238E27FC236}">
                <a16:creationId xmlns:a16="http://schemas.microsoft.com/office/drawing/2014/main" id="{00AF3B47-39F7-4A19-8256-E33BF6B2AC5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8934" y="228367"/>
            <a:ext cx="4804789" cy="3200634"/>
          </a:xfrm>
        </p:spPr>
      </p:pic>
      <p:sp>
        <p:nvSpPr>
          <p:cNvPr id="7" name="TextBox 6">
            <a:extLst>
              <a:ext uri="{FF2B5EF4-FFF2-40B4-BE49-F238E27FC236}">
                <a16:creationId xmlns:a16="http://schemas.microsoft.com/office/drawing/2014/main" id="{55E1F59D-85A0-4EC3-A5D5-73B4A22AA33F}"/>
              </a:ext>
            </a:extLst>
          </p:cNvPr>
          <p:cNvSpPr txBox="1"/>
          <p:nvPr/>
        </p:nvSpPr>
        <p:spPr>
          <a:xfrm>
            <a:off x="508933" y="3705412"/>
            <a:ext cx="4804789" cy="1200329"/>
          </a:xfrm>
          <a:prstGeom prst="rect">
            <a:avLst/>
          </a:prstGeom>
          <a:solidFill>
            <a:schemeClr val="tx1"/>
          </a:solidFill>
        </p:spPr>
        <p:txBody>
          <a:bodyPr wrap="square" rtlCol="0">
            <a:spAutoFit/>
          </a:bodyPr>
          <a:lstStyle/>
          <a:p>
            <a:r>
              <a:rPr lang="en-HK" b="1" dirty="0">
                <a:solidFill>
                  <a:schemeClr val="bg1"/>
                </a:solidFill>
              </a:rPr>
              <a:t>Wang Lihong</a:t>
            </a:r>
          </a:p>
          <a:p>
            <a:r>
              <a:rPr lang="en-HK" dirty="0">
                <a:solidFill>
                  <a:schemeClr val="bg1"/>
                </a:solidFill>
              </a:rPr>
              <a:t>       Male		Hong Kong</a:t>
            </a:r>
          </a:p>
          <a:p>
            <a:r>
              <a:rPr lang="en-HK" dirty="0">
                <a:solidFill>
                  <a:schemeClr val="bg1"/>
                </a:solidFill>
              </a:rPr>
              <a:t>34 years 		Strategic Purchaser </a:t>
            </a:r>
          </a:p>
          <a:p>
            <a:endParaRPr lang="en-HK" dirty="0">
              <a:solidFill>
                <a:schemeClr val="bg1"/>
              </a:solidFill>
            </a:endParaRPr>
          </a:p>
        </p:txBody>
      </p:sp>
      <p:pic>
        <p:nvPicPr>
          <p:cNvPr id="9" name="Picture 8" descr="A close up of a logo&#10;&#10;Description automatically generated">
            <a:extLst>
              <a:ext uri="{FF2B5EF4-FFF2-40B4-BE49-F238E27FC236}">
                <a16:creationId xmlns:a16="http://schemas.microsoft.com/office/drawing/2014/main" id="{0937F40C-073B-4053-9021-2348DFC0DF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933" y="3977099"/>
            <a:ext cx="400424" cy="400424"/>
          </a:xfrm>
          <a:prstGeom prst="rect">
            <a:avLst/>
          </a:prstGeom>
        </p:spPr>
      </p:pic>
      <p:pic>
        <p:nvPicPr>
          <p:cNvPr id="11" name="Graphic 10">
            <a:extLst>
              <a:ext uri="{FF2B5EF4-FFF2-40B4-BE49-F238E27FC236}">
                <a16:creationId xmlns:a16="http://schemas.microsoft.com/office/drawing/2014/main" id="{8EBD1532-0D81-4CA6-AB24-2D08FD2C19C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41597" y="4038374"/>
            <a:ext cx="339149" cy="339149"/>
          </a:xfrm>
          <a:prstGeom prst="rect">
            <a:avLst/>
          </a:prstGeom>
        </p:spPr>
      </p:pic>
      <p:sp>
        <p:nvSpPr>
          <p:cNvPr id="12" name="TextBox 11">
            <a:extLst>
              <a:ext uri="{FF2B5EF4-FFF2-40B4-BE49-F238E27FC236}">
                <a16:creationId xmlns:a16="http://schemas.microsoft.com/office/drawing/2014/main" id="{401F2219-B942-46D7-AB49-8DBBB1ECA6DE}"/>
              </a:ext>
            </a:extLst>
          </p:cNvPr>
          <p:cNvSpPr txBox="1"/>
          <p:nvPr/>
        </p:nvSpPr>
        <p:spPr>
          <a:xfrm>
            <a:off x="508933" y="5381190"/>
            <a:ext cx="4804788" cy="1200329"/>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HK" b="1" dirty="0"/>
              <a:t>Motivations </a:t>
            </a:r>
          </a:p>
          <a:p>
            <a:pPr marL="285750" indent="-285750">
              <a:buFontTx/>
              <a:buChar char="-"/>
            </a:pPr>
            <a:r>
              <a:rPr lang="en-HK" dirty="0"/>
              <a:t>Hassle-free sourcing, incl. tendering activities</a:t>
            </a:r>
          </a:p>
          <a:p>
            <a:pPr marL="285750" indent="-285750">
              <a:buFontTx/>
              <a:buChar char="-"/>
            </a:pPr>
            <a:r>
              <a:rPr lang="en-HK" dirty="0"/>
              <a:t>Automation of standardised processes</a:t>
            </a:r>
          </a:p>
          <a:p>
            <a:pPr marL="285750" indent="-285750">
              <a:buFontTx/>
              <a:buChar char="-"/>
            </a:pPr>
            <a:endParaRPr lang="en-HK" dirty="0"/>
          </a:p>
        </p:txBody>
      </p:sp>
      <p:sp>
        <p:nvSpPr>
          <p:cNvPr id="13" name="TextBox 12">
            <a:extLst>
              <a:ext uri="{FF2B5EF4-FFF2-40B4-BE49-F238E27FC236}">
                <a16:creationId xmlns:a16="http://schemas.microsoft.com/office/drawing/2014/main" id="{BE4EC1E1-42DC-4C38-A9A8-5354F2D22F4D}"/>
              </a:ext>
            </a:extLst>
          </p:cNvPr>
          <p:cNvSpPr txBox="1"/>
          <p:nvPr/>
        </p:nvSpPr>
        <p:spPr>
          <a:xfrm>
            <a:off x="5721831" y="5381190"/>
            <a:ext cx="6155763" cy="1200329"/>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HK" b="1" dirty="0"/>
              <a:t>Frustrations </a:t>
            </a:r>
            <a:r>
              <a:rPr lang="en-HK" dirty="0"/>
              <a:t> </a:t>
            </a:r>
          </a:p>
          <a:p>
            <a:pPr marL="285750" indent="-285750">
              <a:buFontTx/>
              <a:buChar char="-"/>
            </a:pPr>
            <a:r>
              <a:rPr lang="en-HK" dirty="0"/>
              <a:t>Non-efficient tendering process</a:t>
            </a:r>
          </a:p>
          <a:p>
            <a:pPr marL="285750" indent="-285750">
              <a:buFontTx/>
              <a:buChar char="-"/>
            </a:pPr>
            <a:r>
              <a:rPr lang="en-HK" dirty="0"/>
              <a:t>Wasting time on repetitive tasks</a:t>
            </a:r>
          </a:p>
          <a:p>
            <a:pPr marL="285750" indent="-285750">
              <a:buFontTx/>
              <a:buChar char="-"/>
            </a:pPr>
            <a:endParaRPr lang="en-HK" dirty="0"/>
          </a:p>
        </p:txBody>
      </p:sp>
      <p:sp>
        <p:nvSpPr>
          <p:cNvPr id="14" name="TextBox 13">
            <a:extLst>
              <a:ext uri="{FF2B5EF4-FFF2-40B4-BE49-F238E27FC236}">
                <a16:creationId xmlns:a16="http://schemas.microsoft.com/office/drawing/2014/main" id="{0902CD8D-0128-4E4A-8840-FBFF2B9469B2}"/>
              </a:ext>
            </a:extLst>
          </p:cNvPr>
          <p:cNvSpPr txBox="1"/>
          <p:nvPr/>
        </p:nvSpPr>
        <p:spPr>
          <a:xfrm>
            <a:off x="5700338" y="213360"/>
            <a:ext cx="6216743" cy="1477328"/>
          </a:xfrm>
          <a:prstGeom prst="rect">
            <a:avLst/>
          </a:prstGeom>
          <a:solidFill>
            <a:schemeClr val="tx1"/>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HK" b="1" dirty="0">
                <a:solidFill>
                  <a:schemeClr val="bg1"/>
                </a:solidFill>
              </a:rPr>
              <a:t>Background </a:t>
            </a:r>
          </a:p>
          <a:p>
            <a:r>
              <a:rPr lang="en-HK" dirty="0">
                <a:solidFill>
                  <a:schemeClr val="bg1"/>
                </a:solidFill>
              </a:rPr>
              <a:t>Lihong is a strategic purchaser and is responsible </a:t>
            </a:r>
          </a:p>
          <a:p>
            <a:r>
              <a:rPr lang="en-HK" dirty="0">
                <a:solidFill>
                  <a:schemeClr val="bg1"/>
                </a:solidFill>
              </a:rPr>
              <a:t>for sourcing sailing ship components. </a:t>
            </a:r>
          </a:p>
          <a:p>
            <a:r>
              <a:rPr lang="en-HK" dirty="0">
                <a:solidFill>
                  <a:schemeClr val="bg1"/>
                </a:solidFill>
              </a:rPr>
              <a:t>Lihong holds a Masters in Business Information Systems and is </a:t>
            </a:r>
          </a:p>
          <a:p>
            <a:r>
              <a:rPr lang="en-HK" dirty="0">
                <a:solidFill>
                  <a:schemeClr val="bg1"/>
                </a:solidFill>
              </a:rPr>
              <a:t>therefore open for simplifications by IT services. </a:t>
            </a:r>
          </a:p>
        </p:txBody>
      </p:sp>
      <p:sp>
        <p:nvSpPr>
          <p:cNvPr id="15" name="TextBox 14">
            <a:extLst>
              <a:ext uri="{FF2B5EF4-FFF2-40B4-BE49-F238E27FC236}">
                <a16:creationId xmlns:a16="http://schemas.microsoft.com/office/drawing/2014/main" id="{EB29B98A-9303-4BD5-AACE-9039CF27B9D7}"/>
              </a:ext>
            </a:extLst>
          </p:cNvPr>
          <p:cNvSpPr txBox="1"/>
          <p:nvPr/>
        </p:nvSpPr>
        <p:spPr>
          <a:xfrm>
            <a:off x="5700339" y="1749694"/>
            <a:ext cx="6216742" cy="1200329"/>
          </a:xfrm>
          <a:prstGeom prst="rect">
            <a:avLst/>
          </a:prstGeom>
          <a:solidFill>
            <a:schemeClr val="tx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HK" b="1" dirty="0">
                <a:solidFill>
                  <a:schemeClr val="bg1"/>
                </a:solidFill>
              </a:rPr>
              <a:t>Goal </a:t>
            </a:r>
          </a:p>
          <a:p>
            <a:r>
              <a:rPr lang="en-HK" dirty="0">
                <a:solidFill>
                  <a:schemeClr val="bg1"/>
                </a:solidFill>
              </a:rPr>
              <a:t>Being able to source as efficiently and effectively as possible, </a:t>
            </a:r>
          </a:p>
          <a:p>
            <a:r>
              <a:rPr lang="en-HK" dirty="0">
                <a:solidFill>
                  <a:schemeClr val="bg1"/>
                </a:solidFill>
              </a:rPr>
              <a:t>particularly for tendering as Lihong prefers to spend his time on </a:t>
            </a:r>
          </a:p>
          <a:p>
            <a:r>
              <a:rPr lang="en-HK" dirty="0">
                <a:solidFill>
                  <a:schemeClr val="bg1"/>
                </a:solidFill>
              </a:rPr>
              <a:t>value-adding activities like negotiations or relationship building. </a:t>
            </a:r>
          </a:p>
        </p:txBody>
      </p:sp>
      <p:sp>
        <p:nvSpPr>
          <p:cNvPr id="16" name="TextBox 15">
            <a:extLst>
              <a:ext uri="{FF2B5EF4-FFF2-40B4-BE49-F238E27FC236}">
                <a16:creationId xmlns:a16="http://schemas.microsoft.com/office/drawing/2014/main" id="{45045F1F-13D2-49F4-9C0F-CE69AF182E41}"/>
              </a:ext>
            </a:extLst>
          </p:cNvPr>
          <p:cNvSpPr txBox="1"/>
          <p:nvPr/>
        </p:nvSpPr>
        <p:spPr>
          <a:xfrm>
            <a:off x="5639954" y="3977099"/>
            <a:ext cx="6319518" cy="1477328"/>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HK" b="1" dirty="0">
                <a:solidFill>
                  <a:schemeClr val="tx1"/>
                </a:solidFill>
              </a:rPr>
              <a:t>Quote</a:t>
            </a:r>
          </a:p>
          <a:p>
            <a:r>
              <a:rPr lang="en-HK" i="1" dirty="0">
                <a:solidFill>
                  <a:schemeClr val="tx1"/>
                </a:solidFill>
              </a:rPr>
              <a:t>“I do not want to waste time in the sourcing, particularly tendering anymore as I prefer to focus more on value-adding activities. Additionally, our suppliers are not very technically versatile and appreciate the use of emails.”</a:t>
            </a:r>
          </a:p>
        </p:txBody>
      </p:sp>
      <p:sp>
        <p:nvSpPr>
          <p:cNvPr id="17" name="TextBox 16">
            <a:extLst>
              <a:ext uri="{FF2B5EF4-FFF2-40B4-BE49-F238E27FC236}">
                <a16:creationId xmlns:a16="http://schemas.microsoft.com/office/drawing/2014/main" id="{589053CA-BC60-4447-8CA8-82C5FA218D32}"/>
              </a:ext>
            </a:extLst>
          </p:cNvPr>
          <p:cNvSpPr txBox="1"/>
          <p:nvPr/>
        </p:nvSpPr>
        <p:spPr>
          <a:xfrm>
            <a:off x="5700339" y="3053769"/>
            <a:ext cx="6216742" cy="923330"/>
          </a:xfrm>
          <a:prstGeom prst="rect">
            <a:avLst/>
          </a:prstGeom>
          <a:solidFill>
            <a:schemeClr val="tx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HK" b="1" dirty="0">
                <a:solidFill>
                  <a:schemeClr val="bg1"/>
                </a:solidFill>
              </a:rPr>
              <a:t>Previous experience</a:t>
            </a:r>
          </a:p>
          <a:p>
            <a:r>
              <a:rPr lang="en-HK" dirty="0">
                <a:solidFill>
                  <a:schemeClr val="bg1"/>
                </a:solidFill>
              </a:rPr>
              <a:t>The sourcing process involved many manual process steps </a:t>
            </a:r>
          </a:p>
          <a:p>
            <a:r>
              <a:rPr lang="en-HK" dirty="0">
                <a:solidFill>
                  <a:schemeClr val="bg1"/>
                </a:solidFill>
              </a:rPr>
              <a:t>and was time-consuming.  </a:t>
            </a:r>
          </a:p>
        </p:txBody>
      </p:sp>
    </p:spTree>
    <p:extLst>
      <p:ext uri="{BB962C8B-B14F-4D97-AF65-F5344CB8AC3E}">
        <p14:creationId xmlns:p14="http://schemas.microsoft.com/office/powerpoint/2010/main" val="3049824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12B5B-8C64-4300-945F-62A4126EC26F}"/>
              </a:ext>
            </a:extLst>
          </p:cNvPr>
          <p:cNvSpPr>
            <a:spLocks noGrp="1"/>
          </p:cNvSpPr>
          <p:nvPr>
            <p:ph type="title"/>
          </p:nvPr>
        </p:nvSpPr>
        <p:spPr>
          <a:xfrm>
            <a:off x="838200" y="365125"/>
            <a:ext cx="10515600" cy="1325563"/>
          </a:xfrm>
        </p:spPr>
        <p:txBody>
          <a:bodyPr>
            <a:normAutofit/>
          </a:bodyPr>
          <a:lstStyle/>
          <a:p>
            <a:r>
              <a:rPr lang="en-HK"/>
              <a:t>User Story </a:t>
            </a:r>
            <a:endParaRPr lang="en-HK" dirty="0"/>
          </a:p>
        </p:txBody>
      </p:sp>
      <p:sp>
        <p:nvSpPr>
          <p:cNvPr id="8" name="Rectangle 7">
            <a:extLst>
              <a:ext uri="{FF2B5EF4-FFF2-40B4-BE49-F238E27FC236}">
                <a16:creationId xmlns:a16="http://schemas.microsoft.com/office/drawing/2014/main" id="{CF42B796-84F2-425C-A673-D3A499B528C7}"/>
              </a:ext>
            </a:extLst>
          </p:cNvPr>
          <p:cNvSpPr/>
          <p:nvPr/>
        </p:nvSpPr>
        <p:spPr>
          <a:xfrm>
            <a:off x="838198" y="1607064"/>
            <a:ext cx="9333753" cy="16495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b="1" dirty="0">
                <a:solidFill>
                  <a:schemeClr val="bg1"/>
                </a:solidFill>
              </a:rPr>
              <a:t>User Story </a:t>
            </a:r>
          </a:p>
          <a:p>
            <a:pPr algn="ctr"/>
            <a:r>
              <a:rPr lang="en-HK" i="1" dirty="0">
                <a:solidFill>
                  <a:schemeClr val="bg1"/>
                </a:solidFill>
              </a:rPr>
              <a:t>I want: </a:t>
            </a:r>
            <a:r>
              <a:rPr lang="en-HK" dirty="0">
                <a:solidFill>
                  <a:schemeClr val="bg1"/>
                </a:solidFill>
              </a:rPr>
              <a:t>to be able to source as efficiently and effectively as possible, particularly for tendering, including automation of standardised processes. </a:t>
            </a:r>
          </a:p>
          <a:p>
            <a:pPr algn="ctr"/>
            <a:r>
              <a:rPr lang="en-HK" i="1" dirty="0">
                <a:solidFill>
                  <a:schemeClr val="bg1"/>
                </a:solidFill>
              </a:rPr>
              <a:t>So that: </a:t>
            </a:r>
            <a:r>
              <a:rPr lang="en-HK" dirty="0">
                <a:solidFill>
                  <a:schemeClr val="bg1"/>
                </a:solidFill>
              </a:rPr>
              <a:t>I can spend time on more value-adding activities like negotiations or relationship building. </a:t>
            </a:r>
          </a:p>
        </p:txBody>
      </p:sp>
      <p:sp>
        <p:nvSpPr>
          <p:cNvPr id="16" name="Rectangle 15">
            <a:extLst>
              <a:ext uri="{FF2B5EF4-FFF2-40B4-BE49-F238E27FC236}">
                <a16:creationId xmlns:a16="http://schemas.microsoft.com/office/drawing/2014/main" id="{F526428D-2CF2-419C-83B0-57208A4E4EFC}"/>
              </a:ext>
            </a:extLst>
          </p:cNvPr>
          <p:cNvSpPr/>
          <p:nvPr/>
        </p:nvSpPr>
        <p:spPr>
          <a:xfrm>
            <a:off x="838197" y="3429000"/>
            <a:ext cx="9333753" cy="182193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b="1" dirty="0">
                <a:solidFill>
                  <a:schemeClr val="bg1"/>
                </a:solidFill>
              </a:rPr>
              <a:t>Acceptance Criteria</a:t>
            </a:r>
          </a:p>
          <a:p>
            <a:pPr algn="ctr"/>
            <a:r>
              <a:rPr lang="en-HK" i="1" dirty="0">
                <a:solidFill>
                  <a:schemeClr val="bg1"/>
                </a:solidFill>
              </a:rPr>
              <a:t>And I know that I am done when: </a:t>
            </a:r>
            <a:r>
              <a:rPr lang="en-HK" dirty="0">
                <a:solidFill>
                  <a:schemeClr val="bg1"/>
                </a:solidFill>
              </a:rPr>
              <a:t>the process is automated to a reasonable extent, so that I loose less time on standardised activities, but still have the possibility to interfere and insert my expertise. Additionally, it is very useful if my deputies can assume the responsibilities in case of absences. Furthermore, our suppliers are not very technically versatile, therefore they value the email exchange.</a:t>
            </a:r>
          </a:p>
        </p:txBody>
      </p:sp>
    </p:spTree>
    <p:extLst>
      <p:ext uri="{BB962C8B-B14F-4D97-AF65-F5344CB8AC3E}">
        <p14:creationId xmlns:p14="http://schemas.microsoft.com/office/powerpoint/2010/main" val="22216606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310</Words>
  <Application>Microsoft Office PowerPoint</Application>
  <PresentationFormat>Widescreen</PresentationFormat>
  <Paragraphs>35</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Sourceasy</vt:lpstr>
      <vt:lpstr>PowerPoint Presentation</vt:lpstr>
      <vt:lpstr>User Story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Sourceasy</dc:title>
  <dc:creator>Jessica Nussbaumer</dc:creator>
  <cp:lastModifiedBy>Jessica Nussbaumer</cp:lastModifiedBy>
  <cp:revision>3</cp:revision>
  <dcterms:created xsi:type="dcterms:W3CDTF">2020-05-31T16:14:47Z</dcterms:created>
  <dcterms:modified xsi:type="dcterms:W3CDTF">2020-05-31T16:42:27Z</dcterms:modified>
</cp:coreProperties>
</file>