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5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BA4D6-9A7A-498D-AEED-C040E4C4F412}" type="datetimeFigureOut">
              <a:rPr lang="en-HK" smtClean="0"/>
              <a:t>30/5/20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A7412-E891-445B-9F8F-DE36451E7C4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02356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https://www.freepik.com/free-photos-vectors/Asian</a:t>
            </a:r>
          </a:p>
          <a:p>
            <a:r>
              <a:rPr lang="en-HK" dirty="0"/>
              <a:t>https://en.wikipedia.org/wiki/Male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A7412-E891-445B-9F8F-DE36451E7C42}" type="slidenum">
              <a:rPr lang="en-HK" smtClean="0"/>
              <a:t>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10751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304B-A6D1-4106-A413-7CF9322FF047}" type="datetimeFigureOut">
              <a:rPr lang="en-HK" smtClean="0"/>
              <a:t>30/5/20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692E-6469-4B94-9495-4548E8E9BB0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5016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304B-A6D1-4106-A413-7CF9322FF047}" type="datetimeFigureOut">
              <a:rPr lang="en-HK" smtClean="0"/>
              <a:t>30/5/20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692E-6469-4B94-9495-4548E8E9BB0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1358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304B-A6D1-4106-A413-7CF9322FF047}" type="datetimeFigureOut">
              <a:rPr lang="en-HK" smtClean="0"/>
              <a:t>30/5/20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692E-6469-4B94-9495-4548E8E9BB0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7148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304B-A6D1-4106-A413-7CF9322FF047}" type="datetimeFigureOut">
              <a:rPr lang="en-HK" smtClean="0"/>
              <a:t>30/5/20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692E-6469-4B94-9495-4548E8E9BB0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8546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304B-A6D1-4106-A413-7CF9322FF047}" type="datetimeFigureOut">
              <a:rPr lang="en-HK" smtClean="0"/>
              <a:t>30/5/20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692E-6469-4B94-9495-4548E8E9BB0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7167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304B-A6D1-4106-A413-7CF9322FF047}" type="datetimeFigureOut">
              <a:rPr lang="en-HK" smtClean="0"/>
              <a:t>30/5/20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692E-6469-4B94-9495-4548E8E9BB0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0828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304B-A6D1-4106-A413-7CF9322FF047}" type="datetimeFigureOut">
              <a:rPr lang="en-HK" smtClean="0"/>
              <a:t>30/5/20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692E-6469-4B94-9495-4548E8E9BB0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4049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304B-A6D1-4106-A413-7CF9322FF047}" type="datetimeFigureOut">
              <a:rPr lang="en-HK" smtClean="0"/>
              <a:t>30/5/20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692E-6469-4B94-9495-4548E8E9BB0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3236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304B-A6D1-4106-A413-7CF9322FF047}" type="datetimeFigureOut">
              <a:rPr lang="en-HK" smtClean="0"/>
              <a:t>30/5/20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692E-6469-4B94-9495-4548E8E9BB0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527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304B-A6D1-4106-A413-7CF9322FF047}" type="datetimeFigureOut">
              <a:rPr lang="en-HK" smtClean="0"/>
              <a:t>30/5/20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692E-6469-4B94-9495-4548E8E9BB0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6212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304B-A6D1-4106-A413-7CF9322FF047}" type="datetimeFigureOut">
              <a:rPr lang="en-HK" smtClean="0"/>
              <a:t>30/5/20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2692E-6469-4B94-9495-4548E8E9BB0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5135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7304B-A6D1-4106-A413-7CF9322FF047}" type="datetimeFigureOut">
              <a:rPr lang="en-HK" smtClean="0"/>
              <a:t>30/5/20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2692E-6469-4B94-9495-4548E8E9BB0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15025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45D2-379F-4F05-9AF5-1573F32D3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 err="1"/>
              <a:t>Sourceasy</a:t>
            </a:r>
            <a:endParaRPr lang="en-H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165EA-0B0F-4BA2-9019-75BDE2520E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HK" dirty="0"/>
              <a:t>Heiko Meyer, Celia Schmid, Stefan von </a:t>
            </a:r>
            <a:r>
              <a:rPr lang="en-HK" dirty="0" err="1"/>
              <a:t>Arx</a:t>
            </a:r>
            <a:r>
              <a:rPr lang="en-HK" dirty="0"/>
              <a:t>, Jessica Nussbaumer</a:t>
            </a:r>
          </a:p>
          <a:p>
            <a:r>
              <a:rPr lang="en-HK" dirty="0"/>
              <a:t>MSc BIS, </a:t>
            </a:r>
            <a:r>
              <a:rPr lang="en-HK" dirty="0" err="1"/>
              <a:t>DigiBP</a:t>
            </a:r>
            <a:r>
              <a:rPr lang="en-HK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153802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EA06-42A3-4342-AC77-3F583A486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HK"/>
          </a:p>
        </p:txBody>
      </p:sp>
      <p:pic>
        <p:nvPicPr>
          <p:cNvPr id="6" name="Content Placeholder 5" descr="A person wearing a white shirt&#10;&#10;Description automatically generated">
            <a:extLst>
              <a:ext uri="{FF2B5EF4-FFF2-40B4-BE49-F238E27FC236}">
                <a16:creationId xmlns:a16="http://schemas.microsoft.com/office/drawing/2014/main" id="{00AF3B47-39F7-4A19-8256-E33BF6B2A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34" y="228367"/>
            <a:ext cx="4804789" cy="320063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E1F59D-85A0-4EC3-A5D5-73B4A22AA33F}"/>
              </a:ext>
            </a:extLst>
          </p:cNvPr>
          <p:cNvSpPr txBox="1"/>
          <p:nvPr/>
        </p:nvSpPr>
        <p:spPr>
          <a:xfrm>
            <a:off x="508933" y="3705412"/>
            <a:ext cx="480478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HK" b="1" dirty="0">
                <a:solidFill>
                  <a:schemeClr val="bg1"/>
                </a:solidFill>
              </a:rPr>
              <a:t>Wang Lihong</a:t>
            </a:r>
          </a:p>
          <a:p>
            <a:r>
              <a:rPr lang="en-HK" dirty="0">
                <a:solidFill>
                  <a:schemeClr val="bg1"/>
                </a:solidFill>
              </a:rPr>
              <a:t>       Male		Hong Kong</a:t>
            </a:r>
          </a:p>
          <a:p>
            <a:r>
              <a:rPr lang="en-HK" dirty="0">
                <a:solidFill>
                  <a:schemeClr val="bg1"/>
                </a:solidFill>
              </a:rPr>
              <a:t>34 years 		Strategic Purchaser </a:t>
            </a:r>
          </a:p>
          <a:p>
            <a:endParaRPr lang="en-HK" dirty="0">
              <a:solidFill>
                <a:schemeClr val="bg1"/>
              </a:solidFill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0937F40C-073B-4053-9021-2348DFC0DF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33" y="3977099"/>
            <a:ext cx="400424" cy="40042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EBD1532-0D81-4CA6-AB24-2D08FD2C19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41597" y="4038374"/>
            <a:ext cx="339149" cy="3391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1F2219-B942-46D7-AB49-8DBBB1ECA6DE}"/>
              </a:ext>
            </a:extLst>
          </p:cNvPr>
          <p:cNvSpPr txBox="1"/>
          <p:nvPr/>
        </p:nvSpPr>
        <p:spPr>
          <a:xfrm>
            <a:off x="508934" y="5291612"/>
            <a:ext cx="4804788" cy="120032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HK" b="1" dirty="0"/>
              <a:t>Motivations </a:t>
            </a:r>
          </a:p>
          <a:p>
            <a:pPr marL="285750" indent="-285750">
              <a:buFontTx/>
              <a:buChar char="-"/>
            </a:pPr>
            <a:r>
              <a:rPr lang="en-HK" dirty="0"/>
              <a:t>Hassle-free sourcing, incl. tendering activities</a:t>
            </a:r>
          </a:p>
          <a:p>
            <a:pPr marL="285750" indent="-285750">
              <a:buFontTx/>
              <a:buChar char="-"/>
            </a:pPr>
            <a:r>
              <a:rPr lang="en-HK" dirty="0"/>
              <a:t>Automation of standardised processes</a:t>
            </a:r>
          </a:p>
          <a:p>
            <a:pPr marL="285750" indent="-285750">
              <a:buFontTx/>
              <a:buChar char="-"/>
            </a:pPr>
            <a:endParaRPr lang="en-H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4EC1E1-42DC-4C38-A9A8-5354F2D22F4D}"/>
              </a:ext>
            </a:extLst>
          </p:cNvPr>
          <p:cNvSpPr txBox="1"/>
          <p:nvPr/>
        </p:nvSpPr>
        <p:spPr>
          <a:xfrm>
            <a:off x="5761317" y="5280706"/>
            <a:ext cx="6155763" cy="120032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HK" b="1" dirty="0"/>
              <a:t>Frustrations </a:t>
            </a:r>
            <a:r>
              <a:rPr lang="en-HK" dirty="0"/>
              <a:t> </a:t>
            </a:r>
          </a:p>
          <a:p>
            <a:pPr marL="285750" indent="-285750">
              <a:buFontTx/>
              <a:buChar char="-"/>
            </a:pPr>
            <a:r>
              <a:rPr lang="en-HK" dirty="0"/>
              <a:t>Non-efficient tendering process</a:t>
            </a:r>
          </a:p>
          <a:p>
            <a:pPr marL="285750" indent="-285750">
              <a:buFontTx/>
              <a:buChar char="-"/>
            </a:pPr>
            <a:r>
              <a:rPr lang="en-HK" dirty="0"/>
              <a:t>Wasting time on repetitive tasks</a:t>
            </a:r>
          </a:p>
          <a:p>
            <a:pPr marL="285750" indent="-285750">
              <a:buFontTx/>
              <a:buChar char="-"/>
            </a:pPr>
            <a:endParaRPr lang="en-HK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02CD8D-0128-4E4A-8840-FBFF2B9469B2}"/>
              </a:ext>
            </a:extLst>
          </p:cNvPr>
          <p:cNvSpPr txBox="1"/>
          <p:nvPr/>
        </p:nvSpPr>
        <p:spPr>
          <a:xfrm>
            <a:off x="5700338" y="213360"/>
            <a:ext cx="6216743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HK" b="1" dirty="0">
                <a:solidFill>
                  <a:schemeClr val="bg1"/>
                </a:solidFill>
              </a:rPr>
              <a:t>Background </a:t>
            </a:r>
          </a:p>
          <a:p>
            <a:r>
              <a:rPr lang="en-HK" dirty="0">
                <a:solidFill>
                  <a:schemeClr val="bg1"/>
                </a:solidFill>
              </a:rPr>
              <a:t>Lihong is a strategic purchaser and is responsible </a:t>
            </a:r>
          </a:p>
          <a:p>
            <a:r>
              <a:rPr lang="en-HK" dirty="0">
                <a:solidFill>
                  <a:schemeClr val="bg1"/>
                </a:solidFill>
              </a:rPr>
              <a:t>for sourcing sailing ship components. </a:t>
            </a:r>
          </a:p>
          <a:p>
            <a:r>
              <a:rPr lang="en-HK" dirty="0">
                <a:solidFill>
                  <a:schemeClr val="bg1"/>
                </a:solidFill>
              </a:rPr>
              <a:t>Lihong holds a Masters in Business Information Systems and is </a:t>
            </a:r>
          </a:p>
          <a:p>
            <a:r>
              <a:rPr lang="en-HK" dirty="0">
                <a:solidFill>
                  <a:schemeClr val="bg1"/>
                </a:solidFill>
              </a:rPr>
              <a:t>therefore open for simplifications by IT services.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29B98A-9303-4BD5-AACE-9039CF27B9D7}"/>
              </a:ext>
            </a:extLst>
          </p:cNvPr>
          <p:cNvSpPr txBox="1"/>
          <p:nvPr/>
        </p:nvSpPr>
        <p:spPr>
          <a:xfrm>
            <a:off x="5700339" y="1749694"/>
            <a:ext cx="6216742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HK" b="1" dirty="0">
                <a:solidFill>
                  <a:schemeClr val="bg1"/>
                </a:solidFill>
              </a:rPr>
              <a:t>Goal </a:t>
            </a:r>
          </a:p>
          <a:p>
            <a:r>
              <a:rPr lang="en-HK" dirty="0">
                <a:solidFill>
                  <a:schemeClr val="bg1"/>
                </a:solidFill>
              </a:rPr>
              <a:t>Being able to source as efficiently and effectively as possible, </a:t>
            </a:r>
          </a:p>
          <a:p>
            <a:r>
              <a:rPr lang="en-HK" dirty="0">
                <a:solidFill>
                  <a:schemeClr val="bg1"/>
                </a:solidFill>
              </a:rPr>
              <a:t>particularly for tendering as Lihong prefers to spend his time on </a:t>
            </a:r>
          </a:p>
          <a:p>
            <a:r>
              <a:rPr lang="en-HK" dirty="0">
                <a:solidFill>
                  <a:schemeClr val="bg1"/>
                </a:solidFill>
              </a:rPr>
              <a:t>value-adding activities like negotiations or relationship building.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045F1F-13D2-49F4-9C0F-CE69AF182E41}"/>
              </a:ext>
            </a:extLst>
          </p:cNvPr>
          <p:cNvSpPr txBox="1"/>
          <p:nvPr/>
        </p:nvSpPr>
        <p:spPr>
          <a:xfrm>
            <a:off x="5639954" y="3977099"/>
            <a:ext cx="6319518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HK" b="1" dirty="0">
                <a:solidFill>
                  <a:schemeClr val="tx1"/>
                </a:solidFill>
              </a:rPr>
              <a:t>Quote</a:t>
            </a:r>
          </a:p>
          <a:p>
            <a:r>
              <a:rPr lang="en-HK" i="1" dirty="0">
                <a:solidFill>
                  <a:schemeClr val="tx1"/>
                </a:solidFill>
              </a:rPr>
              <a:t>“I do not want to waste time in the sourcing, particularly tendering anymore as I prefer to focus more on value-adding activities.”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9053CA-BC60-4447-8CA8-82C5FA218D32}"/>
              </a:ext>
            </a:extLst>
          </p:cNvPr>
          <p:cNvSpPr txBox="1"/>
          <p:nvPr/>
        </p:nvSpPr>
        <p:spPr>
          <a:xfrm>
            <a:off x="5700339" y="3053769"/>
            <a:ext cx="6216742" cy="923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HK" b="1" dirty="0">
                <a:solidFill>
                  <a:schemeClr val="bg1"/>
                </a:solidFill>
              </a:rPr>
              <a:t>Previous experience</a:t>
            </a:r>
          </a:p>
          <a:p>
            <a:r>
              <a:rPr lang="en-HK" dirty="0">
                <a:solidFill>
                  <a:schemeClr val="bg1"/>
                </a:solidFill>
              </a:rPr>
              <a:t>The sourcing process involved many manual process steps </a:t>
            </a:r>
          </a:p>
          <a:p>
            <a:r>
              <a:rPr lang="en-HK" dirty="0">
                <a:solidFill>
                  <a:schemeClr val="bg1"/>
                </a:solidFill>
              </a:rPr>
              <a:t>and was time-consuming.  </a:t>
            </a:r>
          </a:p>
        </p:txBody>
      </p:sp>
    </p:spTree>
    <p:extLst>
      <p:ext uri="{BB962C8B-B14F-4D97-AF65-F5344CB8AC3E}">
        <p14:creationId xmlns:p14="http://schemas.microsoft.com/office/powerpoint/2010/main" val="3049824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171</Words>
  <Application>Microsoft Office PowerPoint</Application>
  <PresentationFormat>Widescreen</PresentationFormat>
  <Paragraphs>29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Sourceasy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Sourceasy</dc:title>
  <dc:creator>Jessica Nussbaumer</dc:creator>
  <cp:lastModifiedBy>Jessica Nussbaumer</cp:lastModifiedBy>
  <cp:revision>6</cp:revision>
  <dcterms:created xsi:type="dcterms:W3CDTF">2020-05-30T07:52:04Z</dcterms:created>
  <dcterms:modified xsi:type="dcterms:W3CDTF">2020-05-30T08:27:32Z</dcterms:modified>
</cp:coreProperties>
</file>