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3299DA-76DD-4CEB-8382-284D51F8B65A}" v="7" dt="2023-05-29T20:19:03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91283" autoAdjust="0"/>
  </p:normalViewPr>
  <p:slideViewPr>
    <p:cSldViewPr snapToGrid="0">
      <p:cViewPr varScale="1">
        <p:scale>
          <a:sx n="62" d="100"/>
          <a:sy n="62" d="100"/>
        </p:scale>
        <p:origin x="84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outink (s)" userId="bba3411b-e3d2-490a-8ed4-19660e84ef71" providerId="ADAL" clId="{3C3299DA-76DD-4CEB-8382-284D51F8B65A}"/>
    <pc:docChg chg="undo redo custSel modSld">
      <pc:chgData name="Juan Coutink (s)" userId="bba3411b-e3d2-490a-8ed4-19660e84ef71" providerId="ADAL" clId="{3C3299DA-76DD-4CEB-8382-284D51F8B65A}" dt="2023-05-29T20:19:09.777" v="93" actId="207"/>
      <pc:docMkLst>
        <pc:docMk/>
      </pc:docMkLst>
      <pc:sldChg chg="modSp mod">
        <pc:chgData name="Juan Coutink (s)" userId="bba3411b-e3d2-490a-8ed4-19660e84ef71" providerId="ADAL" clId="{3C3299DA-76DD-4CEB-8382-284D51F8B65A}" dt="2023-05-29T19:50:09.463" v="80" actId="6549"/>
        <pc:sldMkLst>
          <pc:docMk/>
          <pc:sldMk cId="72689095" sldId="256"/>
        </pc:sldMkLst>
        <pc:spChg chg="mod">
          <ac:chgData name="Juan Coutink (s)" userId="bba3411b-e3d2-490a-8ed4-19660e84ef71" providerId="ADAL" clId="{3C3299DA-76DD-4CEB-8382-284D51F8B65A}" dt="2023-05-29T19:50:09.463" v="80" actId="6549"/>
          <ac:spMkLst>
            <pc:docMk/>
            <pc:sldMk cId="72689095" sldId="256"/>
            <ac:spMk id="5" creationId="{C85B3645-04D3-4086-D079-88606BE7F339}"/>
          </ac:spMkLst>
        </pc:spChg>
      </pc:sldChg>
      <pc:sldChg chg="addSp delSp modSp mod">
        <pc:chgData name="Juan Coutink (s)" userId="bba3411b-e3d2-490a-8ed4-19660e84ef71" providerId="ADAL" clId="{3C3299DA-76DD-4CEB-8382-284D51F8B65A}" dt="2023-05-29T20:19:09.777" v="93" actId="207"/>
        <pc:sldMkLst>
          <pc:docMk/>
          <pc:sldMk cId="122273203" sldId="257"/>
        </pc:sldMkLst>
        <pc:spChg chg="mod">
          <ac:chgData name="Juan Coutink (s)" userId="bba3411b-e3d2-490a-8ed4-19660e84ef71" providerId="ADAL" clId="{3C3299DA-76DD-4CEB-8382-284D51F8B65A}" dt="2023-05-29T20:19:09.777" v="93" actId="207"/>
          <ac:spMkLst>
            <pc:docMk/>
            <pc:sldMk cId="122273203" sldId="257"/>
            <ac:spMk id="4" creationId="{F5401924-2C12-91C3-BFBE-572EBEC0B664}"/>
          </ac:spMkLst>
        </pc:spChg>
        <pc:picChg chg="add mod">
          <ac:chgData name="Juan Coutink (s)" userId="bba3411b-e3d2-490a-8ed4-19660e84ef71" providerId="ADAL" clId="{3C3299DA-76DD-4CEB-8382-284D51F8B65A}" dt="2023-05-29T20:18:53.574" v="86" actId="1076"/>
          <ac:picMkLst>
            <pc:docMk/>
            <pc:sldMk cId="122273203" sldId="257"/>
            <ac:picMk id="6" creationId="{0438C876-F1AD-B52E-45F2-39563DDD013C}"/>
          </ac:picMkLst>
        </pc:picChg>
        <pc:picChg chg="del">
          <ac:chgData name="Juan Coutink (s)" userId="bba3411b-e3d2-490a-8ed4-19660e84ef71" providerId="ADAL" clId="{3C3299DA-76DD-4CEB-8382-284D51F8B65A}" dt="2023-05-29T19:46:36.215" v="2" actId="478"/>
          <ac:picMkLst>
            <pc:docMk/>
            <pc:sldMk cId="122273203" sldId="257"/>
            <ac:picMk id="7" creationId="{C546D408-E6B2-CE28-FC52-5EFBE2E3EC7D}"/>
          </ac:picMkLst>
        </pc:picChg>
      </pc:sldChg>
      <pc:sldChg chg="addSp delSp modSp mod">
        <pc:chgData name="Juan Coutink (s)" userId="bba3411b-e3d2-490a-8ed4-19660e84ef71" providerId="ADAL" clId="{3C3299DA-76DD-4CEB-8382-284D51F8B65A}" dt="2023-05-29T19:48:21.769" v="37" actId="1037"/>
        <pc:sldMkLst>
          <pc:docMk/>
          <pc:sldMk cId="2187222752" sldId="261"/>
        </pc:sldMkLst>
        <pc:spChg chg="mod">
          <ac:chgData name="Juan Coutink (s)" userId="bba3411b-e3d2-490a-8ed4-19660e84ef71" providerId="ADAL" clId="{3C3299DA-76DD-4CEB-8382-284D51F8B65A}" dt="2023-05-29T19:48:16.895" v="33" actId="1076"/>
          <ac:spMkLst>
            <pc:docMk/>
            <pc:sldMk cId="2187222752" sldId="261"/>
            <ac:spMk id="4" creationId="{FD7D9412-17C0-FD22-F338-5EB984E66B38}"/>
          </ac:spMkLst>
        </pc:spChg>
        <pc:picChg chg="add mod">
          <ac:chgData name="Juan Coutink (s)" userId="bba3411b-e3d2-490a-8ed4-19660e84ef71" providerId="ADAL" clId="{3C3299DA-76DD-4CEB-8382-284D51F8B65A}" dt="2023-05-29T19:48:21.769" v="37" actId="1037"/>
          <ac:picMkLst>
            <pc:docMk/>
            <pc:sldMk cId="2187222752" sldId="261"/>
            <ac:picMk id="6" creationId="{ABC6971B-6DF5-97DC-DB17-1085FF1BC102}"/>
          </ac:picMkLst>
        </pc:picChg>
        <pc:picChg chg="del">
          <ac:chgData name="Juan Coutink (s)" userId="bba3411b-e3d2-490a-8ed4-19660e84ef71" providerId="ADAL" clId="{3C3299DA-76DD-4CEB-8382-284D51F8B65A}" dt="2023-05-29T19:46:50.894" v="11" actId="478"/>
          <ac:picMkLst>
            <pc:docMk/>
            <pc:sldMk cId="2187222752" sldId="261"/>
            <ac:picMk id="9" creationId="{9125D344-F37A-CDA9-80C0-6D9A5241DF1A}"/>
          </ac:picMkLst>
        </pc:picChg>
        <pc:picChg chg="mod">
          <ac:chgData name="Juan Coutink (s)" userId="bba3411b-e3d2-490a-8ed4-19660e84ef71" providerId="ADAL" clId="{3C3299DA-76DD-4CEB-8382-284D51F8B65A}" dt="2023-05-29T19:48:16.895" v="33" actId="1076"/>
          <ac:picMkLst>
            <pc:docMk/>
            <pc:sldMk cId="2187222752" sldId="261"/>
            <ac:picMk id="1026" creationId="{B435EFDC-C5AF-EBDD-485F-38D7B028F831}"/>
          </ac:picMkLst>
        </pc:picChg>
      </pc:sldChg>
      <pc:sldChg chg="modSp mod">
        <pc:chgData name="Juan Coutink (s)" userId="bba3411b-e3d2-490a-8ed4-19660e84ef71" providerId="ADAL" clId="{3C3299DA-76DD-4CEB-8382-284D51F8B65A}" dt="2023-05-29T19:48:55.685" v="43" actId="113"/>
        <pc:sldMkLst>
          <pc:docMk/>
          <pc:sldMk cId="177399871" sldId="263"/>
        </pc:sldMkLst>
        <pc:spChg chg="mod">
          <ac:chgData name="Juan Coutink (s)" userId="bba3411b-e3d2-490a-8ed4-19660e84ef71" providerId="ADAL" clId="{3C3299DA-76DD-4CEB-8382-284D51F8B65A}" dt="2023-05-29T19:48:55.685" v="43" actId="113"/>
          <ac:spMkLst>
            <pc:docMk/>
            <pc:sldMk cId="177399871" sldId="263"/>
            <ac:spMk id="4" creationId="{DE6F5A2A-F906-2D83-A73C-9653F90BDE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872E0-11BB-45B8-8912-A95DF31A552D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7AE9C-D118-426B-BE60-A38A7B96E2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36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mmunicate.io/blog/chatbot-for-wix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How to Add Chatbot with </a:t>
            </a:r>
            <a:r>
              <a:rPr lang="en-GB" dirty="0" err="1">
                <a:hlinkClick r:id="rId3"/>
              </a:rPr>
              <a:t>Wix</a:t>
            </a:r>
            <a:r>
              <a:rPr lang="en-GB" dirty="0">
                <a:hlinkClick r:id="rId3"/>
              </a:rPr>
              <a:t> Website in 8 Easy Step (kommunicate.io)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7AE9C-D118-426B-BE60-A38A7B96E2A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94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38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3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9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2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7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7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1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1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0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48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w4u9e6y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Abstract smoke background">
            <a:extLst>
              <a:ext uri="{FF2B5EF4-FFF2-40B4-BE49-F238E27FC236}">
                <a16:creationId xmlns:a16="http://schemas.microsoft.com/office/drawing/2014/main" id="{69869F00-DD03-6314-B8A8-767C40A3A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00" b="90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85B3645-04D3-4086-D079-88606BE7F339}"/>
              </a:ext>
            </a:extLst>
          </p:cNvPr>
          <p:cNvSpPr txBox="1">
            <a:spLocks/>
          </p:cNvSpPr>
          <p:nvPr/>
        </p:nvSpPr>
        <p:spPr>
          <a:xfrm>
            <a:off x="737802" y="3000220"/>
            <a:ext cx="9238434" cy="8575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Customer </a:t>
            </a:r>
            <a:r>
              <a:rPr lang="en-GB" dirty="0"/>
              <a:t>Service Chatbot</a:t>
            </a:r>
            <a:endParaRPr lang="fr-FR" dirty="0"/>
          </a:p>
        </p:txBody>
      </p:sp>
      <p:pic>
        <p:nvPicPr>
          <p:cNvPr id="8" name="Picture 7" descr="A picture containing symbol, logo, graphics, circle&#10;&#10;Description automatically generated">
            <a:extLst>
              <a:ext uri="{FF2B5EF4-FFF2-40B4-BE49-F238E27FC236}">
                <a16:creationId xmlns:a16="http://schemas.microsoft.com/office/drawing/2014/main" id="{A729295B-2A69-CC2D-5AD1-0EF2EE58D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567" y="97142"/>
            <a:ext cx="910615" cy="910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3EF8C5-510F-D292-FB82-D3DFDC315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859" y="4529126"/>
            <a:ext cx="2914141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677375-4FA2-4333-01E0-150442CDE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990" y="4451057"/>
            <a:ext cx="5763558" cy="1877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59D5DC-1A42-4653-F3B1-73461F7A3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59" y="1176591"/>
            <a:ext cx="5305683" cy="51525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ACA0B4-33E4-FC80-0D7F-A36C90ED7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76591"/>
            <a:ext cx="5804548" cy="307046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8C563A5-E78C-F9AE-D643-84C10E15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57" y="115035"/>
            <a:ext cx="11133518" cy="857559"/>
          </a:xfrm>
        </p:spPr>
        <p:txBody>
          <a:bodyPr/>
          <a:lstStyle/>
          <a:p>
            <a:r>
              <a:rPr lang="en-GB" dirty="0"/>
              <a:t>How we did it: Google Calendar, Forms, Sheets</a:t>
            </a:r>
            <a:endParaRPr lang="fr-FR" dirty="0"/>
          </a:p>
        </p:txBody>
      </p:sp>
      <p:pic>
        <p:nvPicPr>
          <p:cNvPr id="13" name="Picture 12" descr="A picture containing symbol, logo, graphics, circle&#10;&#10;Description automatically generated">
            <a:extLst>
              <a:ext uri="{FF2B5EF4-FFF2-40B4-BE49-F238E27FC236}">
                <a16:creationId xmlns:a16="http://schemas.microsoft.com/office/drawing/2014/main" id="{DF7675B1-1D29-A644-3492-338AED57AC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567" y="97142"/>
            <a:ext cx="910615" cy="91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06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Abstract smoke background">
            <a:extLst>
              <a:ext uri="{FF2B5EF4-FFF2-40B4-BE49-F238E27FC236}">
                <a16:creationId xmlns:a16="http://schemas.microsoft.com/office/drawing/2014/main" id="{69869F00-DD03-6314-B8A8-767C40A3A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00" b="90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85B3645-04D3-4086-D079-88606BE7F339}"/>
              </a:ext>
            </a:extLst>
          </p:cNvPr>
          <p:cNvSpPr txBox="1">
            <a:spLocks/>
          </p:cNvSpPr>
          <p:nvPr/>
        </p:nvSpPr>
        <p:spPr>
          <a:xfrm>
            <a:off x="737802" y="3000220"/>
            <a:ext cx="9238434" cy="8575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ADOIT Customer Service Chatbot</a:t>
            </a:r>
            <a:endParaRPr lang="fr-FR" dirty="0"/>
          </a:p>
        </p:txBody>
      </p:sp>
      <p:pic>
        <p:nvPicPr>
          <p:cNvPr id="8" name="Picture 7" descr="A picture containing symbol, logo, graphics, circle&#10;&#10;Description automatically generated">
            <a:extLst>
              <a:ext uri="{FF2B5EF4-FFF2-40B4-BE49-F238E27FC236}">
                <a16:creationId xmlns:a16="http://schemas.microsoft.com/office/drawing/2014/main" id="{A729295B-2A69-CC2D-5AD1-0EF2EE58D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567" y="97142"/>
            <a:ext cx="910615" cy="9106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2E391D7-A795-DFE5-8010-0A03329E1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859" y="4529126"/>
            <a:ext cx="2914141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0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E979-CDCA-A637-D622-90624BCF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57" y="187605"/>
            <a:ext cx="9238434" cy="857559"/>
          </a:xfrm>
        </p:spPr>
        <p:txBody>
          <a:bodyPr/>
          <a:lstStyle/>
          <a:p>
            <a:r>
              <a:rPr lang="en-GB" dirty="0"/>
              <a:t>Customer Service Chatbot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CC37A-18F3-700A-8CFC-43D965D4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260" y="1485700"/>
            <a:ext cx="4740777" cy="3810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The Chatbot helps to solve any potential problem the customers may face throughout the sales cycle using an interactive frontend website.</a:t>
            </a:r>
          </a:p>
        </p:txBody>
      </p:sp>
      <p:pic>
        <p:nvPicPr>
          <p:cNvPr id="8" name="Picture 7" descr="A picture containing symbol, logo, graphics, circle&#10;&#10;Description automatically generated">
            <a:extLst>
              <a:ext uri="{FF2B5EF4-FFF2-40B4-BE49-F238E27FC236}">
                <a16:creationId xmlns:a16="http://schemas.microsoft.com/office/drawing/2014/main" id="{1AE86FC6-7098-6FE7-16C2-C6CE190DD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567" y="97142"/>
            <a:ext cx="910615" cy="91061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401924-2C12-91C3-BFBE-572EBEC0B664}"/>
              </a:ext>
            </a:extLst>
          </p:cNvPr>
          <p:cNvSpPr txBox="1">
            <a:spLocks/>
          </p:cNvSpPr>
          <p:nvPr/>
        </p:nvSpPr>
        <p:spPr>
          <a:xfrm>
            <a:off x="653252" y="5934075"/>
            <a:ext cx="10852947" cy="638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Demonstration video: </a:t>
            </a:r>
            <a:r>
              <a:rPr lang="en-GB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https://tinyurl.com/w4u9e6yy</a:t>
            </a:r>
            <a:endParaRPr lang="en-GB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8C876-F1AD-B52E-45F2-39563DDD0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932" y="1485700"/>
            <a:ext cx="4864635" cy="42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7D9412-17C0-FD22-F338-5EB984E66B38}"/>
              </a:ext>
            </a:extLst>
          </p:cNvPr>
          <p:cNvSpPr/>
          <p:nvPr/>
        </p:nvSpPr>
        <p:spPr>
          <a:xfrm>
            <a:off x="5977400" y="3556462"/>
            <a:ext cx="5905146" cy="29926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DE979-CDCA-A637-D622-90624BCF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57" y="187605"/>
            <a:ext cx="9238434" cy="857559"/>
          </a:xfrm>
        </p:spPr>
        <p:txBody>
          <a:bodyPr/>
          <a:lstStyle/>
          <a:p>
            <a:r>
              <a:rPr lang="en-GB"/>
              <a:t>What is solves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CC37A-18F3-700A-8CFC-43D965D4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97" y="1158518"/>
            <a:ext cx="5691704" cy="503524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Issues such as:</a:t>
            </a:r>
          </a:p>
          <a:p>
            <a:r>
              <a:rPr lang="en-GB" dirty="0"/>
              <a:t>Accessing ordering forms for our software license: trial, purchase and renewal</a:t>
            </a:r>
          </a:p>
          <a:p>
            <a:r>
              <a:rPr lang="en-GB" dirty="0"/>
              <a:t>Difficulties to use the software</a:t>
            </a:r>
          </a:p>
          <a:p>
            <a:r>
              <a:rPr lang="en-GB" dirty="0"/>
              <a:t>Licenses were not sent to the customer/ didn’t receive/lost them</a:t>
            </a:r>
          </a:p>
          <a:p>
            <a:r>
              <a:rPr lang="en-GB" dirty="0"/>
              <a:t>The customer needs to talk chat/video call with us</a:t>
            </a:r>
          </a:p>
          <a:p>
            <a:r>
              <a:rPr lang="en-GB" dirty="0"/>
              <a:t>The customer doesn’t receive/understand our invoices</a:t>
            </a:r>
          </a:p>
          <a:p>
            <a:pPr marL="0" indent="0">
              <a:buNone/>
            </a:pPr>
            <a:r>
              <a:rPr lang="en-GB" dirty="0"/>
              <a:t>Solutions were mapped all along sales cycle to ensure the customer always gets an answer. More than 17 different type of problems were identified with at least 4 different inputs from the customer.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B435EFDC-C5AF-EBDD-485F-38D7B028F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45" y="3635369"/>
            <a:ext cx="5687658" cy="283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C6971B-6DF5-97DC-DB17-1085FF1BC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061" y="339604"/>
            <a:ext cx="5871778" cy="30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2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E979-CDCA-A637-D622-90624BCF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57" y="115035"/>
            <a:ext cx="9238434" cy="857559"/>
          </a:xfrm>
        </p:spPr>
        <p:txBody>
          <a:bodyPr/>
          <a:lstStyle/>
          <a:p>
            <a:r>
              <a:rPr lang="en-GB" dirty="0"/>
              <a:t>Examples: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E25E71-05AC-01E1-2121-8F2D9C2DE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288" y="1078101"/>
            <a:ext cx="3723929" cy="56213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EE4753-5D93-3937-D3C5-6EECBEF18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791" y="1124031"/>
            <a:ext cx="3779040" cy="55583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82D96C-0732-9453-1B86-2C66FB205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14" y="1104184"/>
            <a:ext cx="3668818" cy="5566211"/>
          </a:xfrm>
          <a:prstGeom prst="rect">
            <a:avLst/>
          </a:prstGeom>
        </p:spPr>
      </p:pic>
      <p:pic>
        <p:nvPicPr>
          <p:cNvPr id="16" name="Picture 15" descr="A picture containing symbol, logo, graphics, circle&#10;&#10;Description automatically generated">
            <a:extLst>
              <a:ext uri="{FF2B5EF4-FFF2-40B4-BE49-F238E27FC236}">
                <a16:creationId xmlns:a16="http://schemas.microsoft.com/office/drawing/2014/main" id="{B383E7DD-13FA-1F13-55AA-911FB93197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567" y="97142"/>
            <a:ext cx="910615" cy="91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2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E979-CDCA-A637-D622-90624BCF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57" y="115035"/>
            <a:ext cx="9238434" cy="857559"/>
          </a:xfrm>
        </p:spPr>
        <p:txBody>
          <a:bodyPr/>
          <a:lstStyle/>
          <a:p>
            <a:r>
              <a:rPr lang="en-GB" dirty="0"/>
              <a:t>How we did it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F5A2A-F906-2D83-A73C-9653F90BDE8C}"/>
              </a:ext>
            </a:extLst>
          </p:cNvPr>
          <p:cNvSpPr txBox="1"/>
          <p:nvPr/>
        </p:nvSpPr>
        <p:spPr>
          <a:xfrm>
            <a:off x="619760" y="1027099"/>
            <a:ext cx="10952480" cy="3932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b="1" dirty="0"/>
              <a:t>Tools: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/>
              <a:t>Frontend </a:t>
            </a:r>
            <a:r>
              <a:rPr lang="fr-FR" sz="1400" dirty="0" err="1"/>
              <a:t>using</a:t>
            </a:r>
            <a:r>
              <a:rPr lang="fr-FR" sz="1400" dirty="0"/>
              <a:t> </a:t>
            </a:r>
            <a:r>
              <a:rPr lang="fr-FR" sz="1400" b="1" dirty="0"/>
              <a:t>WIX.com </a:t>
            </a:r>
            <a:r>
              <a:rPr lang="fr-FR" sz="1400" dirty="0" err="1"/>
              <a:t>website</a:t>
            </a:r>
            <a:r>
              <a:rPr lang="fr-FR" sz="1400" dirty="0"/>
              <a:t> and HTML code to </a:t>
            </a:r>
            <a:r>
              <a:rPr lang="fr-FR" sz="1400" dirty="0" err="1"/>
              <a:t>add</a:t>
            </a:r>
            <a:r>
              <a:rPr lang="fr-FR" sz="1400" dirty="0"/>
              <a:t> Kommunicate.io as a widget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err="1"/>
              <a:t>Chatbot</a:t>
            </a:r>
            <a:r>
              <a:rPr lang="fr-FR" sz="1400" dirty="0"/>
              <a:t> Interface </a:t>
            </a:r>
            <a:r>
              <a:rPr lang="fr-FR" sz="1400" dirty="0" err="1"/>
              <a:t>using</a:t>
            </a:r>
            <a:r>
              <a:rPr lang="fr-FR" sz="1400" dirty="0"/>
              <a:t> </a:t>
            </a:r>
            <a:r>
              <a:rPr lang="fr-FR" sz="1400" b="1" dirty="0"/>
              <a:t>Kommunicate.io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err="1"/>
              <a:t>Webhooks</a:t>
            </a:r>
            <a:r>
              <a:rPr lang="fr-FR" sz="1400" dirty="0"/>
              <a:t> </a:t>
            </a:r>
            <a:r>
              <a:rPr lang="fr-FR" sz="1400" dirty="0" err="1"/>
              <a:t>using</a:t>
            </a:r>
            <a:r>
              <a:rPr lang="fr-FR" sz="1400" dirty="0"/>
              <a:t> </a:t>
            </a:r>
            <a:r>
              <a:rPr lang="fr-FR" sz="1400" b="1" dirty="0"/>
              <a:t>Make.com </a:t>
            </a:r>
            <a:r>
              <a:rPr lang="fr-FR" sz="1400" dirty="0"/>
              <a:t>to Fill Google </a:t>
            </a:r>
            <a:r>
              <a:rPr lang="fr-FR" sz="1400" dirty="0" err="1"/>
              <a:t>sheets</a:t>
            </a:r>
            <a:r>
              <a:rPr lang="fr-FR" sz="1400" dirty="0"/>
              <a:t>, </a:t>
            </a:r>
            <a:r>
              <a:rPr lang="fr-FR" sz="1400" dirty="0" err="1"/>
              <a:t>search</a:t>
            </a:r>
            <a:r>
              <a:rPr lang="fr-FR" sz="1400" dirty="0"/>
              <a:t> </a:t>
            </a:r>
            <a:r>
              <a:rPr lang="fr-FR" sz="1400" dirty="0" err="1"/>
              <a:t>rows</a:t>
            </a:r>
            <a:r>
              <a:rPr lang="fr-FR" sz="1400" dirty="0"/>
              <a:t> and use </a:t>
            </a:r>
            <a:r>
              <a:rPr lang="fr-FR" sz="1400" dirty="0" err="1"/>
              <a:t>Reponse</a:t>
            </a:r>
            <a:r>
              <a:rPr lang="fr-FR" sz="1400" dirty="0"/>
              <a:t> </a:t>
            </a:r>
            <a:r>
              <a:rPr lang="fr-FR" sz="1400" dirty="0" err="1"/>
              <a:t>fulfillment</a:t>
            </a:r>
            <a:endParaRPr lang="fr-F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err="1"/>
              <a:t>Chatbot</a:t>
            </a:r>
            <a:r>
              <a:rPr lang="fr-FR" sz="1400" dirty="0"/>
              <a:t> </a:t>
            </a:r>
            <a:r>
              <a:rPr lang="fr-FR" sz="1400" dirty="0" err="1"/>
              <a:t>natural</a:t>
            </a:r>
            <a:r>
              <a:rPr lang="fr-FR" sz="1400" dirty="0"/>
              <a:t> </a:t>
            </a:r>
            <a:r>
              <a:rPr lang="fr-FR" sz="1400" dirty="0" err="1"/>
              <a:t>language</a:t>
            </a:r>
            <a:r>
              <a:rPr lang="fr-FR" sz="1400" dirty="0"/>
              <a:t> </a:t>
            </a:r>
            <a:r>
              <a:rPr lang="fr-FR" sz="1400" dirty="0" err="1"/>
              <a:t>understanding</a:t>
            </a:r>
            <a:r>
              <a:rPr lang="fr-FR" sz="1400" dirty="0"/>
              <a:t> platform </a:t>
            </a:r>
            <a:r>
              <a:rPr lang="fr-FR" sz="1400" dirty="0" err="1"/>
              <a:t>using</a:t>
            </a:r>
            <a:r>
              <a:rPr lang="fr-FR" sz="1400" dirty="0"/>
              <a:t> </a:t>
            </a:r>
            <a:r>
              <a:rPr lang="fr-FR" sz="1400" b="1" dirty="0"/>
              <a:t>Google </a:t>
            </a:r>
            <a:r>
              <a:rPr lang="fr-FR" sz="1400" b="1" dirty="0" err="1"/>
              <a:t>Dialogflow</a:t>
            </a:r>
            <a:endParaRPr lang="fr-FR" sz="1400" b="1" dirty="0"/>
          </a:p>
          <a:p>
            <a:pPr>
              <a:lnSpc>
                <a:spcPct val="150000"/>
              </a:lnSpc>
            </a:pPr>
            <a:endParaRPr lang="fr-FR" sz="1400" dirty="0"/>
          </a:p>
          <a:p>
            <a:pPr>
              <a:lnSpc>
                <a:spcPct val="150000"/>
              </a:lnSpc>
            </a:pPr>
            <a:r>
              <a:rPr lang="fr-FR" sz="1400" b="1" dirty="0"/>
              <a:t>Automations: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err="1"/>
              <a:t>Provides</a:t>
            </a:r>
            <a:r>
              <a:rPr lang="fr-FR" sz="1400" dirty="0"/>
              <a:t> user Manual to Customer - </a:t>
            </a:r>
            <a:r>
              <a:rPr lang="fr-FR" sz="1400" dirty="0" err="1"/>
              <a:t>integrated</a:t>
            </a:r>
            <a:r>
              <a:rPr lang="fr-FR" sz="1400" dirty="0"/>
              <a:t> </a:t>
            </a:r>
            <a:r>
              <a:rPr lang="fr-FR" sz="1400" dirty="0" err="1"/>
              <a:t>link</a:t>
            </a:r>
            <a:endParaRPr lang="fr-F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/>
              <a:t>Records </a:t>
            </a:r>
            <a:r>
              <a:rPr lang="fr-FR" sz="1400" dirty="0" err="1"/>
              <a:t>Company</a:t>
            </a:r>
            <a:r>
              <a:rPr lang="fr-FR" sz="1400" dirty="0"/>
              <a:t> ID and email in Google Sheets for Customer Service </a:t>
            </a:r>
            <a:r>
              <a:rPr lang="fr-FR" sz="1400" dirty="0" err="1"/>
              <a:t>get</a:t>
            </a:r>
            <a:r>
              <a:rPr lang="fr-FR" sz="1400" dirty="0"/>
              <a:t> in contact </a:t>
            </a:r>
            <a:r>
              <a:rPr lang="fr-FR" sz="1400" dirty="0" err="1"/>
              <a:t>with</a:t>
            </a:r>
            <a:r>
              <a:rPr lang="fr-FR" sz="1400" dirty="0"/>
              <a:t> client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/>
              <a:t>In case the </a:t>
            </a:r>
            <a:r>
              <a:rPr lang="fr-FR" sz="1400" dirty="0" err="1"/>
              <a:t>customer</a:t>
            </a:r>
            <a:r>
              <a:rPr lang="fr-FR" sz="1400" dirty="0"/>
              <a:t> </a:t>
            </a:r>
            <a:r>
              <a:rPr lang="fr-FR" sz="1400" dirty="0" err="1"/>
              <a:t>urgently</a:t>
            </a:r>
            <a:r>
              <a:rPr lang="fr-FR" sz="1400" dirty="0"/>
              <a:t> </a:t>
            </a:r>
            <a:r>
              <a:rPr lang="fr-FR" sz="1400" dirty="0" err="1"/>
              <a:t>needs</a:t>
            </a:r>
            <a:r>
              <a:rPr lang="fr-FR" sz="1400" dirty="0"/>
              <a:t> assistance, </a:t>
            </a:r>
            <a:r>
              <a:rPr lang="fr-FR" sz="1400" dirty="0" err="1"/>
              <a:t>it</a:t>
            </a:r>
            <a:r>
              <a:rPr lang="fr-FR" sz="1400" dirty="0"/>
              <a:t> </a:t>
            </a:r>
            <a:r>
              <a:rPr lang="fr-FR" sz="1400" dirty="0" err="1"/>
              <a:t>automatically</a:t>
            </a:r>
            <a:r>
              <a:rPr lang="fr-FR" sz="1400" dirty="0"/>
              <a:t> </a:t>
            </a:r>
            <a:r>
              <a:rPr lang="fr-FR" sz="1400" dirty="0" err="1"/>
              <a:t>handsover</a:t>
            </a:r>
            <a:r>
              <a:rPr lang="fr-FR" sz="1400" dirty="0"/>
              <a:t> the conversation to a live agent </a:t>
            </a:r>
            <a:r>
              <a:rPr lang="fr-FR" sz="1400" dirty="0" err="1"/>
              <a:t>using</a:t>
            </a:r>
            <a:r>
              <a:rPr lang="fr-FR" sz="1400" dirty="0"/>
              <a:t> Kommunicate.io.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err="1"/>
              <a:t>Provides</a:t>
            </a:r>
            <a:r>
              <a:rPr lang="fr-FR" sz="1400" dirty="0"/>
              <a:t> </a:t>
            </a:r>
            <a:r>
              <a:rPr lang="fr-FR" sz="1400" dirty="0" err="1"/>
              <a:t>customer's</a:t>
            </a:r>
            <a:r>
              <a:rPr lang="fr-FR" sz="1400" dirty="0"/>
              <a:t> trial </a:t>
            </a:r>
            <a:r>
              <a:rPr lang="fr-FR" sz="1400" dirty="0" err="1"/>
              <a:t>license</a:t>
            </a:r>
            <a:r>
              <a:rPr lang="fr-FR" sz="1400" dirty="0"/>
              <a:t> in case </a:t>
            </a:r>
            <a:r>
              <a:rPr lang="fr-FR" sz="1400" dirty="0" err="1"/>
              <a:t>they</a:t>
            </a:r>
            <a:r>
              <a:rPr lang="fr-FR" sz="1400" dirty="0"/>
              <a:t> </a:t>
            </a:r>
            <a:r>
              <a:rPr lang="fr-FR" sz="1400" dirty="0" err="1"/>
              <a:t>didnt</a:t>
            </a:r>
            <a:r>
              <a:rPr lang="fr-FR" sz="1400" dirty="0"/>
              <a:t> </a:t>
            </a:r>
            <a:r>
              <a:rPr lang="fr-FR" sz="1400" dirty="0" err="1"/>
              <a:t>get</a:t>
            </a:r>
            <a:r>
              <a:rPr lang="fr-FR" sz="1400" dirty="0"/>
              <a:t> </a:t>
            </a:r>
            <a:r>
              <a:rPr lang="fr-FR" sz="1400" dirty="0" err="1"/>
              <a:t>it</a:t>
            </a:r>
            <a:r>
              <a:rPr lang="fr-FR" sz="1400" dirty="0"/>
              <a:t>, </a:t>
            </a:r>
            <a:r>
              <a:rPr lang="fr-FR" sz="1400" dirty="0" err="1"/>
              <a:t>using</a:t>
            </a:r>
            <a:r>
              <a:rPr lang="fr-FR" sz="1400" dirty="0"/>
              <a:t> </a:t>
            </a:r>
            <a:r>
              <a:rPr lang="fr-FR" sz="1400" dirty="0" err="1"/>
              <a:t>search</a:t>
            </a:r>
            <a:r>
              <a:rPr lang="fr-FR" sz="1400" dirty="0"/>
              <a:t> </a:t>
            </a:r>
            <a:r>
              <a:rPr lang="fr-FR" sz="1400" dirty="0" err="1"/>
              <a:t>rows</a:t>
            </a:r>
            <a:r>
              <a:rPr lang="fr-FR" sz="1400" dirty="0"/>
              <a:t> and </a:t>
            </a:r>
            <a:r>
              <a:rPr lang="fr-FR" sz="1400" dirty="0" err="1"/>
              <a:t>response</a:t>
            </a:r>
            <a:r>
              <a:rPr lang="fr-FR" sz="1400" dirty="0"/>
              <a:t> </a:t>
            </a:r>
            <a:r>
              <a:rPr lang="fr-FR" sz="1400" dirty="0" err="1"/>
              <a:t>fulfillment</a:t>
            </a:r>
            <a:endParaRPr lang="fr-F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err="1"/>
              <a:t>Provides</a:t>
            </a:r>
            <a:r>
              <a:rPr lang="fr-FR" sz="1400" dirty="0"/>
              <a:t> an </a:t>
            </a:r>
            <a:r>
              <a:rPr lang="fr-FR" sz="1400" dirty="0" err="1"/>
              <a:t>appointment</a:t>
            </a:r>
            <a:r>
              <a:rPr lang="fr-FR" sz="1400" dirty="0"/>
              <a:t> </a:t>
            </a:r>
            <a:r>
              <a:rPr lang="fr-FR" sz="1400" dirty="0" err="1"/>
              <a:t>scheduler</a:t>
            </a:r>
            <a:r>
              <a:rPr lang="fr-FR" sz="1400" dirty="0"/>
              <a:t> </a:t>
            </a:r>
            <a:r>
              <a:rPr lang="fr-FR" sz="1400" dirty="0" err="1"/>
              <a:t>using</a:t>
            </a:r>
            <a:r>
              <a:rPr lang="fr-FR" sz="1400" dirty="0"/>
              <a:t> Google </a:t>
            </a:r>
            <a:r>
              <a:rPr lang="fr-FR" sz="1400" dirty="0" err="1"/>
              <a:t>Calendar</a:t>
            </a:r>
            <a:r>
              <a:rPr lang="fr-FR" sz="1400" dirty="0"/>
              <a:t> in case </a:t>
            </a:r>
            <a:r>
              <a:rPr lang="fr-FR" sz="1400" dirty="0" err="1"/>
              <a:t>customer</a:t>
            </a:r>
            <a:r>
              <a:rPr lang="fr-FR" sz="1400" dirty="0"/>
              <a:t> </a:t>
            </a:r>
            <a:r>
              <a:rPr lang="fr-FR" sz="1400" dirty="0" err="1"/>
              <a:t>needs</a:t>
            </a:r>
            <a:r>
              <a:rPr lang="fr-FR" sz="1400" dirty="0"/>
              <a:t> to </a:t>
            </a:r>
            <a:r>
              <a:rPr lang="fr-FR" sz="1400" dirty="0" err="1"/>
              <a:t>reschedule</a:t>
            </a:r>
            <a:r>
              <a:rPr lang="fr-FR" sz="1400" dirty="0"/>
              <a:t> or </a:t>
            </a:r>
            <a:r>
              <a:rPr lang="fr-FR" sz="1400" dirty="0" err="1"/>
              <a:t>missed</a:t>
            </a:r>
            <a:r>
              <a:rPr lang="fr-FR" sz="1400" dirty="0"/>
              <a:t> the live </a:t>
            </a:r>
            <a:r>
              <a:rPr lang="fr-FR" sz="1400" dirty="0" err="1"/>
              <a:t>demo</a:t>
            </a:r>
            <a:r>
              <a:rPr lang="fr-FR" sz="1400" dirty="0"/>
              <a:t> - </a:t>
            </a:r>
            <a:r>
              <a:rPr lang="fr-FR" sz="1400" dirty="0" err="1"/>
              <a:t>integrated</a:t>
            </a:r>
            <a:r>
              <a:rPr lang="fr-FR" sz="1400" dirty="0"/>
              <a:t> </a:t>
            </a:r>
            <a:r>
              <a:rPr lang="fr-FR" sz="1400" dirty="0" err="1"/>
              <a:t>link</a:t>
            </a:r>
            <a:endParaRPr lang="fr-FR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2E141B-DEDA-5775-5576-83FFDE617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57" y="5461179"/>
            <a:ext cx="2382173" cy="656037"/>
          </a:xfrm>
          <a:prstGeom prst="rect">
            <a:avLst/>
          </a:prstGeom>
        </p:spPr>
      </p:pic>
      <p:pic>
        <p:nvPicPr>
          <p:cNvPr id="7174" name="Picture 6" descr="Make | Work the way you imagine">
            <a:extLst>
              <a:ext uri="{FF2B5EF4-FFF2-40B4-BE49-F238E27FC236}">
                <a16:creationId xmlns:a16="http://schemas.microsoft.com/office/drawing/2014/main" id="{FAE10D11-27F4-741A-C77E-4FD05F99A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228" y="5474027"/>
            <a:ext cx="2986844" cy="61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AI Chatbot for Customer Service Automation | Kommunicate">
            <a:extLst>
              <a:ext uri="{FF2B5EF4-FFF2-40B4-BE49-F238E27FC236}">
                <a16:creationId xmlns:a16="http://schemas.microsoft.com/office/drawing/2014/main" id="{84C0A73A-E688-5177-6989-74118458E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151" y="5477886"/>
            <a:ext cx="3410157" cy="62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Prosperworks Is Google S - Google G Suite Logo Png, Transparent Png ,  Transparent Png Image - PNGitem">
            <a:extLst>
              <a:ext uri="{FF2B5EF4-FFF2-40B4-BE49-F238E27FC236}">
                <a16:creationId xmlns:a16="http://schemas.microsoft.com/office/drawing/2014/main" id="{14179544-98FC-AA7F-F040-38C0D50D8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50" y="5371200"/>
            <a:ext cx="1586102" cy="9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icture containing symbol, logo, graphics, circle&#10;&#10;Description automatically generated">
            <a:extLst>
              <a:ext uri="{FF2B5EF4-FFF2-40B4-BE49-F238E27FC236}">
                <a16:creationId xmlns:a16="http://schemas.microsoft.com/office/drawing/2014/main" id="{CA7E7BEB-BC74-80F1-299C-115338AD6B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567" y="97142"/>
            <a:ext cx="910615" cy="91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6EEFAA-FE8B-6E60-D0F4-DEC1650A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57" y="115035"/>
            <a:ext cx="9238434" cy="857559"/>
          </a:xfrm>
        </p:spPr>
        <p:txBody>
          <a:bodyPr/>
          <a:lstStyle/>
          <a:p>
            <a:r>
              <a:rPr lang="en-GB" dirty="0"/>
              <a:t>How we did it: WIX.com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CCCDE-0457-3121-D7A7-B7D9247D0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99" y="1150658"/>
            <a:ext cx="11083636" cy="44985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13F95F-E004-0786-41ED-403E2F2B1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6279" y="2735538"/>
            <a:ext cx="2975120" cy="2775997"/>
          </a:xfrm>
          <a:prstGeom prst="rect">
            <a:avLst/>
          </a:prstGeom>
        </p:spPr>
      </p:pic>
      <p:pic>
        <p:nvPicPr>
          <p:cNvPr id="11" name="Picture 10" descr="A picture containing symbol, logo, graphics, circle&#10;&#10;Description automatically generated">
            <a:extLst>
              <a:ext uri="{FF2B5EF4-FFF2-40B4-BE49-F238E27FC236}">
                <a16:creationId xmlns:a16="http://schemas.microsoft.com/office/drawing/2014/main" id="{8233C952-765A-9C09-C50F-3420C35574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567" y="97142"/>
            <a:ext cx="910615" cy="91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7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6EEFAA-FE8B-6E60-D0F4-DEC1650A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57" y="115035"/>
            <a:ext cx="9238434" cy="857559"/>
          </a:xfrm>
        </p:spPr>
        <p:txBody>
          <a:bodyPr/>
          <a:lstStyle/>
          <a:p>
            <a:r>
              <a:rPr lang="en-GB" dirty="0"/>
              <a:t>How we did it: Kommunicate.io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7E6882-8A0D-0A4C-9630-6BD98D4B9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87" y="1065294"/>
            <a:ext cx="9160030" cy="4790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F71A73-4BD8-4C2B-075B-5067D487A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014" y="4968469"/>
            <a:ext cx="6256424" cy="1774496"/>
          </a:xfrm>
          <a:prstGeom prst="rect">
            <a:avLst/>
          </a:prstGeom>
        </p:spPr>
      </p:pic>
      <p:pic>
        <p:nvPicPr>
          <p:cNvPr id="11" name="Picture 10" descr="A picture containing symbol, logo, graphics, circle&#10;&#10;Description automatically generated">
            <a:extLst>
              <a:ext uri="{FF2B5EF4-FFF2-40B4-BE49-F238E27FC236}">
                <a16:creationId xmlns:a16="http://schemas.microsoft.com/office/drawing/2014/main" id="{47717666-9573-DAA8-92AF-C6EBBBA44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567" y="97142"/>
            <a:ext cx="910615" cy="91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9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6EEFAA-FE8B-6E60-D0F4-DEC1650A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57" y="115035"/>
            <a:ext cx="9238434" cy="857559"/>
          </a:xfrm>
        </p:spPr>
        <p:txBody>
          <a:bodyPr/>
          <a:lstStyle/>
          <a:p>
            <a:r>
              <a:rPr lang="en-GB"/>
              <a:t>How we did it: Dialogflow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52249-BF7A-1E8C-1D3C-E1F7B018A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174375"/>
            <a:ext cx="11083636" cy="5568590"/>
          </a:xfrm>
          <a:prstGeom prst="rect">
            <a:avLst/>
          </a:prstGeom>
        </p:spPr>
      </p:pic>
      <p:pic>
        <p:nvPicPr>
          <p:cNvPr id="6" name="Picture 5" descr="A picture containing symbol, logo, graphics, circle&#10;&#10;Description automatically generated">
            <a:extLst>
              <a:ext uri="{FF2B5EF4-FFF2-40B4-BE49-F238E27FC236}">
                <a16:creationId xmlns:a16="http://schemas.microsoft.com/office/drawing/2014/main" id="{04560B68-4984-E7D0-BF99-260BECEFB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567" y="97142"/>
            <a:ext cx="910615" cy="91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0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6EEFAA-FE8B-6E60-D0F4-DEC1650A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57" y="115035"/>
            <a:ext cx="9238434" cy="857559"/>
          </a:xfrm>
        </p:spPr>
        <p:txBody>
          <a:bodyPr/>
          <a:lstStyle/>
          <a:p>
            <a:r>
              <a:rPr lang="en-GB" dirty="0"/>
              <a:t>How we did it: make.com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9B84D0-B270-A60E-3DEE-FA443E85B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84" y="1063227"/>
            <a:ext cx="10076033" cy="5436396"/>
          </a:xfrm>
          <a:prstGeom prst="rect">
            <a:avLst/>
          </a:prstGeom>
        </p:spPr>
      </p:pic>
      <p:pic>
        <p:nvPicPr>
          <p:cNvPr id="6" name="Picture 5" descr="A picture containing symbol, logo, graphics, circle&#10;&#10;Description automatically generated">
            <a:extLst>
              <a:ext uri="{FF2B5EF4-FFF2-40B4-BE49-F238E27FC236}">
                <a16:creationId xmlns:a16="http://schemas.microsoft.com/office/drawing/2014/main" id="{807DF76C-6B86-F7E6-1F0A-86C1433EF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567" y="97142"/>
            <a:ext cx="910615" cy="91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62130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333</Words>
  <Application>Microsoft Office PowerPoint</Application>
  <PresentationFormat>Widescreen</PresentationFormat>
  <Paragraphs>35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Trade Gothic Next Cond</vt:lpstr>
      <vt:lpstr>Trade Gothic Next Light</vt:lpstr>
      <vt:lpstr>PortalVTI</vt:lpstr>
      <vt:lpstr>PowerPoint Presentation</vt:lpstr>
      <vt:lpstr>Customer Service Chatbot</vt:lpstr>
      <vt:lpstr>What is solves</vt:lpstr>
      <vt:lpstr>Examples:</vt:lpstr>
      <vt:lpstr>How we did it</vt:lpstr>
      <vt:lpstr>How we did it: WIX.com</vt:lpstr>
      <vt:lpstr>How we did it: Kommunicate.io</vt:lpstr>
      <vt:lpstr>How we did it: Dialogflow</vt:lpstr>
      <vt:lpstr>How we did it: make.com</vt:lpstr>
      <vt:lpstr>How we did it: Google Calendar, Forms, Sheets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Camilo COUTINK AMAYA</dc:creator>
  <cp:lastModifiedBy>Juan Coutink (s)</cp:lastModifiedBy>
  <cp:revision>1</cp:revision>
  <dcterms:created xsi:type="dcterms:W3CDTF">2023-05-21T09:31:03Z</dcterms:created>
  <dcterms:modified xsi:type="dcterms:W3CDTF">2023-05-29T20:19:12Z</dcterms:modified>
</cp:coreProperties>
</file>