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9" r:id="rId3"/>
    <p:sldId id="268" r:id="rId4"/>
    <p:sldId id="257" r:id="rId5"/>
    <p:sldId id="259" r:id="rId6"/>
    <p:sldId id="263" r:id="rId7"/>
    <p:sldId id="258" r:id="rId8"/>
    <p:sldId id="265" r:id="rId9"/>
    <p:sldId id="261" r:id="rId10"/>
    <p:sldId id="266" r:id="rId11"/>
    <p:sldId id="267" r:id="rId12"/>
    <p:sldId id="262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259CD-F821-B6D0-5F2F-00D55DB1EA04}" v="537" dt="2022-12-21T15:55:20.457"/>
    <p1510:client id="{716B88D3-F5A5-6B4D-FE2B-902AD2F82E51}" v="41" dt="2022-12-21T15:08:30.771"/>
    <p1510:client id="{BDD4BBAE-F219-43AA-975E-C0C9CB8F2884}" v="8" dt="2022-12-21T15:12:45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3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team-badener-fantoche/ho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cs typeface="Calibri Light"/>
              </a:rPr>
              <a:t>Team </a:t>
            </a:r>
            <a:r>
              <a:rPr lang="en-US" sz="7200" err="1">
                <a:solidFill>
                  <a:schemeClr val="tx1"/>
                </a:solidFill>
                <a:cs typeface="Calibri Light"/>
              </a:rPr>
              <a:t>Badener</a:t>
            </a:r>
            <a:r>
              <a:rPr lang="en-US" sz="720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7200" err="1">
                <a:solidFill>
                  <a:schemeClr val="tx1"/>
                </a:solidFill>
                <a:cs typeface="Calibri Light"/>
              </a:rPr>
              <a:t>Fantoche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>
                <a:cs typeface="Calibri"/>
              </a:rPr>
              <a:t> Kui Hong Lim (Charlene), </a:t>
            </a:r>
            <a:r>
              <a:rPr lang="en-US" sz="2000">
                <a:ea typeface="+mn-lt"/>
                <a:cs typeface="+mn-lt"/>
              </a:rPr>
              <a:t>Nino Bachmann,</a:t>
            </a:r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Paul Tanner, </a:t>
            </a:r>
            <a:r>
              <a:rPr lang="en-US" sz="2000">
                <a:ea typeface="+mn-lt"/>
                <a:cs typeface="+mn-lt"/>
              </a:rPr>
              <a:t>Sergio Guarino,</a:t>
            </a:r>
            <a:endParaRPr lang="en-US" sz="2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7DA1187D-7BBB-6AEF-650E-BF3B0A63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794453"/>
            <a:ext cx="6612856" cy="29096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13DC-853D-F2B3-7FCF-B8978674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598" y="1233988"/>
            <a:ext cx="3575737" cy="4016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Lab Technician runs test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Lab Technician fills out form on Camunda with details of blood test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Decision Table then makes diagnosis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Physician validates results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Request made to Lab to redo test if invalid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If invalid twice then condtional boundary event is triggered and order is cancelled</a:t>
            </a:r>
          </a:p>
          <a:p>
            <a:endParaRPr lang="en-US" sz="1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D500-3DEA-F16A-B076-AFC7CE0A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77" y="1614129"/>
            <a:ext cx="3404372" cy="3632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  <a:cs typeface="Calibri"/>
              </a:rPr>
              <a:t>Report and invoice are  generated automatically using Price decision table</a:t>
            </a: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Webhooks utilized to send business ID and process instance ID to Make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Request then made to Camunda for calculated price and test results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Report with invoice then sent to customer with email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E311884-D484-3B4B-9AED-D49DFD84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2669435"/>
            <a:ext cx="5638853" cy="15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B95-4E86-1FC2-2E2A-157DE7EA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8" y="3053690"/>
            <a:ext cx="3758243" cy="736092"/>
          </a:xfrm>
        </p:spPr>
        <p:txBody>
          <a:bodyPr/>
          <a:lstStyle/>
          <a:p>
            <a:r>
              <a:rPr lang="en-US">
                <a:cs typeface="Calibri Light"/>
              </a:rPr>
              <a:t>Demonstration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CEB2-641B-9321-BF3C-BE56C770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 and evaluation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83630-FF9F-B877-D540-364E0F04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5" y="2379402"/>
            <a:ext cx="11051612" cy="411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Outcomes</a:t>
            </a:r>
          </a:p>
          <a:p>
            <a:pPr lvl="1"/>
            <a:r>
              <a:rPr lang="en-US">
                <a:cs typeface="Calibri"/>
              </a:rPr>
              <a:t>Free up employees for more productive tasks</a:t>
            </a:r>
          </a:p>
          <a:p>
            <a:pPr lvl="1"/>
            <a:r>
              <a:rPr lang="en-US">
                <a:cs typeface="Calibri"/>
              </a:rPr>
              <a:t>Creation of streamlined digital workflow system with </a:t>
            </a:r>
            <a:r>
              <a:rPr lang="en-US" b="1">
                <a:cs typeface="Calibri"/>
              </a:rPr>
              <a:t>Camunda, Make</a:t>
            </a:r>
            <a:r>
              <a:rPr lang="en-US">
                <a:cs typeface="Calibri"/>
              </a:rPr>
              <a:t> and </a:t>
            </a:r>
            <a:r>
              <a:rPr lang="en-US" b="1">
                <a:cs typeface="Calibri"/>
              </a:rPr>
              <a:t>Google Workspace</a:t>
            </a:r>
          </a:p>
          <a:p>
            <a:pPr lvl="1"/>
            <a:r>
              <a:rPr lang="en-US">
                <a:cs typeface="Calibri"/>
              </a:rPr>
              <a:t>Automation of key tasks: Registration, invoicing, and report generation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Benefits</a:t>
            </a:r>
          </a:p>
          <a:p>
            <a:pPr lvl="1" indent="-457200"/>
            <a:r>
              <a:rPr lang="en-US">
                <a:cs typeface="Calibri"/>
              </a:rPr>
              <a:t>Reduction in overhead costs</a:t>
            </a:r>
          </a:p>
          <a:p>
            <a:pPr lvl="1" indent="-457200"/>
            <a:r>
              <a:rPr lang="en-US">
                <a:cs typeface="Calibri"/>
              </a:rPr>
              <a:t>Faster workflow</a:t>
            </a:r>
          </a:p>
          <a:p>
            <a:pPr lvl="1" indent="-457200"/>
            <a:r>
              <a:rPr lang="en-US">
                <a:cs typeface="Calibri"/>
              </a:rPr>
              <a:t>Reduction in human error</a:t>
            </a:r>
          </a:p>
          <a:p>
            <a:pPr lvl="1" indent="-457200"/>
            <a:r>
              <a:rPr lang="en-US">
                <a:cs typeface="Calibri"/>
              </a:rPr>
              <a:t>Improved reliability with less reliance on analog systems</a:t>
            </a:r>
          </a:p>
          <a:p>
            <a:pPr lvl="1" indent="-457200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4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3EE2-AAFA-0673-A944-F1933EF9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BE97-331A-D0E6-2468-46137C60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512"/>
            <a:ext cx="10515600" cy="1993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 a secure database for data analytics</a:t>
            </a:r>
          </a:p>
          <a:p>
            <a:r>
              <a:rPr lang="en-US">
                <a:cs typeface="Calibri"/>
              </a:rPr>
              <a:t>Include a decision table for tests covered by insurance</a:t>
            </a:r>
          </a:p>
          <a:p>
            <a:r>
              <a:rPr lang="en-US">
                <a:cs typeface="Calibri"/>
              </a:rPr>
              <a:t>Integrate a bar code scanner </a:t>
            </a:r>
          </a:p>
          <a:p>
            <a:r>
              <a:rPr lang="en-US">
                <a:cs typeface="Calibri"/>
              </a:rPr>
              <a:t>Implementation of regulatory standards </a:t>
            </a:r>
          </a:p>
        </p:txBody>
      </p:sp>
    </p:spTree>
    <p:extLst>
      <p:ext uri="{BB962C8B-B14F-4D97-AF65-F5344CB8AC3E}">
        <p14:creationId xmlns:p14="http://schemas.microsoft.com/office/powerpoint/2010/main" val="388396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952D2FCE-0098-DC23-BF63-A2520194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839" y="5100210"/>
            <a:ext cx="7597743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/>
              <a:t>Badener-Fantoche</a:t>
            </a:r>
            <a:r>
              <a:rPr lang="en-US"/>
              <a:t> Laboratory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1C6761-FED5-3A4E-612C-3BB575B9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66" y="895961"/>
            <a:ext cx="7981047" cy="3092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774C9-8D7B-A71A-CA87-E7F77C015A8C}"/>
              </a:ext>
            </a:extLst>
          </p:cNvPr>
          <p:cNvSpPr txBox="1"/>
          <p:nvPr/>
        </p:nvSpPr>
        <p:spPr>
          <a:xfrm>
            <a:off x="95249" y="6387895"/>
            <a:ext cx="7096343" cy="349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2"/>
                </a:solidFill>
                <a:ea typeface="+mn-lt"/>
                <a:cs typeface="+mn-lt"/>
              </a:rPr>
              <a:t>https://sites.google.com/view/team-badener-fantoche/home?pli=1</a:t>
            </a:r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6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ECB-C74F-FABA-584C-0416344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52" y="508640"/>
            <a:ext cx="7794386" cy="970450"/>
          </a:xfrm>
        </p:spPr>
        <p:txBody>
          <a:bodyPr/>
          <a:lstStyle/>
          <a:p>
            <a:r>
              <a:rPr lang="en-US" err="1"/>
              <a:t>Badener</a:t>
            </a:r>
            <a:r>
              <a:rPr lang="en-US"/>
              <a:t> </a:t>
            </a:r>
            <a:r>
              <a:rPr lang="en-US" err="1"/>
              <a:t>Fantoche</a:t>
            </a:r>
            <a:r>
              <a:rPr lang="en-US"/>
              <a:t> Laboratory</a:t>
            </a:r>
          </a:p>
        </p:txBody>
      </p:sp>
      <p:pic>
        <p:nvPicPr>
          <p:cNvPr id="5" name="Grafik 5" descr="Qr code&#10;&#10;Description automatically generated">
            <a:extLst>
              <a:ext uri="{FF2B5EF4-FFF2-40B4-BE49-F238E27FC236}">
                <a16:creationId xmlns:a16="http://schemas.microsoft.com/office/drawing/2014/main" id="{B9968B3E-4A95-6BF2-28F4-4DDF1037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61" y="2253915"/>
            <a:ext cx="3810530" cy="3785949"/>
          </a:xfrm>
          <a:prstGeom prst="rect">
            <a:avLst/>
          </a:prstGeom>
        </p:spPr>
      </p:pic>
      <p:sp>
        <p:nvSpPr>
          <p:cNvPr id="7" name="Textfeld 7">
            <a:extLst>
              <a:ext uri="{FF2B5EF4-FFF2-40B4-BE49-F238E27FC236}">
                <a16:creationId xmlns:a16="http://schemas.microsoft.com/office/drawing/2014/main" id="{94B35E00-71AB-97E5-822C-1E67B5498166}"/>
              </a:ext>
            </a:extLst>
          </p:cNvPr>
          <p:cNvSpPr txBox="1"/>
          <p:nvPr/>
        </p:nvSpPr>
        <p:spPr>
          <a:xfrm>
            <a:off x="94278" y="6423621"/>
            <a:ext cx="419722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CH" sz="1600">
                <a:hlinkClick r:id="rId3"/>
              </a:rPr>
              <a:t>Medical Informatics (google.com)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009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382F6-F9E1-FDD7-0A5B-EAEA1DAE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Use Case – Clinical Laboratory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7B98-37E3-1BAE-02A7-0D96D789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582" y="304079"/>
            <a:ext cx="5365218" cy="6108328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Focus is the clinical laboratory. </a:t>
            </a:r>
          </a:p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Primary service: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Pregnancy (</a:t>
            </a:r>
            <a:r>
              <a:rPr lang="en-US" sz="1500" err="1">
                <a:ea typeface="+mn-lt"/>
                <a:cs typeface="+mn-lt"/>
              </a:rPr>
              <a:t>hCG</a:t>
            </a:r>
            <a:r>
              <a:rPr lang="en-US" sz="1500">
                <a:ea typeface="+mn-lt"/>
                <a:cs typeface="+mn-lt"/>
              </a:rPr>
              <a:t> levels) and Blood type test.</a:t>
            </a:r>
          </a:p>
          <a:p>
            <a:pPr lvl="1"/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Challenges of the traditional business process include:</a:t>
            </a:r>
          </a:p>
          <a:p>
            <a:pPr lvl="1"/>
            <a:r>
              <a:rPr lang="en-US" sz="1700">
                <a:ea typeface="+mn-lt"/>
                <a:cs typeface="+mn-lt"/>
              </a:rPr>
              <a:t>Human error due to manual processes</a:t>
            </a:r>
          </a:p>
          <a:p>
            <a:pPr lvl="1"/>
            <a:r>
              <a:rPr lang="en-US" sz="1700">
                <a:ea typeface="+mn-lt"/>
                <a:cs typeface="+mn-lt"/>
              </a:rPr>
              <a:t>Reliance on analog system for workflow </a:t>
            </a:r>
          </a:p>
          <a:p>
            <a:pPr lvl="1"/>
            <a:r>
              <a:rPr lang="en-US" sz="1700">
                <a:ea typeface="+mn-lt"/>
                <a:cs typeface="+mn-lt"/>
              </a:rPr>
              <a:t>Time consuming manual tasks [1]</a:t>
            </a:r>
            <a:endParaRPr lang="en-US" sz="1700">
              <a:cs typeface="Calibri" panose="020F0502020204030204"/>
            </a:endParaRPr>
          </a:p>
          <a:p>
            <a:pPr lvl="1"/>
            <a:endParaRPr lang="en-US" sz="1700">
              <a:ea typeface="+mn-lt"/>
              <a:cs typeface="+mn-lt"/>
            </a:endParaRPr>
          </a:p>
          <a:p>
            <a:endParaRPr lang="en-US" sz="1700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D80B-8103-969D-ED73-3F2B5FAF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801" y="6269962"/>
            <a:ext cx="32975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[1] https://cloudlims.com/clinical-laboratory-workflows-improvement/</a:t>
            </a:r>
          </a:p>
        </p:txBody>
      </p:sp>
    </p:spTree>
    <p:extLst>
      <p:ext uri="{BB962C8B-B14F-4D97-AF65-F5344CB8AC3E}">
        <p14:creationId xmlns:p14="http://schemas.microsoft.com/office/powerpoint/2010/main" val="153885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8EA60-DBFB-7426-14C7-F047E0FE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Traditional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159D17-B148-AB82-1EAB-9A477519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691" y="353578"/>
            <a:ext cx="5365218" cy="6646862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1700">
                <a:cs typeface="Calibri"/>
              </a:rPr>
              <a:t>Manual tasks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700">
                <a:cs typeface="Calibri"/>
              </a:rPr>
              <a:t>Registration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700">
                <a:cs typeface="Calibri"/>
              </a:rPr>
              <a:t>Invoice creation and price calculation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700">
                <a:cs typeface="Calibri"/>
              </a:rPr>
              <a:t>Manual data entry in business process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700">
                <a:cs typeface="Calibri"/>
              </a:rPr>
              <a:t>Sending invoice and results manually</a:t>
            </a:r>
          </a:p>
          <a:p>
            <a:pPr marL="914400" lvl="1" indent="-457200">
              <a:lnSpc>
                <a:spcPct val="90000"/>
              </a:lnSpc>
            </a:pPr>
            <a:endParaRPr lang="en-US" sz="1700">
              <a:cs typeface="Calibri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1700">
                <a:cs typeface="Calibri"/>
              </a:rPr>
              <a:t>The employees involves: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700">
                <a:cs typeface="Calibri"/>
              </a:rPr>
              <a:t>Laboratory technician to run tests, check and compile results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700">
                <a:cs typeface="Calibri"/>
              </a:rPr>
              <a:t>Physician to validate test result and consult customer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700">
                <a:cs typeface="Calibri"/>
              </a:rPr>
              <a:t>Accountant for invoicing the customer and sending letters</a:t>
            </a:r>
            <a:endParaRPr lang="en-US" sz="170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700">
                <a:cs typeface="Calibri"/>
              </a:rPr>
              <a:t>Administration employee for sending results and invoices</a:t>
            </a:r>
            <a:endParaRPr lang="en-US" sz="1700"/>
          </a:p>
          <a:p>
            <a:pPr marL="457200" lvl="1" indent="0">
              <a:lnSpc>
                <a:spcPct val="90000"/>
              </a:lnSpc>
              <a:buNone/>
            </a:pPr>
            <a:endParaRPr lang="en-US" sz="1700"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700"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9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456E4A0-F6F0-ED79-F5B8-D2DE3B6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Manual Process model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1C5865B-E7D8-06E5-DF69-FA1B783A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1984621"/>
            <a:ext cx="10460962" cy="9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44DA3-B2A1-89A6-3AC7-B37C873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606F-1918-58D3-DACD-40795F33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597994"/>
            <a:ext cx="5365218" cy="5868842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Key aims: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Reduce cost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Increase efficiency</a:t>
            </a:r>
            <a:endParaRPr lang="en-US"/>
          </a:p>
          <a:p>
            <a:pPr lvl="1"/>
            <a:r>
              <a:rPr lang="en-US">
                <a:cs typeface="Calibri"/>
              </a:rPr>
              <a:t>Increase reliability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can this be achieved: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Digitalization of registration process</a:t>
            </a:r>
          </a:p>
          <a:p>
            <a:pPr lvl="1"/>
            <a:r>
              <a:rPr lang="en-US">
                <a:ea typeface="+mn-lt"/>
                <a:cs typeface="+mn-lt"/>
              </a:rPr>
              <a:t>Aiding in the manual diagnostic process with decision table</a:t>
            </a:r>
          </a:p>
          <a:p>
            <a:pPr lvl="1"/>
            <a:r>
              <a:rPr lang="en-US">
                <a:ea typeface="+mn-lt"/>
                <a:cs typeface="+mn-lt"/>
              </a:rPr>
              <a:t>Automation of invoicing process</a:t>
            </a:r>
          </a:p>
          <a:p>
            <a:pPr lvl="1"/>
            <a:r>
              <a:rPr lang="en-US">
                <a:ea typeface="+mn-lt"/>
                <a:cs typeface="+mn-lt"/>
              </a:rPr>
              <a:t>Automation of result reporting process</a:t>
            </a:r>
          </a:p>
          <a:p>
            <a:pPr lvl="1"/>
            <a:r>
              <a:rPr lang="en-US">
                <a:ea typeface="+mn-lt"/>
                <a:cs typeface="+mn-lt"/>
              </a:rPr>
              <a:t>Creating a digital collaborative workflow system from beginning to end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B39385-DB2E-2254-AE8B-A611212B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478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BPMN Model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B76AFA0-343A-F167-1216-D548D7A8D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8" y="1220725"/>
            <a:ext cx="11695820" cy="47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2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C6F41-E331-EAB4-6C80-EDB5E084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cs typeface="Calibri Light"/>
              </a:rPr>
              <a:t>Process Implementation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FF3-EE3C-F90F-C086-2363FF2B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  <a:cs typeface="Calibri"/>
              </a:rPr>
              <a:t>Blood Sample Registration and creation of UID through Website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Forms and Google sheets used to record and save data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Make  triggers start event in Camunda</a:t>
            </a:r>
          </a:p>
          <a:p>
            <a:r>
              <a:rPr lang="en-US" sz="1600">
                <a:solidFill>
                  <a:srgbClr val="FFFFFF"/>
                </a:solidFill>
                <a:cs typeface="Calibri"/>
              </a:rPr>
              <a:t>Form checked by Accountant to approve or cancel instance</a:t>
            </a: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6E03A64-FE2E-7F0E-2A22-088ECF43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955616"/>
            <a:ext cx="6267743" cy="26481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27381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Team Badener Fantoche</vt:lpstr>
      <vt:lpstr>Badener-Fantoche Laboratory</vt:lpstr>
      <vt:lpstr>Badener Fantoche Laboratory</vt:lpstr>
      <vt:lpstr>Use Case – Clinical Laboratory</vt:lpstr>
      <vt:lpstr>Traditional model</vt:lpstr>
      <vt:lpstr>Manual Process model</vt:lpstr>
      <vt:lpstr>Design Process</vt:lpstr>
      <vt:lpstr>BPMN Model</vt:lpstr>
      <vt:lpstr>Process Implementation</vt:lpstr>
      <vt:lpstr>PowerPoint Presentation</vt:lpstr>
      <vt:lpstr>PowerPoint Presentation</vt:lpstr>
      <vt:lpstr>Demonstration</vt:lpstr>
      <vt:lpstr>Conclusion and evaluation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2022-12-15T14:03:37Z</dcterms:created>
  <dcterms:modified xsi:type="dcterms:W3CDTF">2022-12-22T09:23:45Z</dcterms:modified>
</cp:coreProperties>
</file>