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embedTrueTypeFonts="1" saveSubsetFonts="1">
  <p:sldMasterIdLst>
    <p:sldMasterId id="2147483713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5" r:id="rId7"/>
    <p:sldId id="289" r:id="rId8"/>
    <p:sldId id="286" r:id="rId9"/>
    <p:sldId id="290" r:id="rId10"/>
    <p:sldId id="287" r:id="rId11"/>
    <p:sldId id="288" r:id="rId12"/>
    <p:sldId id="271" r:id="rId13"/>
  </p:sldIdLst>
  <p:sldSz cx="13442950" cy="756126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56652-0FEC-C942-809A-C45098A5948F}" v="15" dt="2022-12-22T10:08:2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03" d="100"/>
          <a:sy n="103" d="100"/>
        </p:scale>
        <p:origin x="728" y="176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54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Our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group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has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decided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to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model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and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enhance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 Bachelor Thesis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one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team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member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The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thesis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focuses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on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appointment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scheduling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tools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especially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in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heathcare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At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current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state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,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most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hospitals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and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medical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clinics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are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using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phone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 medium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to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schedule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,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re-schedule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cancel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appointments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This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is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perceived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an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expense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that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can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be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eliminated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through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digitalization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612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The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process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starts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with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phone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call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from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patient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to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secretary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respective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hospital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First,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secretary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records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all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needed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personal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data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from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patient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After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this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is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done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,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secretary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checks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availability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doctors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within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their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calendars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and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suggest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an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appointment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date.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If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first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appointment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suggestion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is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fine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for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patient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next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step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will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be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executed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If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not,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appointment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finding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goes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back and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forth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until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both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sides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are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satisfied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. The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secretary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sets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appointment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into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calendar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of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respective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doctor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and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sends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a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confirmation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per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post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to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the</a:t>
            </a:r>
            <a:r>
              <a:rPr lang="de-CH" b="0" i="0" u="none" strike="noStrike">
                <a:solidFill>
                  <a:srgbClr val="C9D1D9"/>
                </a:solidFill>
                <a:effectLst/>
                <a:latin typeface="+mn-lt"/>
              </a:rPr>
              <a:t> </a:t>
            </a:r>
            <a:r>
              <a:rPr lang="de-CH" b="0" i="0" u="none" strike="noStrike" err="1">
                <a:solidFill>
                  <a:srgbClr val="C9D1D9"/>
                </a:solidFill>
                <a:effectLst/>
                <a:latin typeface="+mn-lt"/>
              </a:rPr>
              <a:t>patient</a:t>
            </a:r>
            <a:endParaRPr lang="de-DE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84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185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88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300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59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53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/>
              <a:t>Untertitel der Präsentation</a:t>
            </a:r>
            <a:endParaRPr lang="de-CH" sz="260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 der Präsentation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12531534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/>
              <a:t> </a:t>
            </a:r>
          </a:p>
        </p:txBody>
      </p:sp>
      <p:pic>
        <p:nvPicPr>
          <p:cNvPr id="9" name="Picture 4" descr="C:\Users\michael.maushart\Desktop\FHNW_PowerPointTemplates\fhnw_hls_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7" y="251106"/>
            <a:ext cx="5632308" cy="5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/>
              <a:t>Durch Bild oder Grafik ersetzen (Grösse und Position beibehalten)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9" name="Picture 4" descr="C:\Users\michael.maushart\Desktop\FHNW_PowerPointTemplates\fhnw_hls_e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7" y="251106"/>
            <a:ext cx="5632308" cy="5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bp.herokuapp.com/camunda/app/cockpit/default/#/processes" TargetMode="External"/><Relationship Id="rId5" Type="http://schemas.openxmlformats.org/officeDocument/2006/relationships/hyperlink" Target="https://eu1.make.com/185439/scenarios?folder=all&amp;tab=all" TargetMode="External"/><Relationship Id="rId4" Type="http://schemas.openxmlformats.org/officeDocument/2006/relationships/hyperlink" Target="https://docs.google.com/forms/d/e/1FAIpQLSd8YvOb8QDmVx_lysWMYDtXrSc85O6lLr61KwqJ9sSe7u-QZQ/viewfor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6C6DEF7-954B-18E4-D1FC-76495A2BC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80" y="2688936"/>
            <a:ext cx="8757406" cy="3995488"/>
          </a:xfrm>
          <a:prstGeom prst="rect">
            <a:avLst/>
          </a:prstGeom>
        </p:spPr>
      </p:pic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i="0" u="none" strike="noStrike" err="1">
                <a:solidFill>
                  <a:srgbClr val="000000"/>
                </a:solidFill>
                <a:effectLst/>
              </a:rPr>
              <a:t>Digitalization</a:t>
            </a:r>
            <a:r>
              <a:rPr lang="de-CH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de-CH" b="1" i="0" u="none" strike="noStrike" err="1">
                <a:solidFill>
                  <a:srgbClr val="000000"/>
                </a:solidFill>
                <a:effectLst/>
              </a:rPr>
              <a:t>of</a:t>
            </a:r>
            <a:r>
              <a:rPr lang="de-CH" b="1" i="0" u="none" strike="noStrike">
                <a:solidFill>
                  <a:srgbClr val="000000"/>
                </a:solidFill>
                <a:effectLst/>
              </a:rPr>
              <a:t> Business </a:t>
            </a:r>
            <a:r>
              <a:rPr lang="de-CH" b="1" i="0" u="none" strike="noStrike" err="1">
                <a:solidFill>
                  <a:srgbClr val="000000"/>
                </a:solidFill>
                <a:effectLst/>
              </a:rPr>
              <a:t>Processes</a:t>
            </a:r>
            <a:r>
              <a:rPr lang="de-CH" b="1" i="0" u="none" strike="noStrike">
                <a:solidFill>
                  <a:srgbClr val="000000"/>
                </a:solidFill>
                <a:effectLst/>
              </a:rPr>
              <a:t> </a:t>
            </a:r>
          </a:p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Medical Appointment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045408-E3F7-4470-46B8-984E6A20FE48}"/>
              </a:ext>
            </a:extLst>
          </p:cNvPr>
          <p:cNvSpPr txBox="1"/>
          <p:nvPr/>
        </p:nvSpPr>
        <p:spPr>
          <a:xfrm>
            <a:off x="942449" y="6868766"/>
            <a:ext cx="8947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800">
                <a:latin typeface="+mn-lt"/>
              </a:rPr>
              <a:t>Fabio Ruckstuhl, Faruk </a:t>
            </a:r>
            <a:r>
              <a:rPr lang="de-CH" sz="1800" err="1">
                <a:latin typeface="+mn-lt"/>
              </a:rPr>
              <a:t>Doganci</a:t>
            </a:r>
            <a:r>
              <a:rPr lang="de-CH" sz="1800">
                <a:latin typeface="+mn-lt"/>
              </a:rPr>
              <a:t>, </a:t>
            </a:r>
            <a:r>
              <a:rPr lang="de-CH" sz="1800" i="0">
                <a:effectLst/>
                <a:latin typeface="+mn-lt"/>
              </a:rPr>
              <a:t>Paulo Humberto Braga de Melo, </a:t>
            </a:r>
            <a:r>
              <a:rPr lang="de-CH" sz="1800">
                <a:effectLst/>
                <a:latin typeface="+mn-lt"/>
              </a:rPr>
              <a:t>Jessica Hofmann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E4655-2E04-3F2F-B8F9-465552C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946F8-BD5E-F9C0-5C03-3AF2BF5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5A2C-F60E-FDEB-1B7B-B0CDE59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59923B-8D15-9FBE-7ABA-38998F8B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223325"/>
            <a:ext cx="11582969" cy="361950"/>
          </a:xfrm>
        </p:spPr>
        <p:txBody>
          <a:bodyPr/>
          <a:lstStyle/>
          <a:p>
            <a:r>
              <a:rPr lang="de-DE" sz="3200" dirty="0"/>
              <a:t>The </a:t>
            </a:r>
            <a:r>
              <a:rPr lang="en-GB" sz="3200" dirty="0"/>
              <a:t>case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D05569B-F95B-A74A-E423-8036150B99FA}"/>
              </a:ext>
            </a:extLst>
          </p:cNvPr>
          <p:cNvSpPr/>
          <p:nvPr/>
        </p:nvSpPr>
        <p:spPr bwMode="auto">
          <a:xfrm>
            <a:off x="3531270" y="2262462"/>
            <a:ext cx="2088232" cy="7926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6EC8EC35-2046-168D-3B9A-4A882FA5A5AD}"/>
              </a:ext>
            </a:extLst>
          </p:cNvPr>
          <p:cNvSpPr/>
          <p:nvPr/>
        </p:nvSpPr>
        <p:spPr bwMode="auto">
          <a:xfrm>
            <a:off x="5835527" y="2262462"/>
            <a:ext cx="5184576" cy="20009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7CB3A76-2FE2-CA04-04FB-92B4322A7193}"/>
              </a:ext>
            </a:extLst>
          </p:cNvPr>
          <p:cNvSpPr txBox="1"/>
          <p:nvPr/>
        </p:nvSpPr>
        <p:spPr>
          <a:xfrm>
            <a:off x="3503515" y="239718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Problem</a:t>
            </a:r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D1D6BD3-0142-DEBE-4E5A-646C7AA7F419}"/>
              </a:ext>
            </a:extLst>
          </p:cNvPr>
          <p:cNvSpPr txBox="1"/>
          <p:nvPr/>
        </p:nvSpPr>
        <p:spPr>
          <a:xfrm>
            <a:off x="5835526" y="2397183"/>
            <a:ext cx="5140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GB" sz="2800"/>
              <a:t>Schedule</a:t>
            </a:r>
          </a:p>
          <a:p>
            <a:pPr marL="457200" indent="-457200" algn="l">
              <a:buFontTx/>
              <a:buChar char="-"/>
            </a:pPr>
            <a:r>
              <a:rPr lang="en-GB" sz="2800"/>
              <a:t>Re-schedule</a:t>
            </a:r>
          </a:p>
          <a:p>
            <a:pPr marL="457200" indent="-457200" algn="l">
              <a:buFontTx/>
              <a:buChar char="-"/>
            </a:pPr>
            <a:r>
              <a:rPr lang="en-GB" sz="2800"/>
              <a:t>Cancelation</a:t>
            </a:r>
          </a:p>
          <a:p>
            <a:pPr algn="l"/>
            <a:r>
              <a:rPr lang="en-GB" sz="2800"/>
              <a:t>            by Phone</a:t>
            </a: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515C2B17-5127-DAA5-1A75-AE6D7A0FD735}"/>
              </a:ext>
            </a:extLst>
          </p:cNvPr>
          <p:cNvSpPr/>
          <p:nvPr/>
        </p:nvSpPr>
        <p:spPr bwMode="auto">
          <a:xfrm>
            <a:off x="6123558" y="3816191"/>
            <a:ext cx="864096" cy="28225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11850FC-3715-E31D-B59F-55AD5FCE5892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E87E2C7C-C7C7-CC05-4B2B-90EA11C4F8CF}"/>
              </a:ext>
            </a:extLst>
          </p:cNvPr>
          <p:cNvSpPr/>
          <p:nvPr/>
        </p:nvSpPr>
        <p:spPr bwMode="auto">
          <a:xfrm>
            <a:off x="5857379" y="4500711"/>
            <a:ext cx="5184576" cy="11797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2B971D-2295-B25C-7D06-43DE0F6C07E7}"/>
              </a:ext>
            </a:extLst>
          </p:cNvPr>
          <p:cNvSpPr txBox="1"/>
          <p:nvPr/>
        </p:nvSpPr>
        <p:spPr>
          <a:xfrm>
            <a:off x="5879232" y="4515878"/>
            <a:ext cx="514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/>
              <a:t>Confirmation</a:t>
            </a:r>
          </a:p>
          <a:p>
            <a:pPr algn="l"/>
            <a:r>
              <a:rPr lang="en-GB" sz="2800"/>
              <a:t>            by Post</a:t>
            </a:r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3FB77F8A-81A5-9DB1-F3D9-28844E8CE2E0}"/>
              </a:ext>
            </a:extLst>
          </p:cNvPr>
          <p:cNvSpPr/>
          <p:nvPr/>
        </p:nvSpPr>
        <p:spPr bwMode="auto">
          <a:xfrm>
            <a:off x="6123558" y="5091942"/>
            <a:ext cx="864096" cy="28456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B7768B9-8E2A-53C4-0199-3B9ECA590CBE}"/>
              </a:ext>
            </a:extLst>
          </p:cNvPr>
          <p:cNvSpPr/>
          <p:nvPr/>
        </p:nvSpPr>
        <p:spPr bwMode="auto">
          <a:xfrm>
            <a:off x="3528882" y="1056883"/>
            <a:ext cx="2088232" cy="7926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32934FAF-55BF-E6B1-44F0-C0AC3F3CF646}"/>
              </a:ext>
            </a:extLst>
          </p:cNvPr>
          <p:cNvSpPr/>
          <p:nvPr/>
        </p:nvSpPr>
        <p:spPr bwMode="auto">
          <a:xfrm>
            <a:off x="5833139" y="1056883"/>
            <a:ext cx="5184576" cy="1088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A247181-6985-1086-0096-962A8012A784}"/>
              </a:ext>
            </a:extLst>
          </p:cNvPr>
          <p:cNvSpPr txBox="1"/>
          <p:nvPr/>
        </p:nvSpPr>
        <p:spPr>
          <a:xfrm>
            <a:off x="3501127" y="11916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Process</a:t>
            </a:r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19D072-B83A-2723-022B-0C75404D36E2}"/>
              </a:ext>
            </a:extLst>
          </p:cNvPr>
          <p:cNvSpPr txBox="1"/>
          <p:nvPr/>
        </p:nvSpPr>
        <p:spPr>
          <a:xfrm>
            <a:off x="5833138" y="1097883"/>
            <a:ext cx="514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Medical appointment management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5357ADD7-43B3-BF4B-0DBD-F5167CAAE94D}"/>
              </a:ext>
            </a:extLst>
          </p:cNvPr>
          <p:cNvSpPr/>
          <p:nvPr/>
        </p:nvSpPr>
        <p:spPr bwMode="auto">
          <a:xfrm>
            <a:off x="3540181" y="5861143"/>
            <a:ext cx="2088232" cy="7926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14A085D-455E-D783-FD32-232465C3A99B}"/>
              </a:ext>
            </a:extLst>
          </p:cNvPr>
          <p:cNvSpPr/>
          <p:nvPr/>
        </p:nvSpPr>
        <p:spPr bwMode="auto">
          <a:xfrm>
            <a:off x="5844438" y="5861143"/>
            <a:ext cx="5184576" cy="7926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009831C-6B1B-17D4-ACB6-11127E2A7CF2}"/>
              </a:ext>
            </a:extLst>
          </p:cNvPr>
          <p:cNvSpPr txBox="1"/>
          <p:nvPr/>
        </p:nvSpPr>
        <p:spPr>
          <a:xfrm>
            <a:off x="3512426" y="59958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Scope</a:t>
            </a:r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CA781B4-21AF-2EBE-AA08-4E62C7F8389E}"/>
              </a:ext>
            </a:extLst>
          </p:cNvPr>
          <p:cNvSpPr txBox="1"/>
          <p:nvPr/>
        </p:nvSpPr>
        <p:spPr>
          <a:xfrm>
            <a:off x="5844438" y="5994911"/>
            <a:ext cx="514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800" dirty="0"/>
              <a:t>Appointment </a:t>
            </a:r>
            <a:r>
              <a:rPr lang="en-GB" sz="2800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42835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E4655-2E04-3F2F-B8F9-465552C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946F8-BD5E-F9C0-5C03-3AF2BF5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5A2C-F60E-FDEB-1B7B-B0CDE59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59923B-8D15-9FBE-7ABA-38998F8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As-</a:t>
            </a:r>
            <a:r>
              <a:rPr lang="de-DE" sz="3200" err="1"/>
              <a:t>is</a:t>
            </a:r>
            <a:r>
              <a:rPr lang="de-DE" sz="3200"/>
              <a:t> </a:t>
            </a:r>
            <a:r>
              <a:rPr lang="de-DE" sz="3200" dirty="0" err="1"/>
              <a:t>process</a:t>
            </a:r>
            <a:endParaRPr lang="de-DE" sz="320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11850FC-3715-E31D-B59F-55AD5FCE5892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D66D25-AAA2-4AEB-7AA2-0DD2A72FE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75" y="2570207"/>
            <a:ext cx="10083400" cy="37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0E85B-8E00-2C2B-EB51-24F83C4C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9D359-5DE8-2682-DE27-D6C2284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9879-238F-6A44-B99D-CC6A48A0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5009E4-AF9D-25C5-7AF9-E2FCF6EB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377595"/>
            <a:ext cx="11582969" cy="361950"/>
          </a:xfrm>
        </p:spPr>
        <p:txBody>
          <a:bodyPr/>
          <a:lstStyle/>
          <a:p>
            <a:r>
              <a:rPr lang="en-CH" sz="3200" dirty="0"/>
              <a:t>Digitalized to-be process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BCE0CF59-2F4E-84CF-821A-7F417C65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66" y="2000167"/>
            <a:ext cx="7152842" cy="476773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670E27F-9A7F-C6FB-536C-379521FD90E6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3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6DEAD1-27A0-B0A5-F3C3-50017528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763" y="1066765"/>
            <a:ext cx="3973960" cy="274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E4655-2E04-3F2F-B8F9-465552C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946F8-BD5E-F9C0-5C03-3AF2BF5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5A2C-F60E-FDEB-1B7B-B0CDE59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59923B-8D15-9FBE-7ABA-38998F8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Implementation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11850FC-3715-E31D-B59F-55AD5FCE5892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DBA7D-7A61-18B8-BF75-4F82780C3AB1}"/>
              </a:ext>
            </a:extLst>
          </p:cNvPr>
          <p:cNvSpPr txBox="1"/>
          <p:nvPr/>
        </p:nvSpPr>
        <p:spPr>
          <a:xfrm>
            <a:off x="816819" y="2273908"/>
            <a:ext cx="10801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b="1">
                <a:solidFill>
                  <a:schemeClr val="accent2">
                    <a:lumMod val="60000"/>
                    <a:lumOff val="40000"/>
                  </a:schemeClr>
                </a:solidFill>
              </a:rPr>
              <a:t>BPMN and DMN model developed in Camunda Platform v7.17</a:t>
            </a:r>
            <a:br>
              <a:rPr lang="en-CH" b="1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CH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b="1">
                <a:solidFill>
                  <a:schemeClr val="accent2">
                    <a:lumMod val="60000"/>
                    <a:lumOff val="40000"/>
                  </a:schemeClr>
                </a:solidFill>
              </a:rPr>
              <a:t>Web Services Integrated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Process Automation with MAKE.COM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Integromat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H">
                <a:solidFill>
                  <a:schemeClr val="accent2">
                    <a:lumMod val="75000"/>
                  </a:schemeClr>
                </a:solidFill>
              </a:rPr>
              <a:t>Webhooks to support task automations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H">
                <a:solidFill>
                  <a:schemeClr val="accent2">
                    <a:lumMod val="75000"/>
                  </a:schemeClr>
                </a:solidFill>
              </a:rPr>
              <a:t>External Tasks (Topic Integration)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H">
                <a:solidFill>
                  <a:schemeClr val="accent2">
                    <a:lumMod val="75000"/>
                  </a:schemeClr>
                </a:solidFill>
              </a:rPr>
              <a:t>Google Forms for Patient Appointment Registration</a:t>
            </a:r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 (inc. form validation)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H">
                <a:solidFill>
                  <a:schemeClr val="accent2">
                    <a:lumMod val="75000"/>
                  </a:schemeClr>
                </a:solidFill>
              </a:rPr>
              <a:t>Calendly Web Service Integrated for appointment scheduling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H">
                <a:solidFill>
                  <a:schemeClr val="accent2">
                    <a:lumMod val="75000"/>
                  </a:schemeClr>
                </a:solidFill>
              </a:rPr>
              <a:t>Send</a:t>
            </a:r>
            <a:r>
              <a:rPr lang="de-CH" dirty="0" err="1">
                <a:solidFill>
                  <a:schemeClr val="accent2">
                    <a:lumMod val="75000"/>
                  </a:schemeClr>
                </a:solidFill>
              </a:rPr>
              <a:t>inblue</a:t>
            </a:r>
            <a:r>
              <a:rPr lang="en-CH">
                <a:solidFill>
                  <a:schemeClr val="accent2">
                    <a:lumMod val="75000"/>
                  </a:schemeClr>
                </a:solidFill>
              </a:rPr>
              <a:t> Service Integrated</a:t>
            </a:r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 for dynamic notifications</a:t>
            </a:r>
            <a:endParaRPr lang="en-CH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E3186-128F-4EAA-05B0-1B644094AB30}"/>
              </a:ext>
            </a:extLst>
          </p:cNvPr>
          <p:cNvSpPr txBox="1"/>
          <p:nvPr/>
        </p:nvSpPr>
        <p:spPr>
          <a:xfrm>
            <a:off x="8838931" y="5346341"/>
            <a:ext cx="408111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b="1">
                <a:solidFill>
                  <a:schemeClr val="accent2">
                    <a:lumMod val="60000"/>
                    <a:lumOff val="40000"/>
                  </a:schemeClr>
                </a:solidFill>
              </a:rPr>
              <a:t>Demo:</a:t>
            </a:r>
          </a:p>
          <a:p>
            <a:pPr algn="l"/>
            <a:r>
              <a:rPr lang="en-CH">
                <a:hlinkClick r:id="rId4"/>
              </a:rPr>
              <a:t>Medical Appointment Scheduling</a:t>
            </a:r>
            <a:endParaRPr lang="en-CH"/>
          </a:p>
          <a:p>
            <a:pPr algn="l"/>
            <a:r>
              <a:rPr lang="en-CH">
                <a:hlinkClick r:id="rId5"/>
              </a:rPr>
              <a:t>Integrated Scenarios – MAKE</a:t>
            </a:r>
            <a:endParaRPr lang="en-CH"/>
          </a:p>
          <a:p>
            <a:pPr algn="l"/>
            <a:r>
              <a:rPr lang="en-CH">
                <a:hlinkClick r:id="rId6"/>
              </a:rPr>
              <a:t>Camunda</a:t>
            </a:r>
            <a:endParaRPr lang="en-CH"/>
          </a:p>
          <a:p>
            <a:pPr algn="l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36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E4655-2E04-3F2F-B8F9-465552C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946F8-BD5E-F9C0-5C03-3AF2BF5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5A2C-F60E-FDEB-1B7B-B0CDE59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59923B-8D15-9FBE-7ABA-38998F8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Benefits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11850FC-3715-E31D-B59F-55AD5FCE5892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64243B-85FE-5E67-E13E-D26065A5E4DB}"/>
              </a:ext>
            </a:extLst>
          </p:cNvPr>
          <p:cNvSpPr txBox="1"/>
          <p:nvPr/>
        </p:nvSpPr>
        <p:spPr>
          <a:xfrm>
            <a:off x="925999" y="2467561"/>
            <a:ext cx="12516951" cy="5401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Hospital administration could benefit from this process due to its efficiency</a:t>
            </a:r>
            <a:r>
              <a:rPr lang="en-GB" sz="2000">
                <a:latin typeface="Arial"/>
                <a:cs typeface="Arial"/>
              </a:rPr>
              <a:t> and automation</a:t>
            </a:r>
            <a:endParaRPr lang="en-GB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000" dirty="0"/>
              <a:t>The whole process runs through a single tool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Less </a:t>
            </a:r>
            <a:r>
              <a:rPr lang="en-GB" sz="2000">
                <a:latin typeface="Arial"/>
                <a:cs typeface="Arial"/>
              </a:rPr>
              <a:t>manual efforts</a:t>
            </a:r>
            <a:r>
              <a:rPr lang="en-GB" sz="2000" dirty="0">
                <a:latin typeface="Arial"/>
                <a:cs typeface="Arial"/>
              </a:rPr>
              <a:t>, no more </a:t>
            </a:r>
            <a:r>
              <a:rPr lang="en-GB" sz="2000">
                <a:latin typeface="Arial"/>
                <a:cs typeface="Arial"/>
              </a:rPr>
              <a:t>manual checks to be performed and </a:t>
            </a:r>
            <a:r>
              <a:rPr lang="en-GB" sz="2000" dirty="0">
                <a:latin typeface="Arial"/>
                <a:cs typeface="Arial"/>
              </a:rPr>
              <a:t>letters to be sent out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Time-consuming appointment search on the phone is </a:t>
            </a:r>
            <a:r>
              <a:rPr lang="en-GB" sz="2000">
                <a:latin typeface="Arial"/>
                <a:cs typeface="Arial"/>
              </a:rPr>
              <a:t>no longer required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000">
                <a:latin typeface="Arial"/>
                <a:cs typeface="Arial"/>
              </a:rPr>
              <a:t>Gain time to focus on added-value tasks</a:t>
            </a:r>
            <a:endParaRPr lang="en-GB" sz="2000" dirty="0">
              <a:latin typeface="Arial"/>
              <a:cs typeface="Arial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000">
                <a:latin typeface="Arial"/>
                <a:cs typeface="Arial"/>
              </a:rPr>
              <a:t>Enabled traceability of process activities and KPIs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0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/>
              <a:t>The appointment management takes place in real time e.g. the confirmation</a:t>
            </a:r>
          </a:p>
          <a:p>
            <a:pPr algn="l"/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/>
              <a:t>The service can be extended</a:t>
            </a:r>
            <a:r>
              <a:rPr lang="en-GB" sz="2000"/>
              <a:t> to other sectors of the business and potentially</a:t>
            </a:r>
            <a:r>
              <a:rPr lang="en-GB" sz="2000" dirty="0"/>
              <a:t> to other industries</a:t>
            </a:r>
            <a:br>
              <a:rPr lang="en-GB" sz="2000" dirty="0"/>
            </a:br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/>
            <a:endParaRPr lang="en-GB" sz="2000" dirty="0"/>
          </a:p>
          <a:p>
            <a:pPr marL="457200" indent="-457200" algn="l">
              <a:buFont typeface="+mj-lt"/>
              <a:buAutoNum type="arabicPeriod"/>
            </a:pPr>
            <a:endParaRPr lang="en-GB" sz="2000" dirty="0"/>
          </a:p>
          <a:p>
            <a:pPr algn="l"/>
            <a:endParaRPr lang="en-GB" sz="2000" dirty="0"/>
          </a:p>
          <a:p>
            <a:pPr marL="457200" indent="-457200" algn="l">
              <a:buFontTx/>
              <a:buChar char="-"/>
            </a:pPr>
            <a:endParaRPr lang="en-GB" sz="2400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7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E4655-2E04-3F2F-B8F9-465552C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946F8-BD5E-F9C0-5C03-3AF2BF5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5A2C-F60E-FDEB-1B7B-B0CDE59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59923B-8D15-9FBE-7ABA-38998F8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err="1"/>
              <a:t>Considerations</a:t>
            </a:r>
            <a:endParaRPr lang="de-DE" sz="320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11850FC-3715-E31D-B59F-55AD5FCE5892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64243B-85FE-5E67-E13E-D26065A5E4DB}"/>
              </a:ext>
            </a:extLst>
          </p:cNvPr>
          <p:cNvSpPr txBox="1"/>
          <p:nvPr/>
        </p:nvSpPr>
        <p:spPr>
          <a:xfrm>
            <a:off x="925999" y="2196455"/>
            <a:ext cx="12516951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User experience would be improved when the solution is implemented on a single web location (e.g., hospital´s website)</a:t>
            </a:r>
            <a:r>
              <a:rPr lang="en-GB" sz="2000">
                <a:latin typeface="Arial"/>
                <a:cs typeface="Arial"/>
              </a:rPr>
              <a:t> although there are benefits in having a modular solution</a:t>
            </a:r>
            <a:br>
              <a:rPr lang="en-GB" sz="2000" dirty="0"/>
            </a:br>
            <a:r>
              <a:rPr lang="en-GB" sz="2000" dirty="0">
                <a:latin typeface="Arial"/>
                <a:cs typeface="Arial"/>
              </a:rPr>
              <a:t> </a:t>
            </a:r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Implementing a Re-scheduling and Cancelation option would add value to the digitized process (not implemented due to project scoping). </a:t>
            </a:r>
            <a:br>
              <a:rPr lang="en-GB" sz="2000" dirty="0"/>
            </a:br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A secure single-source data storage complying with data protection regulation is recommended</a:t>
            </a:r>
            <a:br>
              <a:rPr lang="en-GB" sz="2000" dirty="0"/>
            </a:br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The number of requests and features can be easily scaled with a premium MAKE license</a:t>
            </a:r>
          </a:p>
          <a:p>
            <a:pPr algn="l"/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The actual implementation will require a formal validation/testing of the 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A training on the to-be process should be provided to all business stakeholders</a:t>
            </a:r>
            <a:endParaRPr lang="en-GB" sz="2000">
              <a:latin typeface="Arial"/>
              <a:cs typeface="Arial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3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E4655-2E04-3F2F-B8F9-465552C4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946F8-BD5E-F9C0-5C03-3AF2BF5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5A2C-F60E-FDEB-1B7B-B0CDE59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59923B-8D15-9FBE-7ABA-38998F8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err="1"/>
              <a:t>Learnings</a:t>
            </a:r>
            <a:endParaRPr lang="de-DE" sz="320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11850FC-3715-E31D-B59F-55AD5FCE5892}"/>
              </a:ext>
            </a:extLst>
          </p:cNvPr>
          <p:cNvSpPr/>
          <p:nvPr/>
        </p:nvSpPr>
        <p:spPr bwMode="auto">
          <a:xfrm>
            <a:off x="-25085" y="2906176"/>
            <a:ext cx="813600" cy="3081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6DC237-AB19-01BC-05FA-8D96A1D8B541}"/>
              </a:ext>
            </a:extLst>
          </p:cNvPr>
          <p:cNvSpPr txBox="1"/>
          <p:nvPr/>
        </p:nvSpPr>
        <p:spPr>
          <a:xfrm>
            <a:off x="925999" y="2906176"/>
            <a:ext cx="11484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BPMN was at first more complicated than the actual situation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as a very useful tool for task and process automation -&gt; adds value to another practical needs as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Concrete insights on how to operationalize processes instances using Camunda and Service Integrations using APIs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 first, we made one Make Scenario for the whole process, we ended up with 5 Scenarios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Struggling with Google Calendar resulted in using Calendly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Struggling with Gmail resulted in using </a:t>
            </a:r>
            <a:r>
              <a:rPr lang="en-US" dirty="0" err="1"/>
              <a:t>Sendinblue</a:t>
            </a:r>
            <a:r>
              <a:rPr lang="en-US" dirty="0"/>
              <a:t> (Templates)</a:t>
            </a:r>
          </a:p>
        </p:txBody>
      </p:sp>
    </p:spTree>
    <p:extLst>
      <p:ext uri="{BB962C8B-B14F-4D97-AF65-F5344CB8AC3E}">
        <p14:creationId xmlns:p14="http://schemas.microsoft.com/office/powerpoint/2010/main" val="24697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22.12.2022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ADE92-95BE-F35D-8B04-9D40BB9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9" name="Grafik 8" descr="Gedanken mit einfarbiger Füllung">
            <a:extLst>
              <a:ext uri="{FF2B5EF4-FFF2-40B4-BE49-F238E27FC236}">
                <a16:creationId xmlns:a16="http://schemas.microsoft.com/office/drawing/2014/main" id="{144D4BCC-4B0B-B264-BBAC-A16C6A4E6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3123" y="1188343"/>
            <a:ext cx="5425752" cy="542575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F07C8C7-22DB-1582-179F-EDB1C2AAEB74}"/>
              </a:ext>
            </a:extLst>
          </p:cNvPr>
          <p:cNvSpPr txBox="1"/>
          <p:nvPr/>
        </p:nvSpPr>
        <p:spPr>
          <a:xfrm>
            <a:off x="5209307" y="2124447"/>
            <a:ext cx="3256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000">
                <a:solidFill>
                  <a:schemeClr val="bg1"/>
                </a:solidFill>
              </a:rPr>
              <a:t>Thank you!</a:t>
            </a:r>
          </a:p>
          <a:p>
            <a:pPr algn="l"/>
            <a:r>
              <a:rPr lang="de-DE" sz="400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867386908"/>
      </p:ext>
    </p:extLst>
  </p:cSld>
  <p:clrMapOvr>
    <a:masterClrMapping/>
  </p:clrMapOvr>
</p:sld>
</file>

<file path=ppt/theme/theme1.xml><?xml version="1.0" encoding="utf-8"?>
<a:theme xmlns:a="http://schemas.openxmlformats.org/drawingml/2006/main" name="HLSPP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LSPPE.potx" id="{AF8C5C9E-BA5B-418D-922A-D37056715441}" vid="{AF5AFCE3-FBD0-4768-AFF7-C91BFA9CF54F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A1875BA0CFAE4992C6C3235B76DFE4" ma:contentTypeVersion="2" ma:contentTypeDescription="Ein neues Dokument erstellen." ma:contentTypeScope="" ma:versionID="43c33971713e4444abc355a3e7545ca8">
  <xsd:schema xmlns:xsd="http://www.w3.org/2001/XMLSchema" xmlns:xs="http://www.w3.org/2001/XMLSchema" xmlns:p="http://schemas.microsoft.com/office/2006/metadata/properties" xmlns:ns2="96aeefa5-6b61-4d69-85f9-bedbaf4e71c4" targetNamespace="http://schemas.microsoft.com/office/2006/metadata/properties" ma:root="true" ma:fieldsID="98d6a8434dbc058266932939ec689d46" ns2:_="">
    <xsd:import namespace="96aeefa5-6b61-4d69-85f9-bedbaf4e7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eefa5-6b61-4d69-85f9-bedbaf4e7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FEB5BE-8862-4596-964F-20A20D75EAB1}">
  <ds:schemaRefs>
    <ds:schemaRef ds:uri="96aeefa5-6b61-4d69-85f9-bedbaf4e71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60204B-52ED-4BE3-B2C1-6FDBD7ED51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27E0A5-68E7-4F83-98CB-5B5519C75C5E}">
  <ds:schemaRefs>
    <ds:schemaRef ds:uri="e3e02920-0964-4d79-ace8-e0b36cda72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HLS_16x9_eng</Template>
  <TotalTime>0</TotalTime>
  <Words>607</Words>
  <Application>Microsoft Macintosh PowerPoint</Application>
  <PresentationFormat>Benutzerdefiniert</PresentationFormat>
  <Paragraphs>89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Arial</vt:lpstr>
      <vt:lpstr>HLSPPE</vt:lpstr>
      <vt:lpstr>Medical Appointment</vt:lpstr>
      <vt:lpstr>The case</vt:lpstr>
      <vt:lpstr>As-is process</vt:lpstr>
      <vt:lpstr>Digitalized to-be process</vt:lpstr>
      <vt:lpstr>Implementation</vt:lpstr>
      <vt:lpstr>Benefits</vt:lpstr>
      <vt:lpstr>Considerations</vt:lpstr>
      <vt:lpstr>Learnings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Heule, Andreas</dc:creator>
  <cp:lastModifiedBy>Jessica Hofmann</cp:lastModifiedBy>
  <cp:revision>1</cp:revision>
  <dcterms:created xsi:type="dcterms:W3CDTF">2022-11-15T07:45:46Z</dcterms:created>
  <dcterms:modified xsi:type="dcterms:W3CDTF">2022-12-22T10:08:53Z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0x010100FEA1875BA0CFAE4992C6C3235B76DFE4</vt:lpwstr>
  </property>
  <property fmtid="{D5CDD505-2E9C-101B-9397-08002B2CF9AE}" pid="3" name="Order">
    <vt:r8>23300</vt:r8>
  </property>
</Properties>
</file>