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75" r:id="rId9"/>
    <p:sldId id="260" r:id="rId10"/>
    <p:sldId id="264" r:id="rId11"/>
    <p:sldId id="261" r:id="rId12"/>
    <p:sldId id="266" r:id="rId13"/>
    <p:sldId id="262" r:id="rId14"/>
    <p:sldId id="273" r:id="rId15"/>
    <p:sldId id="274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0A8"/>
    <a:srgbClr val="53A319"/>
    <a:srgbClr val="FE9202"/>
    <a:srgbClr val="FFC901"/>
    <a:srgbClr val="FFAF9F"/>
    <a:srgbClr val="2A000F"/>
    <a:srgbClr val="48001A"/>
    <a:srgbClr val="4400EE"/>
    <a:srgbClr val="6C1A00"/>
    <a:srgbClr val="580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428A1-E7E1-4179-92BE-C002C74BC42F}" v="184" dt="2020-12-09T20:45:42.340"/>
    <p1510:client id="{9F1CE10A-4203-4B94-BE07-D939C631FA0F}" v="41" dt="2020-12-10T08:58:12.664"/>
    <p1510:client id="{BECC2264-AB12-B844-83D5-9270803267E2}" v="1572" dt="2020-12-10T11:24:58.545"/>
    <p1510:client id="{C2224015-ED3E-4042-BA1B-F52BB31E0F94}" v="820" dt="2020-12-10T10:16:01.725"/>
    <p1510:client id="{C8936ED8-BCB2-420D-99AD-F14E2987600B}" v="55" dt="2020-12-09T18:02:16.936"/>
    <p1510:client id="{DB8EC614-4E8C-2C4C-AF10-278CC032C9EB}" v="347" dt="2020-12-10T08:38:52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2324"/>
  </p:normalViewPr>
  <p:slideViewPr>
    <p:cSldViewPr>
      <p:cViewPr varScale="1">
        <p:scale>
          <a:sx n="116" d="100"/>
          <a:sy n="116" d="100"/>
        </p:scale>
        <p:origin x="15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everybody. We are excited to present you our new digital solution for the analysis processing process in clinical laboratories. We will do that along a concrete use case based on an implementation of one of our customers who gave us the permission to publish their final solution.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04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53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>
                <a:cs typeface="Calibri"/>
              </a:rPr>
              <a:t>In order to </a:t>
            </a:r>
            <a:r>
              <a:rPr lang="en-US" dirty="0" err="1">
                <a:cs typeface="Calibri"/>
              </a:rPr>
              <a:t>undrestand</a:t>
            </a:r>
            <a:r>
              <a:rPr lang="en-US">
                <a:cs typeface="Calibri"/>
              </a:rPr>
              <a:t> the context of the use case, we first want to present you the goals that were addressed with this specific project.</a:t>
            </a:r>
            <a:endParaRPr lang="en-US"/>
          </a:p>
          <a:p>
            <a:endParaRPr lang="en-US" dirty="0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- One of the goals was to reduce the paper produced within the process and generate digital data. This also addressed the issue of redundancy through </a:t>
            </a:r>
            <a:r>
              <a:rPr lang="en-US" dirty="0" err="1">
                <a:cs typeface="Calibri" panose="020F0502020204030204"/>
              </a:rPr>
              <a:t>maitaining</a:t>
            </a:r>
            <a:r>
              <a:rPr lang="en-US">
                <a:cs typeface="Calibri" panose="020F0502020204030204"/>
              </a:rPr>
              <a:t> information paper based and </a:t>
            </a:r>
            <a:r>
              <a:rPr lang="en-US" dirty="0" err="1">
                <a:cs typeface="Calibri" panose="020F0502020204030204"/>
              </a:rPr>
              <a:t>simultaniously</a:t>
            </a:r>
            <a:r>
              <a:rPr lang="en-US">
                <a:cs typeface="Calibri" panose="020F0502020204030204"/>
              </a:rPr>
              <a:t> in the Laboratory Information Management System.</a:t>
            </a:r>
          </a:p>
          <a:p>
            <a:r>
              <a:rPr lang="en-US">
                <a:cs typeface="Calibri" panose="020F0502020204030204"/>
              </a:rPr>
              <a:t>- A </a:t>
            </a:r>
            <a:r>
              <a:rPr lang="en-US" dirty="0" err="1">
                <a:cs typeface="Calibri" panose="020F0502020204030204"/>
              </a:rPr>
              <a:t>futher</a:t>
            </a:r>
            <a:r>
              <a:rPr lang="en-US">
                <a:cs typeface="Calibri" panose="020F0502020204030204"/>
              </a:rPr>
              <a:t> objective was to have a better and more secure management of patient data, through a the central control of the data</a:t>
            </a:r>
          </a:p>
          <a:p>
            <a:r>
              <a:rPr lang="en-US">
                <a:cs typeface="Calibri" panose="020F0502020204030204"/>
              </a:rPr>
              <a:t>- Also the project wanted to improve the </a:t>
            </a:r>
            <a:r>
              <a:rPr lang="en-US" dirty="0" err="1">
                <a:cs typeface="Calibri" panose="020F0502020204030204"/>
              </a:rPr>
              <a:t>visualiation</a:t>
            </a:r>
            <a:r>
              <a:rPr lang="en-US">
                <a:cs typeface="Calibri" panose="020F0502020204030204"/>
              </a:rPr>
              <a:t> of </a:t>
            </a:r>
            <a:r>
              <a:rPr lang="en-US" dirty="0" err="1">
                <a:cs typeface="Calibri" panose="020F0502020204030204"/>
              </a:rPr>
              <a:t>infromation</a:t>
            </a:r>
            <a:r>
              <a:rPr lang="en-US">
                <a:cs typeface="Calibri" panose="020F0502020204030204"/>
              </a:rPr>
              <a:t> and provide a better foundation for </a:t>
            </a:r>
            <a:r>
              <a:rPr lang="en-US" dirty="0" err="1">
                <a:cs typeface="Calibri" panose="020F0502020204030204"/>
              </a:rPr>
              <a:t>analysing</a:t>
            </a:r>
            <a:r>
              <a:rPr lang="en-US">
                <a:cs typeface="Calibri" panose="020F0502020204030204"/>
              </a:rPr>
              <a:t> data.</a:t>
            </a:r>
          </a:p>
          <a:p>
            <a:r>
              <a:rPr lang="en-US">
                <a:cs typeface="Calibri" panose="020F0502020204030204"/>
              </a:rPr>
              <a:t>- In order to relieve the workload of clinical employees, the project also had the scope to provide automated decision-making where </a:t>
            </a:r>
            <a:r>
              <a:rPr lang="en-US" dirty="0" err="1">
                <a:cs typeface="Calibri" panose="020F0502020204030204"/>
              </a:rPr>
              <a:t>prossibe</a:t>
            </a:r>
            <a:endParaRPr lang="en-US" dirty="0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- Finally, the </a:t>
            </a:r>
            <a:r>
              <a:rPr lang="en-US" dirty="0" err="1">
                <a:cs typeface="Calibri" panose="020F0502020204030204"/>
              </a:rPr>
              <a:t>digitalisation</a:t>
            </a:r>
            <a:r>
              <a:rPr lang="en-US">
                <a:cs typeface="Calibri" panose="020F0502020204030204"/>
              </a:rPr>
              <a:t> and automation aims to increase safety and hygiene through hands-free automation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1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Here you can see the previous AS-IS process of Digi Lab Pro before we implemented the new digital process.</a:t>
            </a:r>
          </a:p>
          <a:p>
            <a:r>
              <a:rPr lang="en-US" dirty="0">
                <a:cs typeface="Calibri"/>
              </a:rPr>
              <a:t>The overall process was composed by three subprocesses which you see here: Order Entry, Sample Analysis, Billing Process.</a:t>
            </a:r>
          </a:p>
          <a:p>
            <a:r>
              <a:rPr lang="en-US" dirty="0">
                <a:cs typeface="Calibri"/>
              </a:rPr>
              <a:t>The circles and colors point out to the main characteristics of the process.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For instance, we can observe that the processes are </a:t>
            </a:r>
            <a:r>
              <a:rPr lang="en-US" dirty="0" err="1">
                <a:cs typeface="Calibri"/>
              </a:rPr>
              <a:t>cleary</a:t>
            </a:r>
            <a:r>
              <a:rPr lang="en-US" dirty="0">
                <a:cs typeface="Calibri"/>
              </a:rPr>
              <a:t> dominated by many manual tasks.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blue circle indicates interdepend decisions that were done manually.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redundant information </a:t>
            </a:r>
            <a:r>
              <a:rPr lang="en-US" dirty="0" err="1">
                <a:cs typeface="Calibri"/>
              </a:rPr>
              <a:t>metnioned</a:t>
            </a:r>
            <a:r>
              <a:rPr lang="en-US" dirty="0">
                <a:cs typeface="Calibri"/>
              </a:rPr>
              <a:t> before is depicted in orange here.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Also </a:t>
            </a:r>
            <a:r>
              <a:rPr lang="en-US" dirty="0" err="1">
                <a:cs typeface="Calibri"/>
              </a:rPr>
              <a:t>imporant</a:t>
            </a:r>
            <a:r>
              <a:rPr lang="en-US" dirty="0">
                <a:cs typeface="Calibri"/>
              </a:rPr>
              <a:t> to </a:t>
            </a:r>
            <a:r>
              <a:rPr lang="en-US" dirty="0" err="1">
                <a:cs typeface="Calibri"/>
              </a:rPr>
              <a:t>highlit</a:t>
            </a:r>
            <a:r>
              <a:rPr lang="en-US" dirty="0">
                <a:cs typeface="Calibri"/>
              </a:rPr>
              <a:t> is the green circle in the  analysis process. Because here Digi Lab Pro observed elevated waiting times, because physician usually having a high workload, so that they were not able to have the work done in a meaningful pace of time.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65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For our implemented solution, we mainly made use of this four instruments: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Online forms for restrict the possible input of incorrect data and reduce manual checking tasks.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Also, online forms have the advantage that the information is directly introduced into the system.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 automated mails, has the effect that no more time consuming contacts with the customer has to be conducted.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Decision tables were used for automate the interdependent </a:t>
            </a:r>
            <a:r>
              <a:rPr lang="en-US" dirty="0" err="1">
                <a:cs typeface="Calibri"/>
              </a:rPr>
              <a:t>deicisions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Finally, Artificial Intelligence tasks has been implemented in order reduce the workload of the physicians in the context of the analysis processing process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 outcome of the final solution resulted in a reduction of manual task from 24 to 8 tasks. </a:t>
            </a:r>
          </a:p>
          <a:p>
            <a:r>
              <a:rPr lang="en-US">
                <a:cs typeface="Calibri"/>
              </a:rPr>
              <a:t>Additionally the new process enables the clients to track their orders. This resulted in a </a:t>
            </a:r>
            <a:r>
              <a:rPr lang="en-US" dirty="0" err="1">
                <a:cs typeface="Calibri"/>
              </a:rPr>
              <a:t>grwoth</a:t>
            </a:r>
            <a:r>
              <a:rPr lang="en-US">
                <a:cs typeface="Calibri"/>
              </a:rPr>
              <a:t> of customer satisfaction for </a:t>
            </a:r>
            <a:r>
              <a:rPr lang="en-US" dirty="0" err="1">
                <a:cs typeface="Calibri"/>
              </a:rPr>
              <a:t>digi</a:t>
            </a:r>
            <a:r>
              <a:rPr lang="en-US">
                <a:cs typeface="Calibri"/>
              </a:rPr>
              <a:t> lab pro.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 will now hand over to Pascal, that will introduce you to some </a:t>
            </a:r>
            <a:r>
              <a:rPr lang="en-US" dirty="0" err="1">
                <a:cs typeface="Calibri"/>
              </a:rPr>
              <a:t>highlits</a:t>
            </a:r>
            <a:r>
              <a:rPr lang="en-US">
                <a:cs typeface="Calibri"/>
              </a:rPr>
              <a:t> of the new process.  We will also later on make a live demo, so that you can have better impression about our innovative product.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2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an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subprocesses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Digi</a:t>
            </a:r>
            <a:r>
              <a:rPr lang="de-DE" dirty="0"/>
              <a:t> Lab Pro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digialisation</a:t>
            </a:r>
            <a:r>
              <a:rPr lang="de-DE" dirty="0"/>
              <a:t>. Every </a:t>
            </a:r>
            <a:r>
              <a:rPr lang="de-DE" dirty="0" err="1"/>
              <a:t>subprocess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briefly</a:t>
            </a:r>
            <a:r>
              <a:rPr lang="de-DE" dirty="0"/>
              <a:t> </a:t>
            </a:r>
            <a:r>
              <a:rPr lang="de-DE" dirty="0" err="1"/>
              <a:t>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4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digitalised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registering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sample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online form in </a:t>
            </a:r>
            <a:r>
              <a:rPr lang="de-DE" dirty="0" err="1"/>
              <a:t>which</a:t>
            </a:r>
            <a:r>
              <a:rPr lang="de-DE" dirty="0"/>
              <a:t> he </a:t>
            </a:r>
            <a:r>
              <a:rPr lang="de-DE" dirty="0" err="1"/>
              <a:t>enters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priority</a:t>
            </a:r>
            <a:r>
              <a:rPr lang="de-DE" dirty="0"/>
              <a:t>. The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registration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. The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sample type. The </a:t>
            </a:r>
            <a:r>
              <a:rPr lang="de-DE" dirty="0" err="1"/>
              <a:t>system</a:t>
            </a:r>
            <a:r>
              <a:rPr lang="de-DE" dirty="0"/>
              <a:t> also </a:t>
            </a:r>
            <a:r>
              <a:rPr lang="de-DE" dirty="0" err="1"/>
              <a:t>calculates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estimated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priority</a:t>
            </a:r>
            <a:r>
              <a:rPr lang="de-DE" dirty="0"/>
              <a:t>. </a:t>
            </a:r>
            <a:r>
              <a:rPr lang="de-DE" dirty="0" err="1"/>
              <a:t>Finally</a:t>
            </a:r>
            <a:r>
              <a:rPr lang="de-DE" dirty="0"/>
              <a:t>, a </a:t>
            </a:r>
            <a:r>
              <a:rPr lang="de-DE" dirty="0" err="1"/>
              <a:t>confirmation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email.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2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 QR code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attached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confirmation</a:t>
            </a:r>
            <a:r>
              <a:rPr lang="de-DE"/>
              <a:t> mail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glued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sample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. On </a:t>
            </a:r>
            <a:r>
              <a:rPr lang="de-DE" dirty="0" err="1"/>
              <a:t>delivery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/>
              <a:t> sample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lab </a:t>
            </a:r>
            <a:r>
              <a:rPr lang="de-DE" dirty="0" err="1"/>
              <a:t>technician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scan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QR code and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/>
              <a:t> sample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in all </a:t>
            </a:r>
            <a:r>
              <a:rPr lang="de-DE" err="1"/>
              <a:t>following</a:t>
            </a:r>
            <a:r>
              <a:rPr lang="de-DE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. He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sample was </a:t>
            </a:r>
            <a:r>
              <a:rPr lang="de-DE" dirty="0" err="1"/>
              <a:t>delivered</a:t>
            </a:r>
            <a:r>
              <a:rPr lang="de-DE" dirty="0"/>
              <a:t> and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err="1"/>
              <a:t>damaged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indicator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ok</a:t>
            </a:r>
            <a:r>
              <a:rPr lang="de-DE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sample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responsible</a:t>
            </a:r>
            <a:r>
              <a:rPr lang="de-DE" dirty="0"/>
              <a:t> </a:t>
            </a:r>
            <a:r>
              <a:rPr lang="de-DE" dirty="0" err="1"/>
              <a:t>laboratory</a:t>
            </a:r>
            <a:r>
              <a:rPr lang="de-DE" dirty="0"/>
              <a:t> </a:t>
            </a:r>
            <a:r>
              <a:rPr lang="de-DE" dirty="0" err="1"/>
              <a:t>department</a:t>
            </a:r>
            <a:r>
              <a:rPr lang="de-DE" dirty="0"/>
              <a:t> and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temporarily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/>
              <a:t>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LIMS.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/>
              <a:t> </a:t>
            </a:r>
            <a:r>
              <a:rPr lang="de-DE" dirty="0"/>
              <a:t>ok,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receives</a:t>
            </a:r>
            <a:r>
              <a:rPr lang="de-DE" dirty="0"/>
              <a:t> an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cancellation</a:t>
            </a:r>
            <a:r>
              <a:rPr lang="de-DE" dirty="0"/>
              <a:t> email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reason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sample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disposed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8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502815"/>
            <a:ext cx="7631835" cy="19851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487980"/>
            <a:ext cx="7631836" cy="64239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4767263"/>
            <a:ext cx="3962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MSc Medical Informatics &amp; Business Information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4767263"/>
            <a:ext cx="3962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MSc Medical Informatics &amp; Business Information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4767263"/>
            <a:ext cx="3962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MSc Medical Informatics &amp; Business Information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4767263"/>
            <a:ext cx="3962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MSc Medical Informatics &amp; Business Information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1" y="128470"/>
            <a:ext cx="822960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9034" y="4767263"/>
            <a:ext cx="394593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MSc Medical Informatics &amp; Business Information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69389"/>
            <a:ext cx="6252689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80209"/>
            <a:ext cx="6252689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4767263"/>
            <a:ext cx="3962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MSc Medical Informatics &amp; Business Information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4767263"/>
            <a:ext cx="3962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MSc Medical Informatics &amp; Business Information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4767263"/>
            <a:ext cx="3962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MSc Medical Informatics &amp; Business Information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36" y="182923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644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36806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644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36806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90800" y="4767263"/>
            <a:ext cx="3962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MSc Medical Informatics &amp; Business Information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4767263"/>
            <a:ext cx="3962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MSc Medical Informatics &amp; Business Information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0800" y="4767263"/>
            <a:ext cx="3962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MSc Medical Informatics &amp; Business Information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4767263"/>
            <a:ext cx="3962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MSc Medical Informatics &amp; Business Information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767263"/>
            <a:ext cx="3962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MSc Medical Informatics &amp; Business Information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6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1635750"/>
            <a:ext cx="7631835" cy="1640354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Digitalization in the </a:t>
            </a:r>
            <a:br>
              <a:rPr lang="en-US" dirty="0"/>
            </a:br>
            <a:r>
              <a:rPr lang="en-US"/>
              <a:t>Clinical </a:t>
            </a:r>
            <a:r>
              <a:rPr lang="en-US" dirty="0"/>
              <a:t>L</a:t>
            </a:r>
            <a:r>
              <a:rPr lang="en-US"/>
              <a:t>aboratory </a:t>
            </a:r>
            <a:br>
              <a:rPr lang="en-US" dirty="0"/>
            </a:br>
            <a:r>
              <a:rPr lang="en-US" dirty="0">
                <a:solidFill>
                  <a:srgbClr val="2B50A8"/>
                </a:solidFill>
              </a:rPr>
              <a:t>Digi Lab Pro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8739C09-CE7E-0944-88F5-6276A944C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965" y="3435750"/>
            <a:ext cx="2290575" cy="642397"/>
          </a:xfrm>
        </p:spPr>
        <p:txBody>
          <a:bodyPr>
            <a:normAutofit/>
          </a:bodyPr>
          <a:lstStyle/>
          <a:p>
            <a:r>
              <a:rPr lang="de-DE" sz="1800" dirty="0" err="1"/>
              <a:t>Digitalization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Business </a:t>
            </a:r>
            <a:r>
              <a:rPr lang="de-DE" sz="1800" dirty="0" err="1"/>
              <a:t>Processes</a:t>
            </a:r>
            <a:endParaRPr lang="de-DE" sz="1800" dirty="0"/>
          </a:p>
        </p:txBody>
      </p:sp>
      <p:sp>
        <p:nvSpPr>
          <p:cNvPr id="6" name="Untertitel 4">
            <a:extLst>
              <a:ext uri="{FF2B5EF4-FFF2-40B4-BE49-F238E27FC236}">
                <a16:creationId xmlns:a16="http://schemas.microsoft.com/office/drawing/2014/main" id="{432A10E9-BFDC-2644-A08F-4B483F30EA28}"/>
              </a:ext>
            </a:extLst>
          </p:cNvPr>
          <p:cNvSpPr txBox="1">
            <a:spLocks/>
          </p:cNvSpPr>
          <p:nvPr/>
        </p:nvSpPr>
        <p:spPr>
          <a:xfrm>
            <a:off x="6099051" y="3756948"/>
            <a:ext cx="1527050" cy="1175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 err="1">
                <a:solidFill>
                  <a:schemeClr val="bg1"/>
                </a:solidFill>
              </a:rPr>
              <a:t>MSc</a:t>
            </a:r>
            <a:r>
              <a:rPr lang="de-DE" sz="800" dirty="0">
                <a:solidFill>
                  <a:schemeClr val="bg1"/>
                </a:solidFill>
              </a:rPr>
              <a:t> in </a:t>
            </a:r>
            <a:r>
              <a:rPr lang="de-DE" sz="800" i="1" dirty="0">
                <a:solidFill>
                  <a:schemeClr val="bg1"/>
                </a:solidFill>
              </a:rPr>
              <a:t>Medical </a:t>
            </a:r>
            <a:r>
              <a:rPr lang="de-DE" sz="800" i="1" dirty="0" err="1">
                <a:solidFill>
                  <a:schemeClr val="bg1"/>
                </a:solidFill>
              </a:rPr>
              <a:t>Informatics</a:t>
            </a:r>
            <a:r>
              <a:rPr lang="de-DE" sz="800" i="1" dirty="0">
                <a:solidFill>
                  <a:schemeClr val="bg1"/>
                </a:solidFill>
              </a:rPr>
              <a:t> &amp; Business Information Systems</a:t>
            </a:r>
          </a:p>
          <a:p>
            <a:endParaRPr lang="de-DE" sz="800" dirty="0">
              <a:solidFill>
                <a:schemeClr val="bg1"/>
              </a:solidFill>
            </a:endParaRPr>
          </a:p>
          <a:p>
            <a:r>
              <a:rPr lang="de-DE" sz="800" dirty="0">
                <a:solidFill>
                  <a:schemeClr val="bg1"/>
                </a:solidFill>
              </a:rPr>
              <a:t>Javier Pose</a:t>
            </a:r>
          </a:p>
          <a:p>
            <a:r>
              <a:rPr lang="de-DE" sz="800" dirty="0">
                <a:solidFill>
                  <a:schemeClr val="bg1"/>
                </a:solidFill>
              </a:rPr>
              <a:t>Kevin </a:t>
            </a:r>
            <a:r>
              <a:rPr lang="de-DE" sz="800" dirty="0" err="1">
                <a:solidFill>
                  <a:schemeClr val="bg1"/>
                </a:solidFill>
              </a:rPr>
              <a:t>Schär</a:t>
            </a:r>
            <a:endParaRPr lang="de-DE" sz="800" dirty="0">
              <a:solidFill>
                <a:schemeClr val="bg1"/>
              </a:solidFill>
            </a:endParaRPr>
          </a:p>
          <a:p>
            <a:r>
              <a:rPr lang="de-DE" sz="800" dirty="0">
                <a:solidFill>
                  <a:schemeClr val="bg1"/>
                </a:solidFill>
              </a:rPr>
              <a:t>Timo </a:t>
            </a:r>
            <a:r>
              <a:rPr lang="de-DE" sz="800" dirty="0" err="1">
                <a:solidFill>
                  <a:schemeClr val="bg1"/>
                </a:solidFill>
              </a:rPr>
              <a:t>Schöpflin</a:t>
            </a:r>
            <a:endParaRPr lang="de-DE" sz="800" dirty="0">
              <a:solidFill>
                <a:schemeClr val="bg1"/>
              </a:solidFill>
            </a:endParaRPr>
          </a:p>
          <a:p>
            <a:r>
              <a:rPr lang="de-DE" sz="800" dirty="0">
                <a:solidFill>
                  <a:schemeClr val="bg1"/>
                </a:solidFill>
              </a:rPr>
              <a:t>Pascal Zimmerli</a:t>
            </a:r>
          </a:p>
          <a:p>
            <a:r>
              <a:rPr lang="de-DE" sz="800" dirty="0">
                <a:solidFill>
                  <a:schemeClr val="bg1"/>
                </a:solidFill>
              </a:rPr>
              <a:t>Philippe Schwank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128470"/>
            <a:ext cx="8076894" cy="920985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65B4A3-F1E5-6C4F-BDDA-EE1DD5BE4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05" y="4082526"/>
            <a:ext cx="1218271" cy="932504"/>
          </a:xfrm>
          <a:prstGeom prst="rect">
            <a:avLst/>
          </a:prstGeom>
        </p:spPr>
      </p:pic>
      <p:pic>
        <p:nvPicPr>
          <p:cNvPr id="1026" name="Picture 2" descr="Fachhochschule Nordwestschweiz FHNW - Case Study">
            <a:extLst>
              <a:ext uri="{FF2B5EF4-FFF2-40B4-BE49-F238E27FC236}">
                <a16:creationId xmlns:a16="http://schemas.microsoft.com/office/drawing/2014/main" id="{166C5058-AA6B-4C44-B245-2D4B757CF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7" t="25522" r="26772" b="25251"/>
          <a:stretch/>
        </p:blipFill>
        <p:spPr bwMode="auto">
          <a:xfrm>
            <a:off x="146925" y="4526210"/>
            <a:ext cx="1905076" cy="4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4">
            <a:extLst>
              <a:ext uri="{FF2B5EF4-FFF2-40B4-BE49-F238E27FC236}">
                <a16:creationId xmlns:a16="http://schemas.microsoft.com/office/drawing/2014/main" id="{34D96AF5-D19F-BB4E-9ED3-F5280CC90E10}"/>
              </a:ext>
            </a:extLst>
          </p:cNvPr>
          <p:cNvSpPr txBox="1">
            <a:spLocks/>
          </p:cNvSpPr>
          <p:nvPr/>
        </p:nvSpPr>
        <p:spPr>
          <a:xfrm>
            <a:off x="2966546" y="4770620"/>
            <a:ext cx="3897713" cy="289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>
                <a:solidFill>
                  <a:srgbClr val="2B50A8"/>
                </a:solidFill>
              </a:rPr>
              <a:t>MSc</a:t>
            </a:r>
            <a:r>
              <a:rPr lang="de-DE" sz="1200" dirty="0">
                <a:solidFill>
                  <a:srgbClr val="2B50A8"/>
                </a:solidFill>
              </a:rPr>
              <a:t> in </a:t>
            </a:r>
            <a:r>
              <a:rPr lang="de-DE" sz="1200" i="1" dirty="0">
                <a:solidFill>
                  <a:srgbClr val="2B50A8"/>
                </a:solidFill>
              </a:rPr>
              <a:t>Medical </a:t>
            </a:r>
            <a:r>
              <a:rPr lang="de-DE" sz="1200" i="1" dirty="0" err="1">
                <a:solidFill>
                  <a:srgbClr val="2B50A8"/>
                </a:solidFill>
              </a:rPr>
              <a:t>Informatics</a:t>
            </a:r>
            <a:r>
              <a:rPr lang="de-DE" sz="1200" i="1" dirty="0">
                <a:solidFill>
                  <a:srgbClr val="2B50A8"/>
                </a:solidFill>
              </a:rPr>
              <a:t> &amp; Business Information Systems</a:t>
            </a:r>
          </a:p>
        </p:txBody>
      </p:sp>
      <p:pic>
        <p:nvPicPr>
          <p:cNvPr id="6" name="Grafik 5" descr="Cmd (Terminal) mit einfarbiger Füllung">
            <a:extLst>
              <a:ext uri="{FF2B5EF4-FFF2-40B4-BE49-F238E27FC236}">
                <a16:creationId xmlns:a16="http://schemas.microsoft.com/office/drawing/2014/main" id="{842DB528-0E74-5044-ABE2-6F924E7DF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9875" y="1795707"/>
            <a:ext cx="1984250" cy="1984250"/>
          </a:xfrm>
          <a:prstGeom prst="rect">
            <a:avLst/>
          </a:prstGeom>
        </p:spPr>
      </p:pic>
      <p:pic>
        <p:nvPicPr>
          <p:cNvPr id="11" name="Grafik 10" descr="Cursor mit einfarbiger Füllung">
            <a:extLst>
              <a:ext uri="{FF2B5EF4-FFF2-40B4-BE49-F238E27FC236}">
                <a16:creationId xmlns:a16="http://schemas.microsoft.com/office/drawing/2014/main" id="{67BB18E8-126F-2247-8781-CE791FE84C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35525" y="2903688"/>
            <a:ext cx="914400" cy="914400"/>
          </a:xfrm>
          <a:prstGeom prst="rect">
            <a:avLst/>
          </a:prstGeom>
        </p:spPr>
      </p:pic>
      <p:pic>
        <p:nvPicPr>
          <p:cNvPr id="13" name="Grafik 12" descr="DNA mit einfarbiger Füllung">
            <a:extLst>
              <a:ext uri="{FF2B5EF4-FFF2-40B4-BE49-F238E27FC236}">
                <a16:creationId xmlns:a16="http://schemas.microsoft.com/office/drawing/2014/main" id="{528FF345-2C71-A64A-8F5A-0E9F061847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514425">
            <a:off x="3940410" y="2574829"/>
            <a:ext cx="640216" cy="64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1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128470"/>
            <a:ext cx="8076894" cy="92098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65B4A3-F1E5-6C4F-BDDA-EE1DD5BE4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05" y="4082526"/>
            <a:ext cx="1218271" cy="932504"/>
          </a:xfrm>
          <a:prstGeom prst="rect">
            <a:avLst/>
          </a:prstGeom>
        </p:spPr>
      </p:pic>
      <p:pic>
        <p:nvPicPr>
          <p:cNvPr id="1026" name="Picture 2" descr="Fachhochschule Nordwestschweiz FHNW - Case Study">
            <a:extLst>
              <a:ext uri="{FF2B5EF4-FFF2-40B4-BE49-F238E27FC236}">
                <a16:creationId xmlns:a16="http://schemas.microsoft.com/office/drawing/2014/main" id="{166C5058-AA6B-4C44-B245-2D4B757CF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7" t="25522" r="26772" b="25251"/>
          <a:stretch/>
        </p:blipFill>
        <p:spPr bwMode="auto">
          <a:xfrm>
            <a:off x="146925" y="4526210"/>
            <a:ext cx="1905076" cy="4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4">
            <a:extLst>
              <a:ext uri="{FF2B5EF4-FFF2-40B4-BE49-F238E27FC236}">
                <a16:creationId xmlns:a16="http://schemas.microsoft.com/office/drawing/2014/main" id="{34D96AF5-D19F-BB4E-9ED3-F5280CC90E10}"/>
              </a:ext>
            </a:extLst>
          </p:cNvPr>
          <p:cNvSpPr txBox="1">
            <a:spLocks/>
          </p:cNvSpPr>
          <p:nvPr/>
        </p:nvSpPr>
        <p:spPr>
          <a:xfrm>
            <a:off x="2966546" y="4770620"/>
            <a:ext cx="3897713" cy="289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>
                <a:solidFill>
                  <a:srgbClr val="2B50A8"/>
                </a:solidFill>
              </a:rPr>
              <a:t>MSc</a:t>
            </a:r>
            <a:r>
              <a:rPr lang="de-DE" sz="1200" dirty="0">
                <a:solidFill>
                  <a:srgbClr val="2B50A8"/>
                </a:solidFill>
              </a:rPr>
              <a:t> in </a:t>
            </a:r>
            <a:r>
              <a:rPr lang="de-DE" sz="1200" i="1" dirty="0">
                <a:solidFill>
                  <a:srgbClr val="2B50A8"/>
                </a:solidFill>
              </a:rPr>
              <a:t>Medical </a:t>
            </a:r>
            <a:r>
              <a:rPr lang="de-DE" sz="1200" i="1" dirty="0" err="1">
                <a:solidFill>
                  <a:srgbClr val="2B50A8"/>
                </a:solidFill>
              </a:rPr>
              <a:t>Informatics</a:t>
            </a:r>
            <a:r>
              <a:rPr lang="de-DE" sz="1200" i="1" dirty="0">
                <a:solidFill>
                  <a:srgbClr val="2B50A8"/>
                </a:solidFill>
              </a:rPr>
              <a:t> &amp; Business Information Systems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3FA0BE1-C97B-4547-841B-EAE86F632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01" y="1250772"/>
            <a:ext cx="8246070" cy="3512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2B50A8"/>
                </a:solidFill>
              </a:rPr>
              <a:t>Reducing Paperwork</a:t>
            </a:r>
            <a:r>
              <a:rPr lang="en-US" dirty="0">
                <a:solidFill>
                  <a:srgbClr val="2B50A8"/>
                </a:solidFill>
              </a:rPr>
              <a:t> and generating Digital Data</a:t>
            </a:r>
          </a:p>
          <a:p>
            <a:r>
              <a:rPr lang="en-US" dirty="0">
                <a:solidFill>
                  <a:srgbClr val="2B50A8"/>
                </a:solidFill>
              </a:rPr>
              <a:t>Better and secure Management of Patient Data</a:t>
            </a:r>
            <a:endParaRPr lang="en-US" dirty="0">
              <a:solidFill>
                <a:srgbClr val="2B50A8"/>
              </a:solidFill>
              <a:cs typeface="Calibri"/>
            </a:endParaRPr>
          </a:p>
          <a:p>
            <a:r>
              <a:rPr lang="en-US" b="1" dirty="0">
                <a:solidFill>
                  <a:srgbClr val="2B50A8"/>
                </a:solidFill>
                <a:ea typeface="+mn-lt"/>
                <a:cs typeface="+mn-lt"/>
              </a:rPr>
              <a:t>Improved Visualization </a:t>
            </a:r>
            <a:r>
              <a:rPr lang="en-US" dirty="0">
                <a:solidFill>
                  <a:srgbClr val="2B50A8"/>
                </a:solidFill>
                <a:ea typeface="+mn-lt"/>
                <a:cs typeface="+mn-lt"/>
              </a:rPr>
              <a:t>and Analysis of Data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solidFill>
                  <a:srgbClr val="2B50A8"/>
                </a:solidFill>
              </a:rPr>
              <a:t>Automated Decision-Making</a:t>
            </a:r>
            <a:r>
              <a:rPr lang="en-US" dirty="0">
                <a:solidFill>
                  <a:srgbClr val="2B50A8"/>
                </a:solidFill>
              </a:rPr>
              <a:t> where possible</a:t>
            </a:r>
            <a:endParaRPr lang="en-US" dirty="0">
              <a:solidFill>
                <a:srgbClr val="2B50A8"/>
              </a:solidFill>
              <a:cs typeface="Calibri"/>
            </a:endParaRPr>
          </a:p>
          <a:p>
            <a:r>
              <a:rPr lang="en-US" dirty="0">
                <a:solidFill>
                  <a:srgbClr val="2B50A8"/>
                </a:solidFill>
                <a:ea typeface="+mn-lt"/>
                <a:cs typeface="+mn-lt"/>
              </a:rPr>
              <a:t>Added Safety and </a:t>
            </a:r>
            <a:r>
              <a:rPr lang="en-US" b="1" dirty="0">
                <a:solidFill>
                  <a:srgbClr val="2B50A8"/>
                </a:solidFill>
                <a:ea typeface="+mn-lt"/>
                <a:cs typeface="+mn-lt"/>
              </a:rPr>
              <a:t>Hygiene through hands-free Automation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solidFill>
                <a:srgbClr val="2B50A8"/>
              </a:solidFill>
              <a:cs typeface="Calibri"/>
            </a:endParaRPr>
          </a:p>
          <a:p>
            <a:endParaRPr lang="en-US" dirty="0">
              <a:solidFill>
                <a:srgbClr val="2B50A8"/>
              </a:solidFill>
              <a:cs typeface="Calibri"/>
            </a:endParaRPr>
          </a:p>
          <a:p>
            <a:endParaRPr lang="en-US" dirty="0">
              <a:solidFill>
                <a:srgbClr val="2B50A8"/>
              </a:solidFill>
            </a:endParaRPr>
          </a:p>
          <a:p>
            <a:endParaRPr lang="en-US" dirty="0">
              <a:solidFill>
                <a:srgbClr val="2B50A8"/>
              </a:solidFill>
            </a:endParaRPr>
          </a:p>
        </p:txBody>
      </p:sp>
      <p:pic>
        <p:nvPicPr>
          <p:cNvPr id="12" name="Grafik 11" descr="Abzeichen Tick1 mit einfarbiger Füllung">
            <a:extLst>
              <a:ext uri="{FF2B5EF4-FFF2-40B4-BE49-F238E27FC236}">
                <a16:creationId xmlns:a16="http://schemas.microsoft.com/office/drawing/2014/main" id="{4EF2AFCB-67C0-C04F-B3F3-478AF3C2D3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3092" y="1220461"/>
            <a:ext cx="569696" cy="569696"/>
          </a:xfrm>
          <a:prstGeom prst="rect">
            <a:avLst/>
          </a:prstGeom>
        </p:spPr>
      </p:pic>
      <p:pic>
        <p:nvPicPr>
          <p:cNvPr id="13" name="Grafik 12" descr="Abzeichen Tick1 mit einfarbiger Füllung">
            <a:extLst>
              <a:ext uri="{FF2B5EF4-FFF2-40B4-BE49-F238E27FC236}">
                <a16:creationId xmlns:a16="http://schemas.microsoft.com/office/drawing/2014/main" id="{34C591B8-CD7D-4D40-9CAA-2E2A53B34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3092" y="1740326"/>
            <a:ext cx="569696" cy="569696"/>
          </a:xfrm>
          <a:prstGeom prst="rect">
            <a:avLst/>
          </a:prstGeom>
        </p:spPr>
      </p:pic>
      <p:pic>
        <p:nvPicPr>
          <p:cNvPr id="14" name="Grafik 13" descr="Abzeichen Tick1 mit einfarbiger Füllung">
            <a:extLst>
              <a:ext uri="{FF2B5EF4-FFF2-40B4-BE49-F238E27FC236}">
                <a16:creationId xmlns:a16="http://schemas.microsoft.com/office/drawing/2014/main" id="{1FCF1023-9F46-DD40-BD9C-FE42218D89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3092" y="2248757"/>
            <a:ext cx="569696" cy="569696"/>
          </a:xfrm>
          <a:prstGeom prst="rect">
            <a:avLst/>
          </a:prstGeom>
        </p:spPr>
      </p:pic>
      <p:pic>
        <p:nvPicPr>
          <p:cNvPr id="15" name="Grafik 14" descr="Abzeichen Tick1 mit einfarbiger Füllung">
            <a:extLst>
              <a:ext uri="{FF2B5EF4-FFF2-40B4-BE49-F238E27FC236}">
                <a16:creationId xmlns:a16="http://schemas.microsoft.com/office/drawing/2014/main" id="{40763901-F638-3842-8B44-E75A4992B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3092" y="2770340"/>
            <a:ext cx="569696" cy="569696"/>
          </a:xfrm>
          <a:prstGeom prst="rect">
            <a:avLst/>
          </a:prstGeom>
        </p:spPr>
      </p:pic>
      <p:pic>
        <p:nvPicPr>
          <p:cNvPr id="16" name="Grafik 15" descr="Abzeichen Tick1 mit einfarbiger Füllung">
            <a:extLst>
              <a:ext uri="{FF2B5EF4-FFF2-40B4-BE49-F238E27FC236}">
                <a16:creationId xmlns:a16="http://schemas.microsoft.com/office/drawing/2014/main" id="{D877E35E-7615-F947-BFA4-2FFC17744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03092" y="3278771"/>
            <a:ext cx="569696" cy="56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9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128470"/>
            <a:ext cx="8076894" cy="920985"/>
          </a:xfrm>
        </p:spPr>
        <p:txBody>
          <a:bodyPr>
            <a:normAutofit/>
          </a:bodyPr>
          <a:lstStyle/>
          <a:p>
            <a:r>
              <a:rPr lang="en-US" dirty="0"/>
              <a:t>Outlook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65B4A3-F1E5-6C4F-BDDA-EE1DD5BE4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05" y="4082526"/>
            <a:ext cx="1218271" cy="932504"/>
          </a:xfrm>
          <a:prstGeom prst="rect">
            <a:avLst/>
          </a:prstGeom>
        </p:spPr>
      </p:pic>
      <p:pic>
        <p:nvPicPr>
          <p:cNvPr id="1026" name="Picture 2" descr="Fachhochschule Nordwestschweiz FHNW - Case Study">
            <a:extLst>
              <a:ext uri="{FF2B5EF4-FFF2-40B4-BE49-F238E27FC236}">
                <a16:creationId xmlns:a16="http://schemas.microsoft.com/office/drawing/2014/main" id="{166C5058-AA6B-4C44-B245-2D4B757CF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7" t="25522" r="26772" b="25251"/>
          <a:stretch/>
        </p:blipFill>
        <p:spPr bwMode="auto">
          <a:xfrm>
            <a:off x="146925" y="4526210"/>
            <a:ext cx="1905076" cy="4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4">
            <a:extLst>
              <a:ext uri="{FF2B5EF4-FFF2-40B4-BE49-F238E27FC236}">
                <a16:creationId xmlns:a16="http://schemas.microsoft.com/office/drawing/2014/main" id="{34D96AF5-D19F-BB4E-9ED3-F5280CC90E10}"/>
              </a:ext>
            </a:extLst>
          </p:cNvPr>
          <p:cNvSpPr txBox="1">
            <a:spLocks/>
          </p:cNvSpPr>
          <p:nvPr/>
        </p:nvSpPr>
        <p:spPr>
          <a:xfrm>
            <a:off x="2966546" y="4770620"/>
            <a:ext cx="3897713" cy="289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>
                <a:solidFill>
                  <a:srgbClr val="2B50A8"/>
                </a:solidFill>
              </a:rPr>
              <a:t>MSc</a:t>
            </a:r>
            <a:r>
              <a:rPr lang="de-DE" sz="1200" dirty="0">
                <a:solidFill>
                  <a:srgbClr val="2B50A8"/>
                </a:solidFill>
              </a:rPr>
              <a:t> in </a:t>
            </a:r>
            <a:r>
              <a:rPr lang="de-DE" sz="1200" i="1" dirty="0">
                <a:solidFill>
                  <a:srgbClr val="2B50A8"/>
                </a:solidFill>
              </a:rPr>
              <a:t>Medical </a:t>
            </a:r>
            <a:r>
              <a:rPr lang="de-DE" sz="1200" i="1" dirty="0" err="1">
                <a:solidFill>
                  <a:srgbClr val="2B50A8"/>
                </a:solidFill>
              </a:rPr>
              <a:t>Informatics</a:t>
            </a:r>
            <a:r>
              <a:rPr lang="de-DE" sz="1200" i="1" dirty="0">
                <a:solidFill>
                  <a:srgbClr val="2B50A8"/>
                </a:solidFill>
              </a:rPr>
              <a:t> &amp; Business Information Systems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FE1F51-A69B-C149-A372-048568765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01" y="1250772"/>
            <a:ext cx="8246070" cy="3512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2B50A8"/>
                </a:solidFill>
                <a:cs typeface="Calibri"/>
              </a:rPr>
              <a:t>Improve Automation by Robotics</a:t>
            </a:r>
          </a:p>
          <a:p>
            <a:r>
              <a:rPr lang="en-US" dirty="0">
                <a:solidFill>
                  <a:srgbClr val="2B50A8"/>
                </a:solidFill>
                <a:cs typeface="Calibri"/>
              </a:rPr>
              <a:t>Provide Process Insights by advanced Analytics / Visualization</a:t>
            </a:r>
          </a:p>
          <a:p>
            <a:r>
              <a:rPr lang="en-US" dirty="0">
                <a:solidFill>
                  <a:srgbClr val="2B50A8"/>
                </a:solidFill>
                <a:cs typeface="Calibri"/>
              </a:rPr>
              <a:t>Combine Data of all Lab Partners to improve Recommendation Engine</a:t>
            </a:r>
          </a:p>
          <a:p>
            <a:endParaRPr lang="en-US" dirty="0">
              <a:solidFill>
                <a:srgbClr val="2B50A8"/>
              </a:solidFill>
              <a:cs typeface="Calibri"/>
            </a:endParaRPr>
          </a:p>
          <a:p>
            <a:endParaRPr lang="en-US" dirty="0">
              <a:solidFill>
                <a:srgbClr val="2B50A8"/>
              </a:solidFill>
              <a:cs typeface="Calibri"/>
            </a:endParaRPr>
          </a:p>
          <a:p>
            <a:endParaRPr lang="en-US" dirty="0">
              <a:solidFill>
                <a:srgbClr val="2B50A8"/>
              </a:solidFill>
            </a:endParaRPr>
          </a:p>
          <a:p>
            <a:endParaRPr lang="en-US" dirty="0">
              <a:solidFill>
                <a:srgbClr val="2B5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6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128470"/>
            <a:ext cx="8076894" cy="920985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2B50A8"/>
                </a:solidFill>
              </a:rPr>
              <a:t>Reducing Paperwork</a:t>
            </a:r>
            <a:r>
              <a:rPr lang="en-US" dirty="0">
                <a:solidFill>
                  <a:srgbClr val="2B50A8"/>
                </a:solidFill>
              </a:rPr>
              <a:t> and generating Digital Data</a:t>
            </a:r>
          </a:p>
          <a:p>
            <a:r>
              <a:rPr lang="en-US" dirty="0">
                <a:solidFill>
                  <a:srgbClr val="2B50A8"/>
                </a:solidFill>
              </a:rPr>
              <a:t>Better and secure Management of Patient Data</a:t>
            </a:r>
            <a:endParaRPr lang="en-US" dirty="0">
              <a:solidFill>
                <a:srgbClr val="2B50A8"/>
              </a:solidFill>
              <a:cs typeface="Calibri"/>
            </a:endParaRPr>
          </a:p>
          <a:p>
            <a:r>
              <a:rPr lang="en-US" b="1" dirty="0">
                <a:solidFill>
                  <a:srgbClr val="2B50A8"/>
                </a:solidFill>
                <a:ea typeface="+mn-lt"/>
                <a:cs typeface="+mn-lt"/>
              </a:rPr>
              <a:t>Improved Visualization </a:t>
            </a:r>
            <a:r>
              <a:rPr lang="en-US" dirty="0">
                <a:solidFill>
                  <a:srgbClr val="2B50A8"/>
                </a:solidFill>
                <a:ea typeface="+mn-lt"/>
                <a:cs typeface="+mn-lt"/>
              </a:rPr>
              <a:t>and Analysis of Data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solidFill>
                  <a:srgbClr val="2B50A8"/>
                </a:solidFill>
              </a:rPr>
              <a:t>Automated Decision-Making</a:t>
            </a:r>
            <a:r>
              <a:rPr lang="en-US" dirty="0">
                <a:solidFill>
                  <a:srgbClr val="2B50A8"/>
                </a:solidFill>
              </a:rPr>
              <a:t> where possible</a:t>
            </a:r>
            <a:endParaRPr lang="en-US" dirty="0">
              <a:solidFill>
                <a:srgbClr val="2B50A8"/>
              </a:solidFill>
              <a:cs typeface="Calibri"/>
            </a:endParaRPr>
          </a:p>
          <a:p>
            <a:r>
              <a:rPr lang="en-US" dirty="0">
                <a:solidFill>
                  <a:srgbClr val="2B50A8"/>
                </a:solidFill>
                <a:ea typeface="+mn-lt"/>
                <a:cs typeface="+mn-lt"/>
              </a:rPr>
              <a:t>Added Safety and </a:t>
            </a:r>
            <a:r>
              <a:rPr lang="en-US" b="1" dirty="0">
                <a:solidFill>
                  <a:srgbClr val="2B50A8"/>
                </a:solidFill>
                <a:ea typeface="+mn-lt"/>
                <a:cs typeface="+mn-lt"/>
              </a:rPr>
              <a:t>Hygiene through hands-free Automation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solidFill>
                <a:srgbClr val="2B50A8"/>
              </a:solidFill>
              <a:cs typeface="Calibri"/>
            </a:endParaRPr>
          </a:p>
          <a:p>
            <a:endParaRPr lang="en-US" dirty="0">
              <a:solidFill>
                <a:srgbClr val="2B50A8"/>
              </a:solidFill>
              <a:cs typeface="Calibri"/>
            </a:endParaRPr>
          </a:p>
          <a:p>
            <a:endParaRPr lang="en-US" dirty="0">
              <a:solidFill>
                <a:srgbClr val="2B50A8"/>
              </a:solidFill>
            </a:endParaRPr>
          </a:p>
          <a:p>
            <a:endParaRPr lang="en-US" dirty="0">
              <a:solidFill>
                <a:srgbClr val="2B50A8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65B4A3-F1E5-6C4F-BDDA-EE1DD5BE4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05" y="4082526"/>
            <a:ext cx="1218271" cy="932504"/>
          </a:xfrm>
          <a:prstGeom prst="rect">
            <a:avLst/>
          </a:prstGeom>
        </p:spPr>
      </p:pic>
      <p:pic>
        <p:nvPicPr>
          <p:cNvPr id="1026" name="Picture 2" descr="Fachhochschule Nordwestschweiz FHNW - Case Study">
            <a:extLst>
              <a:ext uri="{FF2B5EF4-FFF2-40B4-BE49-F238E27FC236}">
                <a16:creationId xmlns:a16="http://schemas.microsoft.com/office/drawing/2014/main" id="{166C5058-AA6B-4C44-B245-2D4B757CF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7" t="25522" r="26772" b="25251"/>
          <a:stretch/>
        </p:blipFill>
        <p:spPr bwMode="auto">
          <a:xfrm>
            <a:off x="146925" y="4526210"/>
            <a:ext cx="1905076" cy="4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4">
            <a:extLst>
              <a:ext uri="{FF2B5EF4-FFF2-40B4-BE49-F238E27FC236}">
                <a16:creationId xmlns:a16="http://schemas.microsoft.com/office/drawing/2014/main" id="{34D96AF5-D19F-BB4E-9ED3-F5280CC90E10}"/>
              </a:ext>
            </a:extLst>
          </p:cNvPr>
          <p:cNvSpPr txBox="1">
            <a:spLocks/>
          </p:cNvSpPr>
          <p:nvPr/>
        </p:nvSpPr>
        <p:spPr>
          <a:xfrm>
            <a:off x="2966546" y="4770620"/>
            <a:ext cx="3897713" cy="289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>
                <a:solidFill>
                  <a:srgbClr val="2B50A8"/>
                </a:solidFill>
              </a:rPr>
              <a:t>MSc</a:t>
            </a:r>
            <a:r>
              <a:rPr lang="de-DE" sz="1200" dirty="0">
                <a:solidFill>
                  <a:srgbClr val="2B50A8"/>
                </a:solidFill>
              </a:rPr>
              <a:t> in </a:t>
            </a:r>
            <a:r>
              <a:rPr lang="de-DE" sz="1200" i="1" dirty="0">
                <a:solidFill>
                  <a:srgbClr val="2B50A8"/>
                </a:solidFill>
              </a:rPr>
              <a:t>Medical </a:t>
            </a:r>
            <a:r>
              <a:rPr lang="de-DE" sz="1200" i="1" dirty="0" err="1">
                <a:solidFill>
                  <a:srgbClr val="2B50A8"/>
                </a:solidFill>
              </a:rPr>
              <a:t>Informatics</a:t>
            </a:r>
            <a:r>
              <a:rPr lang="de-DE" sz="1200" i="1" dirty="0">
                <a:solidFill>
                  <a:srgbClr val="2B50A8"/>
                </a:solidFill>
              </a:rPr>
              <a:t> &amp; Business 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128470"/>
            <a:ext cx="8076894" cy="920985"/>
          </a:xfrm>
        </p:spPr>
        <p:txBody>
          <a:bodyPr>
            <a:normAutofit/>
          </a:bodyPr>
          <a:lstStyle/>
          <a:p>
            <a:r>
              <a:rPr lang="en-US" dirty="0"/>
              <a:t>Old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2B50A8"/>
              </a:solidFill>
            </a:endParaRPr>
          </a:p>
          <a:p>
            <a:endParaRPr lang="en-US" dirty="0">
              <a:solidFill>
                <a:srgbClr val="2B50A8"/>
              </a:solidFill>
            </a:endParaRPr>
          </a:p>
          <a:p>
            <a:endParaRPr lang="en-US" dirty="0">
              <a:solidFill>
                <a:srgbClr val="2B50A8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65B4A3-F1E5-6C4F-BDDA-EE1DD5BE4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05" y="4082526"/>
            <a:ext cx="1218271" cy="932504"/>
          </a:xfrm>
          <a:prstGeom prst="rect">
            <a:avLst/>
          </a:prstGeom>
        </p:spPr>
      </p:pic>
      <p:pic>
        <p:nvPicPr>
          <p:cNvPr id="1026" name="Picture 2" descr="Fachhochschule Nordwestschweiz FHNW - Case Study">
            <a:extLst>
              <a:ext uri="{FF2B5EF4-FFF2-40B4-BE49-F238E27FC236}">
                <a16:creationId xmlns:a16="http://schemas.microsoft.com/office/drawing/2014/main" id="{166C5058-AA6B-4C44-B245-2D4B757CF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7" t="25522" r="26772" b="25251"/>
          <a:stretch/>
        </p:blipFill>
        <p:spPr bwMode="auto">
          <a:xfrm>
            <a:off x="146925" y="4526210"/>
            <a:ext cx="1905076" cy="4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4">
            <a:extLst>
              <a:ext uri="{FF2B5EF4-FFF2-40B4-BE49-F238E27FC236}">
                <a16:creationId xmlns:a16="http://schemas.microsoft.com/office/drawing/2014/main" id="{34D96AF5-D19F-BB4E-9ED3-F5280CC90E10}"/>
              </a:ext>
            </a:extLst>
          </p:cNvPr>
          <p:cNvSpPr txBox="1">
            <a:spLocks/>
          </p:cNvSpPr>
          <p:nvPr/>
        </p:nvSpPr>
        <p:spPr>
          <a:xfrm>
            <a:off x="2966546" y="4770620"/>
            <a:ext cx="3897713" cy="289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>
                <a:solidFill>
                  <a:srgbClr val="2B50A8"/>
                </a:solidFill>
              </a:rPr>
              <a:t>MSc</a:t>
            </a:r>
            <a:r>
              <a:rPr lang="de-DE" sz="1200" dirty="0">
                <a:solidFill>
                  <a:srgbClr val="2B50A8"/>
                </a:solidFill>
              </a:rPr>
              <a:t> in </a:t>
            </a:r>
            <a:r>
              <a:rPr lang="de-DE" sz="1200" i="1" dirty="0">
                <a:solidFill>
                  <a:srgbClr val="2B50A8"/>
                </a:solidFill>
              </a:rPr>
              <a:t>Medical </a:t>
            </a:r>
            <a:r>
              <a:rPr lang="de-DE" sz="1200" i="1" dirty="0" err="1">
                <a:solidFill>
                  <a:srgbClr val="2B50A8"/>
                </a:solidFill>
              </a:rPr>
              <a:t>Informatics</a:t>
            </a:r>
            <a:r>
              <a:rPr lang="de-DE" sz="1200" i="1" dirty="0">
                <a:solidFill>
                  <a:srgbClr val="2B50A8"/>
                </a:solidFill>
              </a:rPr>
              <a:t> &amp; Business Information Systems</a:t>
            </a: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30831798-9032-407E-A7A3-E2DD07C64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755" y="1933060"/>
            <a:ext cx="4648199" cy="1928765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0FF6894-C701-425E-8DC3-12C8E23A1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465" y="1198161"/>
            <a:ext cx="3210232" cy="1487419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261357CB-0398-4432-B4E2-2E2DDD1D2F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030" y="3447246"/>
            <a:ext cx="3683408" cy="1272429"/>
          </a:xfrm>
          <a:prstGeom prst="rect">
            <a:avLst/>
          </a:prstGeom>
        </p:spPr>
      </p:pic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4DD1A8F0-A464-4D65-9E45-5EEF7576C6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9271" y="1217940"/>
            <a:ext cx="3136490" cy="130037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FC42F78-52C5-4C5B-8250-14FCE11E82C8}"/>
              </a:ext>
            </a:extLst>
          </p:cNvPr>
          <p:cNvSpPr/>
          <p:nvPr/>
        </p:nvSpPr>
        <p:spPr>
          <a:xfrm>
            <a:off x="724207" y="1538440"/>
            <a:ext cx="307258" cy="19664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D5A983-12D2-4CDA-AA8B-49F1BFCAF99B}"/>
              </a:ext>
            </a:extLst>
          </p:cNvPr>
          <p:cNvSpPr/>
          <p:nvPr/>
        </p:nvSpPr>
        <p:spPr>
          <a:xfrm>
            <a:off x="1031465" y="2238988"/>
            <a:ext cx="307258" cy="19664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762689-0D13-42B0-AFB8-5DF719495B33}"/>
              </a:ext>
            </a:extLst>
          </p:cNvPr>
          <p:cNvSpPr/>
          <p:nvPr/>
        </p:nvSpPr>
        <p:spPr>
          <a:xfrm>
            <a:off x="1381738" y="2226697"/>
            <a:ext cx="307258" cy="19664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2853C1-D8FA-4BEC-8215-9B96EEF5AAF5}"/>
              </a:ext>
            </a:extLst>
          </p:cNvPr>
          <p:cNvSpPr/>
          <p:nvPr/>
        </p:nvSpPr>
        <p:spPr>
          <a:xfrm>
            <a:off x="2518592" y="1286487"/>
            <a:ext cx="307258" cy="19664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9E5FC0-403B-4D96-99E6-54D0268144D0}"/>
              </a:ext>
            </a:extLst>
          </p:cNvPr>
          <p:cNvSpPr/>
          <p:nvPr/>
        </p:nvSpPr>
        <p:spPr>
          <a:xfrm>
            <a:off x="2549317" y="1538438"/>
            <a:ext cx="307258" cy="19664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9F871C-3E89-494F-A405-BA9C6E9BD875}"/>
              </a:ext>
            </a:extLst>
          </p:cNvPr>
          <p:cNvSpPr/>
          <p:nvPr/>
        </p:nvSpPr>
        <p:spPr>
          <a:xfrm>
            <a:off x="1977816" y="1944017"/>
            <a:ext cx="307258" cy="19664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587A9E-E0DD-473F-A142-F613BB857941}"/>
              </a:ext>
            </a:extLst>
          </p:cNvPr>
          <p:cNvSpPr/>
          <p:nvPr/>
        </p:nvSpPr>
        <p:spPr>
          <a:xfrm>
            <a:off x="1977817" y="2226696"/>
            <a:ext cx="307258" cy="19664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6E142B-4643-4D1B-BA1C-969601E90183}"/>
              </a:ext>
            </a:extLst>
          </p:cNvPr>
          <p:cNvSpPr/>
          <p:nvPr/>
        </p:nvSpPr>
        <p:spPr>
          <a:xfrm>
            <a:off x="2875010" y="3756841"/>
            <a:ext cx="221226" cy="18435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3330CCD-17EE-4B0F-8FD3-F3CC90836CD0}"/>
              </a:ext>
            </a:extLst>
          </p:cNvPr>
          <p:cNvSpPr/>
          <p:nvPr/>
        </p:nvSpPr>
        <p:spPr>
          <a:xfrm>
            <a:off x="3139251" y="3750695"/>
            <a:ext cx="221226" cy="18435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BFBAD8-B699-4A62-A3DB-C23A35DDF67A}"/>
              </a:ext>
            </a:extLst>
          </p:cNvPr>
          <p:cNvSpPr/>
          <p:nvPr/>
        </p:nvSpPr>
        <p:spPr>
          <a:xfrm>
            <a:off x="3133106" y="4248454"/>
            <a:ext cx="221226" cy="18435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C66DA6-64D2-4618-A038-ED78CF9C0B94}"/>
              </a:ext>
            </a:extLst>
          </p:cNvPr>
          <p:cNvSpPr/>
          <p:nvPr/>
        </p:nvSpPr>
        <p:spPr>
          <a:xfrm>
            <a:off x="3397349" y="3750696"/>
            <a:ext cx="221226" cy="18435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F67BA4-A0A6-4D34-950B-062F2771E43E}"/>
              </a:ext>
            </a:extLst>
          </p:cNvPr>
          <p:cNvSpPr/>
          <p:nvPr/>
        </p:nvSpPr>
        <p:spPr>
          <a:xfrm>
            <a:off x="3661590" y="3750695"/>
            <a:ext cx="221226" cy="18435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B0AF073-6B1E-48C2-8556-141A2172C843}"/>
              </a:ext>
            </a:extLst>
          </p:cNvPr>
          <p:cNvSpPr/>
          <p:nvPr/>
        </p:nvSpPr>
        <p:spPr>
          <a:xfrm>
            <a:off x="3938123" y="3762986"/>
            <a:ext cx="221226" cy="18435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54B9294-C3F7-4E23-9E9B-B0BF91A16F76}"/>
              </a:ext>
            </a:extLst>
          </p:cNvPr>
          <p:cNvSpPr/>
          <p:nvPr/>
        </p:nvSpPr>
        <p:spPr>
          <a:xfrm>
            <a:off x="4429735" y="4248453"/>
            <a:ext cx="221226" cy="18435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A0F0B6-E4F8-444E-837B-D50476681D9E}"/>
              </a:ext>
            </a:extLst>
          </p:cNvPr>
          <p:cNvSpPr/>
          <p:nvPr/>
        </p:nvSpPr>
        <p:spPr>
          <a:xfrm>
            <a:off x="4847606" y="4248453"/>
            <a:ext cx="221226" cy="18435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F9F7B1-9F2D-4120-97E0-DDD0C7E3E6DD}"/>
              </a:ext>
            </a:extLst>
          </p:cNvPr>
          <p:cNvSpPr/>
          <p:nvPr/>
        </p:nvSpPr>
        <p:spPr>
          <a:xfrm>
            <a:off x="5265478" y="3762986"/>
            <a:ext cx="221226" cy="18435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511223-1455-4A12-B8C1-7FF9ECC1979C}"/>
              </a:ext>
            </a:extLst>
          </p:cNvPr>
          <p:cNvSpPr/>
          <p:nvPr/>
        </p:nvSpPr>
        <p:spPr>
          <a:xfrm>
            <a:off x="2518590" y="1790389"/>
            <a:ext cx="307258" cy="19664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07AFA41-1DA0-4E35-8175-8B2CA6D85F35}"/>
              </a:ext>
            </a:extLst>
          </p:cNvPr>
          <p:cNvSpPr/>
          <p:nvPr/>
        </p:nvSpPr>
        <p:spPr>
          <a:xfrm>
            <a:off x="4792299" y="1937873"/>
            <a:ext cx="510048" cy="337984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B2C357F-A2A7-4436-AA22-86DEDB3B5FDE}"/>
              </a:ext>
            </a:extLst>
          </p:cNvPr>
          <p:cNvSpPr/>
          <p:nvPr/>
        </p:nvSpPr>
        <p:spPr>
          <a:xfrm>
            <a:off x="4792298" y="1458549"/>
            <a:ext cx="510048" cy="337984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E9EDB61-1E02-4C6E-B481-284D128BAD26}"/>
              </a:ext>
            </a:extLst>
          </p:cNvPr>
          <p:cNvSpPr/>
          <p:nvPr/>
        </p:nvSpPr>
        <p:spPr>
          <a:xfrm>
            <a:off x="5566588" y="1698210"/>
            <a:ext cx="510048" cy="337984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5188435-AC8B-498D-AAB4-37DBC5975893}"/>
              </a:ext>
            </a:extLst>
          </p:cNvPr>
          <p:cNvSpPr/>
          <p:nvPr/>
        </p:nvSpPr>
        <p:spPr>
          <a:xfrm>
            <a:off x="1031464" y="1427826"/>
            <a:ext cx="1339645" cy="356419"/>
          </a:xfrm>
          <a:prstGeom prst="ellipse">
            <a:avLst/>
          </a:prstGeom>
          <a:noFill/>
          <a:ln w="28575">
            <a:solidFill>
              <a:srgbClr val="4400E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3BD979F-2ABD-406D-B372-E483070A0526}"/>
              </a:ext>
            </a:extLst>
          </p:cNvPr>
          <p:cNvSpPr/>
          <p:nvPr/>
        </p:nvSpPr>
        <p:spPr>
          <a:xfrm>
            <a:off x="3495673" y="3984212"/>
            <a:ext cx="510049" cy="172065"/>
          </a:xfrm>
          <a:prstGeom prst="ellipse">
            <a:avLst/>
          </a:prstGeom>
          <a:noFill/>
          <a:ln w="28575">
            <a:solidFill>
              <a:srgbClr val="FE920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A3FCCC2-9A1C-4F8A-90E9-90617857CF71}"/>
              </a:ext>
            </a:extLst>
          </p:cNvPr>
          <p:cNvSpPr/>
          <p:nvPr/>
        </p:nvSpPr>
        <p:spPr>
          <a:xfrm>
            <a:off x="5376092" y="3578631"/>
            <a:ext cx="510049" cy="172065"/>
          </a:xfrm>
          <a:prstGeom prst="ellipse">
            <a:avLst/>
          </a:prstGeom>
          <a:noFill/>
          <a:ln w="28575">
            <a:solidFill>
              <a:srgbClr val="FE920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FDDBCB-7A26-4E84-A3AD-AAF6431A1072}"/>
              </a:ext>
            </a:extLst>
          </p:cNvPr>
          <p:cNvSpPr txBox="1"/>
          <p:nvPr/>
        </p:nvSpPr>
        <p:spPr>
          <a:xfrm>
            <a:off x="6198615" y="2570083"/>
            <a:ext cx="294538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rgbClr val="FF0000"/>
                </a:solidFill>
              </a:rPr>
              <a:t>Many Manual Task</a:t>
            </a:r>
          </a:p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rgbClr val="4400EE"/>
                </a:solidFill>
                <a:cs typeface="Calibri"/>
              </a:rPr>
              <a:t>Interdependent Decision</a:t>
            </a:r>
          </a:p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rgbClr val="FE9202"/>
                </a:solidFill>
                <a:cs typeface="Calibri"/>
              </a:rPr>
              <a:t>Redundant Information</a:t>
            </a:r>
          </a:p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High Workload for Physician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0F0D049-7248-4BEA-B7EF-E9A738900E9F}"/>
              </a:ext>
            </a:extLst>
          </p:cNvPr>
          <p:cNvSpPr/>
          <p:nvPr/>
        </p:nvSpPr>
        <p:spPr>
          <a:xfrm>
            <a:off x="4177786" y="4156277"/>
            <a:ext cx="1339645" cy="356419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61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128470"/>
            <a:ext cx="8076894" cy="920985"/>
          </a:xfrm>
        </p:spPr>
        <p:txBody>
          <a:bodyPr>
            <a:normAutofit/>
          </a:bodyPr>
          <a:lstStyle/>
          <a:p>
            <a:r>
              <a:rPr lang="en-US" dirty="0"/>
              <a:t>Digitalization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65B4A3-F1E5-6C4F-BDDA-EE1DD5BE4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05" y="4082526"/>
            <a:ext cx="1218271" cy="932504"/>
          </a:xfrm>
          <a:prstGeom prst="rect">
            <a:avLst/>
          </a:prstGeom>
        </p:spPr>
      </p:pic>
      <p:pic>
        <p:nvPicPr>
          <p:cNvPr id="1026" name="Picture 2" descr="Fachhochschule Nordwestschweiz FHNW - Case Study">
            <a:extLst>
              <a:ext uri="{FF2B5EF4-FFF2-40B4-BE49-F238E27FC236}">
                <a16:creationId xmlns:a16="http://schemas.microsoft.com/office/drawing/2014/main" id="{166C5058-AA6B-4C44-B245-2D4B757CF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7" t="25522" r="26772" b="25251"/>
          <a:stretch/>
        </p:blipFill>
        <p:spPr bwMode="auto">
          <a:xfrm>
            <a:off x="146925" y="4526210"/>
            <a:ext cx="1905076" cy="4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4">
            <a:extLst>
              <a:ext uri="{FF2B5EF4-FFF2-40B4-BE49-F238E27FC236}">
                <a16:creationId xmlns:a16="http://schemas.microsoft.com/office/drawing/2014/main" id="{34D96AF5-D19F-BB4E-9ED3-F5280CC90E10}"/>
              </a:ext>
            </a:extLst>
          </p:cNvPr>
          <p:cNvSpPr txBox="1">
            <a:spLocks/>
          </p:cNvSpPr>
          <p:nvPr/>
        </p:nvSpPr>
        <p:spPr>
          <a:xfrm>
            <a:off x="2966546" y="4770620"/>
            <a:ext cx="3897713" cy="289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>
                <a:solidFill>
                  <a:srgbClr val="2B50A8"/>
                </a:solidFill>
              </a:rPr>
              <a:t>MSc</a:t>
            </a:r>
            <a:r>
              <a:rPr lang="de-DE" sz="1200" dirty="0">
                <a:solidFill>
                  <a:srgbClr val="2B50A8"/>
                </a:solidFill>
              </a:rPr>
              <a:t> in </a:t>
            </a:r>
            <a:r>
              <a:rPr lang="de-DE" sz="1200" i="1" dirty="0">
                <a:solidFill>
                  <a:srgbClr val="2B50A8"/>
                </a:solidFill>
              </a:rPr>
              <a:t>Medical </a:t>
            </a:r>
            <a:r>
              <a:rPr lang="de-DE" sz="1200" i="1" dirty="0" err="1">
                <a:solidFill>
                  <a:srgbClr val="2B50A8"/>
                </a:solidFill>
              </a:rPr>
              <a:t>Informatics</a:t>
            </a:r>
            <a:r>
              <a:rPr lang="de-DE" sz="1200" i="1" dirty="0">
                <a:solidFill>
                  <a:srgbClr val="2B50A8"/>
                </a:solidFill>
              </a:rPr>
              <a:t> &amp; Business Information Systems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294C1C-730A-4FAF-819E-76F324DF36E7}"/>
              </a:ext>
            </a:extLst>
          </p:cNvPr>
          <p:cNvSpPr txBox="1">
            <a:spLocks/>
          </p:cNvSpPr>
          <p:nvPr/>
        </p:nvSpPr>
        <p:spPr>
          <a:xfrm>
            <a:off x="375959" y="3512685"/>
            <a:ext cx="6119844" cy="10111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50A8"/>
                </a:solidFill>
                <a:cs typeface="Calibri"/>
              </a:rPr>
              <a:t>Outcome and additional Benefits:</a:t>
            </a:r>
          </a:p>
          <a:p>
            <a:r>
              <a:rPr lang="en-US" sz="1800" b="1" dirty="0">
                <a:solidFill>
                  <a:srgbClr val="000000"/>
                </a:solidFill>
              </a:rPr>
              <a:t>Reduction</a:t>
            </a:r>
            <a:r>
              <a:rPr lang="en-US" sz="1800" b="1" dirty="0">
                <a:solidFill>
                  <a:srgbClr val="000000"/>
                </a:solidFill>
                <a:cs typeface="Calibri"/>
              </a:rPr>
              <a:t> from 24 to 8 manual Tasks</a:t>
            </a:r>
          </a:p>
          <a:p>
            <a:r>
              <a:rPr lang="en-US" sz="1800" dirty="0">
                <a:solidFill>
                  <a:srgbClr val="000000"/>
                </a:solidFill>
                <a:cs typeface="Calibri"/>
              </a:rPr>
              <a:t>Possibility for Clients to track their Orders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cs typeface="Calibri"/>
            </a:endParaRPr>
          </a:p>
          <a:p>
            <a:endParaRPr lang="en-US" sz="1800" dirty="0">
              <a:solidFill>
                <a:srgbClr val="000000"/>
              </a:solidFill>
              <a:cs typeface="Calibri"/>
            </a:endParaRPr>
          </a:p>
          <a:p>
            <a:endParaRPr lang="en-US" sz="18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11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3386148-9095-469E-873C-33FCA6D6F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363" y="1680218"/>
            <a:ext cx="885825" cy="1028700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80BF8B29-E8C1-4106-A0CC-142C6F966E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918" y="1673963"/>
            <a:ext cx="1059240" cy="1038815"/>
          </a:xfrm>
          <a:prstGeom prst="rect">
            <a:avLst/>
          </a:prstGeom>
        </p:spPr>
      </p:pic>
      <p:pic>
        <p:nvPicPr>
          <p:cNvPr id="13" name="Picture 13" descr="A screen shot of a building&#10;&#10;Description automatically generated">
            <a:extLst>
              <a:ext uri="{FF2B5EF4-FFF2-40B4-BE49-F238E27FC236}">
                <a16:creationId xmlns:a16="http://schemas.microsoft.com/office/drawing/2014/main" id="{4ADB4AB1-B69B-4033-BBB5-9AED43C9CF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1812" y="1851624"/>
            <a:ext cx="881407" cy="856972"/>
          </a:xfrm>
          <a:prstGeom prst="rect">
            <a:avLst/>
          </a:prstGeom>
        </p:spPr>
      </p:pic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id="{DF96120F-A63B-4BEA-80B7-93C52E82CC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2880" y="1743271"/>
            <a:ext cx="1010632" cy="1044216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0B49C30-0930-477A-837E-1473B7908DE2}"/>
              </a:ext>
            </a:extLst>
          </p:cNvPr>
          <p:cNvSpPr txBox="1">
            <a:spLocks/>
          </p:cNvSpPr>
          <p:nvPr/>
        </p:nvSpPr>
        <p:spPr>
          <a:xfrm>
            <a:off x="375959" y="1167767"/>
            <a:ext cx="1547844" cy="3689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>
                <a:solidFill>
                  <a:srgbClr val="2B50A8"/>
                </a:solidFill>
                <a:cs typeface="Calibri"/>
              </a:rPr>
              <a:t>Instruments:</a:t>
            </a:r>
          </a:p>
          <a:p>
            <a:endParaRPr lang="en-US" sz="1800" dirty="0">
              <a:solidFill>
                <a:srgbClr val="000000"/>
              </a:solidFill>
              <a:cs typeface="Calibri"/>
            </a:endParaRPr>
          </a:p>
          <a:p>
            <a:endParaRPr lang="en-US" sz="18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85CECCB-56F8-4738-B677-FB9A97DD2378}"/>
              </a:ext>
            </a:extLst>
          </p:cNvPr>
          <p:cNvSpPr txBox="1">
            <a:spLocks/>
          </p:cNvSpPr>
          <p:nvPr/>
        </p:nvSpPr>
        <p:spPr>
          <a:xfrm>
            <a:off x="859083" y="2787999"/>
            <a:ext cx="1536061" cy="363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cs typeface="Calibri"/>
              </a:rPr>
              <a:t>Online Forms</a:t>
            </a:r>
            <a:endParaRPr lang="en-US" dirty="0">
              <a:cs typeface="Calibri"/>
            </a:endParaRPr>
          </a:p>
          <a:p>
            <a:endParaRPr lang="en-US" sz="1800" dirty="0">
              <a:solidFill>
                <a:srgbClr val="000000"/>
              </a:solidFill>
              <a:cs typeface="Calibri"/>
            </a:endParaRPr>
          </a:p>
          <a:p>
            <a:endParaRPr lang="en-US" sz="18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FCD736-9224-493C-9EEB-D8815FB7790A}"/>
              </a:ext>
            </a:extLst>
          </p:cNvPr>
          <p:cNvSpPr txBox="1">
            <a:spLocks/>
          </p:cNvSpPr>
          <p:nvPr/>
        </p:nvSpPr>
        <p:spPr>
          <a:xfrm>
            <a:off x="2743284" y="2778058"/>
            <a:ext cx="1774050" cy="363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cs typeface="Calibri"/>
              </a:rPr>
              <a:t>Automated Communication</a:t>
            </a:r>
            <a:endParaRPr lang="en-US"/>
          </a:p>
          <a:p>
            <a:pPr algn="ctr"/>
            <a:endParaRPr lang="en-US" sz="1800" dirty="0">
              <a:solidFill>
                <a:srgbClr val="000000"/>
              </a:solidFill>
              <a:cs typeface="Calibri"/>
            </a:endParaRPr>
          </a:p>
          <a:p>
            <a:pPr algn="ctr"/>
            <a:endParaRPr lang="en-US" sz="18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D561983-5457-4F1D-B728-7DA00CA08C57}"/>
              </a:ext>
            </a:extLst>
          </p:cNvPr>
          <p:cNvSpPr txBox="1">
            <a:spLocks/>
          </p:cNvSpPr>
          <p:nvPr/>
        </p:nvSpPr>
        <p:spPr>
          <a:xfrm>
            <a:off x="4865475" y="2787998"/>
            <a:ext cx="1536061" cy="363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>
                <a:solidFill>
                  <a:srgbClr val="000000"/>
                </a:solidFill>
                <a:cs typeface="Calibri"/>
              </a:rPr>
              <a:t>Decision Tables</a:t>
            </a:r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B2624CD-EB41-4C81-8906-647F9356590A}"/>
              </a:ext>
            </a:extLst>
          </p:cNvPr>
          <p:cNvSpPr txBox="1">
            <a:spLocks/>
          </p:cNvSpPr>
          <p:nvPr/>
        </p:nvSpPr>
        <p:spPr>
          <a:xfrm>
            <a:off x="6864259" y="2787999"/>
            <a:ext cx="1830776" cy="363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cs typeface="Calibri"/>
              </a:rPr>
              <a:t>Recommendation Engine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2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A49E-9914-4F04-8203-DF297A77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New Process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88049A-E272-EB4A-9A05-479AC4827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05" y="4082526"/>
            <a:ext cx="1218271" cy="932504"/>
          </a:xfrm>
          <a:prstGeom prst="rect">
            <a:avLst/>
          </a:prstGeom>
        </p:spPr>
      </p:pic>
      <p:pic>
        <p:nvPicPr>
          <p:cNvPr id="6" name="Picture 2" descr="Fachhochschule Nordwestschweiz FHNW - Case Study">
            <a:extLst>
              <a:ext uri="{FF2B5EF4-FFF2-40B4-BE49-F238E27FC236}">
                <a16:creationId xmlns:a16="http://schemas.microsoft.com/office/drawing/2014/main" id="{F032C873-ADC0-0245-96ED-7838DB695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7" t="25522" r="26772" b="25251"/>
          <a:stretch/>
        </p:blipFill>
        <p:spPr bwMode="auto">
          <a:xfrm>
            <a:off x="146925" y="4526210"/>
            <a:ext cx="1905076" cy="4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4">
            <a:extLst>
              <a:ext uri="{FF2B5EF4-FFF2-40B4-BE49-F238E27FC236}">
                <a16:creationId xmlns:a16="http://schemas.microsoft.com/office/drawing/2014/main" id="{3CB84512-58FA-F64A-A1E9-55F5D0C73B22}"/>
              </a:ext>
            </a:extLst>
          </p:cNvPr>
          <p:cNvSpPr txBox="1">
            <a:spLocks/>
          </p:cNvSpPr>
          <p:nvPr/>
        </p:nvSpPr>
        <p:spPr>
          <a:xfrm>
            <a:off x="2966546" y="4770620"/>
            <a:ext cx="3897713" cy="289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>
                <a:solidFill>
                  <a:srgbClr val="2B50A8"/>
                </a:solidFill>
              </a:rPr>
              <a:t>MSc</a:t>
            </a:r>
            <a:r>
              <a:rPr lang="de-DE" sz="1200" dirty="0">
                <a:solidFill>
                  <a:srgbClr val="2B50A8"/>
                </a:solidFill>
              </a:rPr>
              <a:t> in </a:t>
            </a:r>
            <a:r>
              <a:rPr lang="de-DE" sz="1200" i="1" dirty="0">
                <a:solidFill>
                  <a:srgbClr val="2B50A8"/>
                </a:solidFill>
              </a:rPr>
              <a:t>Medical </a:t>
            </a:r>
            <a:r>
              <a:rPr lang="de-DE" sz="1200" i="1" dirty="0" err="1">
                <a:solidFill>
                  <a:srgbClr val="2B50A8"/>
                </a:solidFill>
              </a:rPr>
              <a:t>Informatics</a:t>
            </a:r>
            <a:r>
              <a:rPr lang="de-DE" sz="1200" i="1" dirty="0">
                <a:solidFill>
                  <a:srgbClr val="2B50A8"/>
                </a:solidFill>
              </a:rPr>
              <a:t> &amp; Business Information Systems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FE172DB-7A0E-4554-85F1-42BA49305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18" y="1197405"/>
            <a:ext cx="7603207" cy="294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2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128470"/>
            <a:ext cx="8076894" cy="920985"/>
          </a:xfrm>
        </p:spPr>
        <p:txBody>
          <a:bodyPr>
            <a:normAutofit/>
          </a:bodyPr>
          <a:lstStyle/>
          <a:p>
            <a:r>
              <a:rPr lang="en-US" dirty="0"/>
              <a:t>Order Entry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65B4A3-F1E5-6C4F-BDDA-EE1DD5BE4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05" y="4082526"/>
            <a:ext cx="1218271" cy="932504"/>
          </a:xfrm>
          <a:prstGeom prst="rect">
            <a:avLst/>
          </a:prstGeom>
        </p:spPr>
      </p:pic>
      <p:pic>
        <p:nvPicPr>
          <p:cNvPr id="1026" name="Picture 2" descr="Fachhochschule Nordwestschweiz FHNW - Case Study">
            <a:extLst>
              <a:ext uri="{FF2B5EF4-FFF2-40B4-BE49-F238E27FC236}">
                <a16:creationId xmlns:a16="http://schemas.microsoft.com/office/drawing/2014/main" id="{166C5058-AA6B-4C44-B245-2D4B757CF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7" t="25522" r="26772" b="25251"/>
          <a:stretch/>
        </p:blipFill>
        <p:spPr bwMode="auto">
          <a:xfrm>
            <a:off x="146925" y="4526210"/>
            <a:ext cx="1905076" cy="4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4">
            <a:extLst>
              <a:ext uri="{FF2B5EF4-FFF2-40B4-BE49-F238E27FC236}">
                <a16:creationId xmlns:a16="http://schemas.microsoft.com/office/drawing/2014/main" id="{34D96AF5-D19F-BB4E-9ED3-F5280CC90E10}"/>
              </a:ext>
            </a:extLst>
          </p:cNvPr>
          <p:cNvSpPr txBox="1">
            <a:spLocks/>
          </p:cNvSpPr>
          <p:nvPr/>
        </p:nvSpPr>
        <p:spPr>
          <a:xfrm>
            <a:off x="2966546" y="4770620"/>
            <a:ext cx="3897713" cy="289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>
                <a:solidFill>
                  <a:srgbClr val="2B50A8"/>
                </a:solidFill>
              </a:rPr>
              <a:t>MSc</a:t>
            </a:r>
            <a:r>
              <a:rPr lang="de-DE" sz="1200" dirty="0">
                <a:solidFill>
                  <a:srgbClr val="2B50A8"/>
                </a:solidFill>
              </a:rPr>
              <a:t> in </a:t>
            </a:r>
            <a:r>
              <a:rPr lang="de-DE" sz="1200" i="1" dirty="0">
                <a:solidFill>
                  <a:srgbClr val="2B50A8"/>
                </a:solidFill>
              </a:rPr>
              <a:t>Medical </a:t>
            </a:r>
            <a:r>
              <a:rPr lang="de-DE" sz="1200" i="1" dirty="0" err="1">
                <a:solidFill>
                  <a:srgbClr val="2B50A8"/>
                </a:solidFill>
              </a:rPr>
              <a:t>Informatics</a:t>
            </a:r>
            <a:r>
              <a:rPr lang="de-DE" sz="1200" i="1" dirty="0">
                <a:solidFill>
                  <a:srgbClr val="2B50A8"/>
                </a:solidFill>
              </a:rPr>
              <a:t> &amp; Business Information Systems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3FB220C-6978-4F96-B257-BC05E7649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85" y="2067280"/>
            <a:ext cx="7320230" cy="16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5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128470"/>
            <a:ext cx="8076894" cy="920985"/>
          </a:xfrm>
        </p:spPr>
        <p:txBody>
          <a:bodyPr>
            <a:normAutofit/>
          </a:bodyPr>
          <a:lstStyle/>
          <a:p>
            <a:r>
              <a:rPr lang="en-US" dirty="0"/>
              <a:t>Sample Entry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65B4A3-F1E5-6C4F-BDDA-EE1DD5BE4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05" y="4082526"/>
            <a:ext cx="1218271" cy="932504"/>
          </a:xfrm>
          <a:prstGeom prst="rect">
            <a:avLst/>
          </a:prstGeom>
        </p:spPr>
      </p:pic>
      <p:pic>
        <p:nvPicPr>
          <p:cNvPr id="1026" name="Picture 2" descr="Fachhochschule Nordwestschweiz FHNW - Case Study">
            <a:extLst>
              <a:ext uri="{FF2B5EF4-FFF2-40B4-BE49-F238E27FC236}">
                <a16:creationId xmlns:a16="http://schemas.microsoft.com/office/drawing/2014/main" id="{166C5058-AA6B-4C44-B245-2D4B757CF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7" t="25522" r="26772" b="25251"/>
          <a:stretch/>
        </p:blipFill>
        <p:spPr bwMode="auto">
          <a:xfrm>
            <a:off x="146925" y="4526210"/>
            <a:ext cx="1905076" cy="4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4">
            <a:extLst>
              <a:ext uri="{FF2B5EF4-FFF2-40B4-BE49-F238E27FC236}">
                <a16:creationId xmlns:a16="http://schemas.microsoft.com/office/drawing/2014/main" id="{34D96AF5-D19F-BB4E-9ED3-F5280CC90E10}"/>
              </a:ext>
            </a:extLst>
          </p:cNvPr>
          <p:cNvSpPr txBox="1">
            <a:spLocks/>
          </p:cNvSpPr>
          <p:nvPr/>
        </p:nvSpPr>
        <p:spPr>
          <a:xfrm>
            <a:off x="2966546" y="4770620"/>
            <a:ext cx="3897713" cy="289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>
                <a:solidFill>
                  <a:srgbClr val="2B50A8"/>
                </a:solidFill>
              </a:rPr>
              <a:t>MSc</a:t>
            </a:r>
            <a:r>
              <a:rPr lang="de-DE" sz="1200" dirty="0">
                <a:solidFill>
                  <a:srgbClr val="2B50A8"/>
                </a:solidFill>
              </a:rPr>
              <a:t> in </a:t>
            </a:r>
            <a:r>
              <a:rPr lang="de-DE" sz="1200" i="1" dirty="0">
                <a:solidFill>
                  <a:srgbClr val="2B50A8"/>
                </a:solidFill>
              </a:rPr>
              <a:t>Medical </a:t>
            </a:r>
            <a:r>
              <a:rPr lang="de-DE" sz="1200" i="1" dirty="0" err="1">
                <a:solidFill>
                  <a:srgbClr val="2B50A8"/>
                </a:solidFill>
              </a:rPr>
              <a:t>Informatics</a:t>
            </a:r>
            <a:r>
              <a:rPr lang="de-DE" sz="1200" i="1" dirty="0">
                <a:solidFill>
                  <a:srgbClr val="2B50A8"/>
                </a:solidFill>
              </a:rPr>
              <a:t> &amp; Business Information Systems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CCC87B3-C373-4ED4-AF17-B910BBD63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08" y="1783345"/>
            <a:ext cx="5558348" cy="2253384"/>
          </a:xfrm>
          <a:prstGeom prst="rect">
            <a:avLst/>
          </a:prstGeom>
        </p:spPr>
      </p:pic>
      <p:pic>
        <p:nvPicPr>
          <p:cNvPr id="1028" name="Picture 4" descr="Laboratory Barcode Labels | ID Label Inc.">
            <a:extLst>
              <a:ext uri="{FF2B5EF4-FFF2-40B4-BE49-F238E27FC236}">
                <a16:creationId xmlns:a16="http://schemas.microsoft.com/office/drawing/2014/main" id="{CF19E462-82B1-4891-BE12-EC6F9BD3D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000" b="94667" l="5500" r="94250">
                        <a14:foregroundMark x1="21250" y1="83333" x2="21250" y2="83333"/>
                        <a14:foregroundMark x1="22750" y1="86667" x2="22750" y2="86667"/>
                        <a14:foregroundMark x1="25250" y1="91333" x2="25250" y2="91333"/>
                        <a14:foregroundMark x1="91000" y1="22667" x2="91000" y2="22667"/>
                        <a14:foregroundMark x1="84250" y1="9333" x2="84250" y2="9333"/>
                        <a14:foregroundMark x1="54500" y1="38667" x2="54500" y2="38667"/>
                        <a14:foregroundMark x1="40500" y1="40667" x2="40500" y2="40667"/>
                        <a14:foregroundMark x1="30500" y1="41333" x2="30500" y2="41333"/>
                        <a14:foregroundMark x1="19000" y1="40667" x2="19000" y2="40667"/>
                        <a14:foregroundMark x1="7750" y1="33000" x2="36250" y2="36333"/>
                        <a14:foregroundMark x1="36250" y1="36333" x2="47750" y2="44000"/>
                        <a14:foregroundMark x1="47750" y1="44000" x2="20500" y2="47333"/>
                        <a14:foregroundMark x1="20500" y1="47333" x2="8250" y2="43000"/>
                        <a14:foregroundMark x1="8250" y1="43000" x2="7500" y2="34000"/>
                        <a14:foregroundMark x1="7250" y1="48333" x2="7250" y2="48333"/>
                        <a14:foregroundMark x1="9750" y1="71333" x2="9750" y2="71333"/>
                        <a14:foregroundMark x1="10250" y1="89000" x2="7750" y2="69667"/>
                        <a14:foregroundMark x1="7750" y1="69667" x2="14250" y2="79000"/>
                        <a14:foregroundMark x1="12250" y1="65000" x2="13500" y2="48000"/>
                        <a14:foregroundMark x1="13500" y1="48000" x2="18250" y2="49000"/>
                        <a14:foregroundMark x1="13000" y1="88667" x2="18500" y2="93000"/>
                        <a14:foregroundMark x1="14500" y1="65667" x2="24250" y2="52667"/>
                        <a14:foregroundMark x1="24250" y1="52667" x2="50000" y2="49667"/>
                        <a14:foregroundMark x1="50000" y1="49667" x2="51250" y2="34333"/>
                        <a14:foregroundMark x1="58250" y1="67333" x2="49750" y2="80333"/>
                        <a14:foregroundMark x1="49750" y1="80333" x2="40000" y2="87667"/>
                        <a14:foregroundMark x1="35500" y1="88000" x2="51500" y2="72333"/>
                        <a14:foregroundMark x1="61750" y1="64667" x2="52750" y2="90000"/>
                        <a14:foregroundMark x1="61250" y1="80000" x2="63500" y2="65333"/>
                        <a14:foregroundMark x1="65000" y1="69667" x2="64500" y2="80333"/>
                        <a14:foregroundMark x1="72750" y1="47333" x2="66250" y2="53333"/>
                        <a14:foregroundMark x1="74250" y1="45000" x2="74250" y2="45000"/>
                        <a14:foregroundMark x1="56500" y1="91667" x2="40750" y2="92000"/>
                        <a14:foregroundMark x1="57750" y1="90000" x2="57750" y2="90000"/>
                        <a14:foregroundMark x1="59250" y1="93000" x2="59250" y2="93000"/>
                        <a14:foregroundMark x1="59250" y1="91000" x2="59250" y2="91000"/>
                        <a14:foregroundMark x1="60250" y1="94667" x2="60250" y2="94667"/>
                        <a14:foregroundMark x1="35750" y1="94000" x2="35750" y2="94000"/>
                        <a14:foregroundMark x1="13000" y1="94333" x2="13000" y2="94333"/>
                        <a14:foregroundMark x1="5750" y1="94333" x2="5750" y2="94333"/>
                        <a14:foregroundMark x1="18000" y1="92667" x2="18000" y2="92667"/>
                        <a14:foregroundMark x1="27000" y1="94333" x2="27000" y2="94333"/>
                        <a14:foregroundMark x1="33750" y1="93000" x2="33750" y2="93000"/>
                        <a14:foregroundMark x1="33750" y1="93000" x2="43500" y2="92667"/>
                        <a14:foregroundMark x1="40750" y1="94333" x2="48750" y2="94667"/>
                        <a14:foregroundMark x1="10250" y1="30333" x2="5750" y2="46667"/>
                        <a14:foregroundMark x1="5750" y1="46667" x2="8750" y2="53333"/>
                        <a14:foregroundMark x1="5500" y1="29667" x2="5500" y2="53667"/>
                        <a14:foregroundMark x1="5500" y1="72000" x2="6500" y2="89333"/>
                        <a14:foregroundMark x1="6500" y1="89333" x2="9250" y2="94667"/>
                        <a14:foregroundMark x1="13250" y1="29333" x2="30000" y2="31333"/>
                        <a14:foregroundMark x1="94250" y1="24333" x2="94250" y2="24333"/>
                        <a14:backgroundMark x1="24250" y1="18000" x2="38750" y2="17333"/>
                        <a14:backgroundMark x1="38750" y1="17333" x2="54000" y2="1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86" t="3969" r="-193" b="5928"/>
          <a:stretch/>
        </p:blipFill>
        <p:spPr bwMode="auto">
          <a:xfrm flipH="1">
            <a:off x="6310023" y="2146512"/>
            <a:ext cx="2137871" cy="15270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1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128470"/>
            <a:ext cx="8076894" cy="920985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65B4A3-F1E5-6C4F-BDDA-EE1DD5BE4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05" y="4082526"/>
            <a:ext cx="1218271" cy="932504"/>
          </a:xfrm>
          <a:prstGeom prst="rect">
            <a:avLst/>
          </a:prstGeom>
        </p:spPr>
      </p:pic>
      <p:pic>
        <p:nvPicPr>
          <p:cNvPr id="1026" name="Picture 2" descr="Fachhochschule Nordwestschweiz FHNW - Case Study">
            <a:extLst>
              <a:ext uri="{FF2B5EF4-FFF2-40B4-BE49-F238E27FC236}">
                <a16:creationId xmlns:a16="http://schemas.microsoft.com/office/drawing/2014/main" id="{166C5058-AA6B-4C44-B245-2D4B757CF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7" t="25522" r="26772" b="25251"/>
          <a:stretch/>
        </p:blipFill>
        <p:spPr bwMode="auto">
          <a:xfrm>
            <a:off x="146925" y="4526210"/>
            <a:ext cx="1905076" cy="4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4">
            <a:extLst>
              <a:ext uri="{FF2B5EF4-FFF2-40B4-BE49-F238E27FC236}">
                <a16:creationId xmlns:a16="http://schemas.microsoft.com/office/drawing/2014/main" id="{34D96AF5-D19F-BB4E-9ED3-F5280CC90E10}"/>
              </a:ext>
            </a:extLst>
          </p:cNvPr>
          <p:cNvSpPr txBox="1">
            <a:spLocks/>
          </p:cNvSpPr>
          <p:nvPr/>
        </p:nvSpPr>
        <p:spPr>
          <a:xfrm>
            <a:off x="2966546" y="4770620"/>
            <a:ext cx="3897713" cy="289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>
                <a:solidFill>
                  <a:srgbClr val="2B50A8"/>
                </a:solidFill>
              </a:rPr>
              <a:t>MSc</a:t>
            </a:r>
            <a:r>
              <a:rPr lang="de-DE" sz="1200" dirty="0">
                <a:solidFill>
                  <a:srgbClr val="2B50A8"/>
                </a:solidFill>
              </a:rPr>
              <a:t> in </a:t>
            </a:r>
            <a:r>
              <a:rPr lang="de-DE" sz="1200" i="1" dirty="0">
                <a:solidFill>
                  <a:srgbClr val="2B50A8"/>
                </a:solidFill>
              </a:rPr>
              <a:t>Medical </a:t>
            </a:r>
            <a:r>
              <a:rPr lang="de-DE" sz="1200" i="1" dirty="0" err="1">
                <a:solidFill>
                  <a:srgbClr val="2B50A8"/>
                </a:solidFill>
              </a:rPr>
              <a:t>Informatics</a:t>
            </a:r>
            <a:r>
              <a:rPr lang="de-DE" sz="1200" i="1" dirty="0">
                <a:solidFill>
                  <a:srgbClr val="2B50A8"/>
                </a:solidFill>
              </a:rPr>
              <a:t> &amp; Business Information Systems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C0E6803F-EE13-485D-ACD8-BE112DB7A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97" y="1533403"/>
            <a:ext cx="8204466" cy="23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9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128470"/>
            <a:ext cx="8076894" cy="920985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65B4A3-F1E5-6C4F-BDDA-EE1DD5BE4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05" y="4082526"/>
            <a:ext cx="1218271" cy="932504"/>
          </a:xfrm>
          <a:prstGeom prst="rect">
            <a:avLst/>
          </a:prstGeom>
        </p:spPr>
      </p:pic>
      <p:pic>
        <p:nvPicPr>
          <p:cNvPr id="1026" name="Picture 2" descr="Fachhochschule Nordwestschweiz FHNW - Case Study">
            <a:extLst>
              <a:ext uri="{FF2B5EF4-FFF2-40B4-BE49-F238E27FC236}">
                <a16:creationId xmlns:a16="http://schemas.microsoft.com/office/drawing/2014/main" id="{166C5058-AA6B-4C44-B245-2D4B757CF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7" t="25522" r="26772" b="25251"/>
          <a:stretch/>
        </p:blipFill>
        <p:spPr bwMode="auto">
          <a:xfrm>
            <a:off x="146925" y="4526210"/>
            <a:ext cx="1905076" cy="4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4">
            <a:extLst>
              <a:ext uri="{FF2B5EF4-FFF2-40B4-BE49-F238E27FC236}">
                <a16:creationId xmlns:a16="http://schemas.microsoft.com/office/drawing/2014/main" id="{34D96AF5-D19F-BB4E-9ED3-F5280CC90E10}"/>
              </a:ext>
            </a:extLst>
          </p:cNvPr>
          <p:cNvSpPr txBox="1">
            <a:spLocks/>
          </p:cNvSpPr>
          <p:nvPr/>
        </p:nvSpPr>
        <p:spPr>
          <a:xfrm>
            <a:off x="2966546" y="4770620"/>
            <a:ext cx="3897713" cy="289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>
                <a:solidFill>
                  <a:srgbClr val="2B50A8"/>
                </a:solidFill>
              </a:rPr>
              <a:t>MSc</a:t>
            </a:r>
            <a:r>
              <a:rPr lang="de-DE" sz="1200" dirty="0">
                <a:solidFill>
                  <a:srgbClr val="2B50A8"/>
                </a:solidFill>
              </a:rPr>
              <a:t> in </a:t>
            </a:r>
            <a:r>
              <a:rPr lang="de-DE" sz="1200" i="1" dirty="0">
                <a:solidFill>
                  <a:srgbClr val="2B50A8"/>
                </a:solidFill>
              </a:rPr>
              <a:t>Medical </a:t>
            </a:r>
            <a:r>
              <a:rPr lang="de-DE" sz="1200" i="1" dirty="0" err="1">
                <a:solidFill>
                  <a:srgbClr val="2B50A8"/>
                </a:solidFill>
              </a:rPr>
              <a:t>Informatics</a:t>
            </a:r>
            <a:r>
              <a:rPr lang="de-DE" sz="1200" i="1" dirty="0">
                <a:solidFill>
                  <a:srgbClr val="2B50A8"/>
                </a:solidFill>
              </a:rPr>
              <a:t> &amp; Business Information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14E38-7CA7-48A3-B963-896EB6F3D1FA}"/>
              </a:ext>
            </a:extLst>
          </p:cNvPr>
          <p:cNvSpPr txBox="1"/>
          <p:nvPr/>
        </p:nvSpPr>
        <p:spPr>
          <a:xfrm>
            <a:off x="1349491" y="1542216"/>
            <a:ext cx="64433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Self-learning Recommendation Engine reduces physician workload.</a:t>
            </a:r>
          </a:p>
          <a:p>
            <a:pPr marL="342900" indent="-342900" algn="ctr">
              <a:buAutoNum type="arabicPeriod"/>
            </a:pPr>
            <a:endParaRPr lang="en-GB" dirty="0">
              <a:cs typeface="Calibri"/>
            </a:endParaRPr>
          </a:p>
        </p:txBody>
      </p:sp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F86EBDE8-CF22-411D-81A6-40AB53CD9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536" y="2128851"/>
            <a:ext cx="5079258" cy="23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0D5593054AD64F99A5A69A95A32B55" ma:contentTypeVersion="8" ma:contentTypeDescription="Ein neues Dokument erstellen." ma:contentTypeScope="" ma:versionID="8d4b4cf2dac8356a293bbda7768b8bee">
  <xsd:schema xmlns:xsd="http://www.w3.org/2001/XMLSchema" xmlns:xs="http://www.w3.org/2001/XMLSchema" xmlns:p="http://schemas.microsoft.com/office/2006/metadata/properties" xmlns:ns2="6e30adae-5b57-421b-b65e-0e741798ad0e" targetNamespace="http://schemas.microsoft.com/office/2006/metadata/properties" ma:root="true" ma:fieldsID="0a40163c47e1a74a0c4714dc73b406f1" ns2:_="">
    <xsd:import namespace="6e30adae-5b57-421b-b65e-0e741798a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0adae-5b57-421b-b65e-0e741798a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D2C01C-10E4-4DE3-AF6B-8A311CC3D9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0adae-5b57-421b-b65e-0e741798ad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8F05EC-F971-48C4-84A3-D33A515472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D7D336-3A8E-4091-83A6-4F792CB25163}">
  <ds:schemaRefs>
    <ds:schemaRef ds:uri="http://schemas.openxmlformats.org/package/2006/metadata/core-properties"/>
    <ds:schemaRef ds:uri="6e30adae-5b57-421b-b65e-0e741798ad0e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Application>Microsoft Macintosh PowerPoint</Application>
  <PresentationFormat>Bildschirmpräsentation (16:9)</PresentationFormat>
  <Paragraphs>113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Digitalization in the  Clinical Laboratory  Digi Lab Pro</vt:lpstr>
      <vt:lpstr>Goals</vt:lpstr>
      <vt:lpstr>Old Process</vt:lpstr>
      <vt:lpstr>Digitalization</vt:lpstr>
      <vt:lpstr>New Process</vt:lpstr>
      <vt:lpstr>Order Entry</vt:lpstr>
      <vt:lpstr>Sample Entry</vt:lpstr>
      <vt:lpstr>Analysis</vt:lpstr>
      <vt:lpstr>Analysis</vt:lpstr>
      <vt:lpstr>Demo</vt:lpstr>
      <vt:lpstr>Conclusion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Digitalization within a  clinical laboratory  Digi Lab Pro</dc:title>
  <dc:creator/>
  <cp:lastModifiedBy/>
  <cp:revision>1</cp:revision>
  <dcterms:created xsi:type="dcterms:W3CDTF">2017-08-01T15:40:51Z</dcterms:created>
  <dcterms:modified xsi:type="dcterms:W3CDTF">2020-12-15T17:45:34Z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0x010100810D5593054AD64F99A5A69A95A32B55</vt:lpwstr>
  </property>
</Properties>
</file>