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2" r:id="rId4"/>
    <p:sldId id="286" r:id="rId5"/>
    <p:sldId id="275" r:id="rId6"/>
    <p:sldId id="293" r:id="rId7"/>
    <p:sldId id="268" r:id="rId8"/>
    <p:sldId id="279" r:id="rId9"/>
    <p:sldId id="280" r:id="rId10"/>
    <p:sldId id="281" r:id="rId11"/>
    <p:sldId id="287" r:id="rId12"/>
    <p:sldId id="288" r:id="rId13"/>
    <p:sldId id="282" r:id="rId14"/>
    <p:sldId id="289" r:id="rId15"/>
    <p:sldId id="290" r:id="rId16"/>
    <p:sldId id="294" r:id="rId17"/>
    <p:sldId id="283" r:id="rId18"/>
    <p:sldId id="284" r:id="rId19"/>
    <p:sldId id="291" r:id="rId20"/>
    <p:sldId id="261" r:id="rId21"/>
    <p:sldId id="29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C3CDB8-39C5-4877-965B-3CAC709A6AF0}">
          <p14:sldIdLst>
            <p14:sldId id="256"/>
            <p14:sldId id="269"/>
            <p14:sldId id="272"/>
            <p14:sldId id="286"/>
            <p14:sldId id="275"/>
            <p14:sldId id="293"/>
            <p14:sldId id="268"/>
            <p14:sldId id="279"/>
            <p14:sldId id="280"/>
            <p14:sldId id="281"/>
            <p14:sldId id="287"/>
            <p14:sldId id="288"/>
            <p14:sldId id="282"/>
            <p14:sldId id="289"/>
            <p14:sldId id="290"/>
            <p14:sldId id="294"/>
            <p14:sldId id="283"/>
            <p14:sldId id="284"/>
            <p14:sldId id="291"/>
            <p14:sldId id="261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02"/>
    <a:srgbClr val="69CCE0"/>
    <a:srgbClr val="2D8DB5"/>
    <a:srgbClr val="206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06BD1-7904-1FAE-E5C5-F1F80FA6D7AE}" v="3" dt="2023-12-06T20:35:30.711"/>
    <p1510:client id="{8EA2FBC1-8449-4562-06B9-98732C01F849}" v="15" dt="2023-12-06T20:29:00.928"/>
    <p1510:client id="{A3316402-5D9F-4337-9A33-ED6D9A77C43F}" v="389" dt="2023-12-06T18:11:28.991"/>
    <p1510:client id="{B7CAB12A-8DE7-4880-A32D-A6C9A286827D}" v="2115" dt="2023-12-06T23:19:34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15" autoAdjust="0"/>
  </p:normalViewPr>
  <p:slideViewPr>
    <p:cSldViewPr snapToGrid="0">
      <p:cViewPr varScale="1"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287360-FD5E-4A30-B262-12D2C560B90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DFC04-7656-4F96-B135-421493489875}">
      <dgm:prSet/>
      <dgm:spPr/>
      <dgm:t>
        <a:bodyPr/>
        <a:lstStyle/>
        <a:p>
          <a:endParaRPr lang="en-US" dirty="0"/>
        </a:p>
      </dgm:t>
    </dgm:pt>
    <dgm:pt modelId="{329E57AF-483D-49AF-802E-BDA2D5E21639}" type="parTrans" cxnId="{7A0BE793-59EA-4540-A1ED-3885B551E573}">
      <dgm:prSet/>
      <dgm:spPr/>
      <dgm:t>
        <a:bodyPr/>
        <a:lstStyle/>
        <a:p>
          <a:endParaRPr lang="en-US"/>
        </a:p>
      </dgm:t>
    </dgm:pt>
    <dgm:pt modelId="{385D380A-1B9A-47E2-A6AB-B4D88DA7AC70}" type="sibTrans" cxnId="{7A0BE793-59EA-4540-A1ED-3885B551E573}">
      <dgm:prSet/>
      <dgm:spPr/>
      <dgm:t>
        <a:bodyPr/>
        <a:lstStyle/>
        <a:p>
          <a:endParaRPr lang="en-US"/>
        </a:p>
      </dgm:t>
    </dgm:pt>
    <dgm:pt modelId="{CABE85A8-D24C-41BC-B314-078251C04078}" type="pres">
      <dgm:prSet presAssocID="{CE287360-FD5E-4A30-B262-12D2C560B909}" presName="diagram" presStyleCnt="0">
        <dgm:presLayoutVars>
          <dgm:dir/>
          <dgm:resizeHandles val="exact"/>
        </dgm:presLayoutVars>
      </dgm:prSet>
      <dgm:spPr/>
    </dgm:pt>
    <dgm:pt modelId="{5118310F-345A-4260-B3AA-A375BCA36E90}" type="pres">
      <dgm:prSet presAssocID="{53FDFC04-7656-4F96-B135-421493489875}" presName="arrow" presStyleLbl="node1" presStyleIdx="0" presStyleCnt="1">
        <dgm:presLayoutVars>
          <dgm:bulletEnabled val="1"/>
        </dgm:presLayoutVars>
      </dgm:prSet>
      <dgm:spPr/>
    </dgm:pt>
  </dgm:ptLst>
  <dgm:cxnLst>
    <dgm:cxn modelId="{EDA4110B-2CBA-4D01-91ED-1EE574319A8F}" type="presOf" srcId="{53FDFC04-7656-4F96-B135-421493489875}" destId="{5118310F-345A-4260-B3AA-A375BCA36E90}" srcOrd="0" destOrd="0" presId="urn:microsoft.com/office/officeart/2005/8/layout/arrow5"/>
    <dgm:cxn modelId="{F5BFF224-64FD-4B1A-9C4B-A7F7ECCC5880}" type="presOf" srcId="{CE287360-FD5E-4A30-B262-12D2C560B909}" destId="{CABE85A8-D24C-41BC-B314-078251C04078}" srcOrd="0" destOrd="0" presId="urn:microsoft.com/office/officeart/2005/8/layout/arrow5"/>
    <dgm:cxn modelId="{7A0BE793-59EA-4540-A1ED-3885B551E573}" srcId="{CE287360-FD5E-4A30-B262-12D2C560B909}" destId="{53FDFC04-7656-4F96-B135-421493489875}" srcOrd="0" destOrd="0" parTransId="{329E57AF-483D-49AF-802E-BDA2D5E21639}" sibTransId="{385D380A-1B9A-47E2-A6AB-B4D88DA7AC70}"/>
    <dgm:cxn modelId="{83A59FA4-7379-4930-926E-5FA17508C046}" type="presParOf" srcId="{CABE85A8-D24C-41BC-B314-078251C04078}" destId="{5118310F-345A-4260-B3AA-A375BCA36E90}" srcOrd="0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8310F-345A-4260-B3AA-A375BCA36E90}">
      <dsp:nvSpPr>
        <dsp:cNvPr id="0" name=""/>
        <dsp:cNvSpPr/>
      </dsp:nvSpPr>
      <dsp:spPr>
        <a:xfrm>
          <a:off x="1778401" y="3167"/>
          <a:ext cx="4259003" cy="425900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843152" y="3167"/>
        <a:ext cx="2129501" cy="3513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2A19A-645A-674D-AD24-308F314B6A87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2E99A-C108-7E42-A6BD-96D1E3BEB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23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The presence of soft cells which can deform and squeeze through the blood or lymph system and form new tumors in other parts of the body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/>
              <a:t>- The heterogeneity of the tumor tissue, which is in turn linked to permeability to cancer treatment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98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17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improved accuracy in identifying subtle features, differentiating between benign and malignant tissues, and detecting abnormalities that might be challenging for the human eye.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4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8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78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7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7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Saengrawi</a:t>
            </a:r>
            <a:endParaRPr lang="en-US" dirty="0"/>
          </a:p>
          <a:p>
            <a:pPr lvl="0"/>
            <a:r>
              <a:rPr lang="en-US" b="1" i="0" dirty="0"/>
              <a:t>Aim:</a:t>
            </a:r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b="0" i="0" dirty="0"/>
              <a:t>Improve the histopathology process through digitalization and advanced technology.</a:t>
            </a:r>
            <a:r>
              <a:rPr lang="en-US" dirty="0"/>
              <a:t> </a:t>
            </a:r>
          </a:p>
          <a:p>
            <a:pPr lvl="1"/>
            <a:r>
              <a:rPr lang="en-US" b="0" i="0" dirty="0"/>
              <a:t>Utilize </a:t>
            </a:r>
            <a:r>
              <a:rPr lang="en-US" b="0" i="0" dirty="0" err="1"/>
              <a:t>Artidis</a:t>
            </a:r>
            <a:r>
              <a:rPr lang="en-US" b="0" i="0" dirty="0"/>
              <a:t> measurement </a:t>
            </a:r>
            <a:r>
              <a:rPr lang="en-US" dirty="0"/>
              <a:t>?</a:t>
            </a:r>
            <a:r>
              <a:rPr lang="en-US" b="0" i="0" dirty="0"/>
              <a:t> and AI </a:t>
            </a:r>
            <a:r>
              <a:rPr lang="en-US" dirty="0"/>
              <a:t>image </a:t>
            </a:r>
            <a:r>
              <a:rPr lang="en-US" b="0" i="0" dirty="0"/>
              <a:t>recognition for faster, higher-performing analysis.</a:t>
            </a:r>
            <a:r>
              <a:rPr lang="en-US" dirty="0"/>
              <a:t> </a:t>
            </a:r>
          </a:p>
          <a:p>
            <a:pPr lvl="1"/>
            <a:r>
              <a:rPr lang="en-US" b="0" i="0" dirty="0"/>
              <a:t>Goal is to satisfy all stakeholders with a more efficient and accurate process.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GB" sz="1400" dirty="0"/>
              <a:t>Business Advantages of digitising the Pathology Lab process:</a:t>
            </a:r>
          </a:p>
          <a:p>
            <a:r>
              <a:rPr lang="en-GB" sz="1200" dirty="0"/>
              <a:t>Efficiency gains through process improvements</a:t>
            </a:r>
          </a:p>
          <a:p>
            <a:r>
              <a:rPr lang="en-GB" sz="1200" dirty="0"/>
              <a:t>Reduce operational costs through better resource utilisation and automation</a:t>
            </a:r>
          </a:p>
          <a:p>
            <a:r>
              <a:rPr lang="en-GB" sz="1200" dirty="0"/>
              <a:t>Deliver consistent quality</a:t>
            </a:r>
          </a:p>
          <a:p>
            <a:r>
              <a:rPr lang="en-GB" sz="1200" dirty="0"/>
              <a:t>Easier to integrate other processes</a:t>
            </a:r>
          </a:p>
          <a:p>
            <a:r>
              <a:rPr lang="en-GB" sz="1200" dirty="0"/>
              <a:t>Fosters collaboration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0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Saengrawi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>
                <a:solidFill>
                  <a:schemeClr val="accent1"/>
                </a:solidFill>
                <a:ea typeface="+mn-lt"/>
                <a:cs typeface="+mn-lt"/>
              </a:rPr>
              <a:t>Brief outline of why histopathological processes are time-consuming:</a:t>
            </a:r>
            <a:endParaRPr lang="en-US" sz="1400" b="1">
              <a:solidFill>
                <a:schemeClr val="accent1"/>
              </a:solidFill>
              <a:ea typeface="Calibri"/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Sample Preparation</a:t>
            </a:r>
            <a:endParaRPr lang="en-US" sz="1400" b="1">
              <a:latin typeface="Calibri"/>
              <a:ea typeface="Calibri"/>
              <a:cs typeface="Calibri"/>
            </a:endParaRPr>
          </a:p>
          <a:p>
            <a:r>
              <a:rPr lang="en-US" sz="1400" b="1">
                <a:ea typeface="+mn-lt"/>
                <a:cs typeface="+mn-lt"/>
              </a:rPr>
              <a:t>Manual  Microscopic Examination</a:t>
            </a:r>
            <a:endParaRPr lang="en-US" sz="1400" b="1">
              <a:latin typeface="Calibri"/>
              <a:ea typeface="Calibri"/>
              <a:cs typeface="Calibri"/>
            </a:endParaRPr>
          </a:p>
          <a:p>
            <a:r>
              <a:rPr lang="en-US" sz="1400" b="1">
                <a:latin typeface="Calibri"/>
                <a:ea typeface="Calibri"/>
                <a:cs typeface="Calibri"/>
              </a:rPr>
              <a:t>Data analysis </a:t>
            </a:r>
            <a:endParaRPr lang="en-US" sz="1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200" b="1">
                <a:ea typeface="+mn-lt"/>
                <a:cs typeface="+mn-lt"/>
              </a:rPr>
              <a:t>The Urgent Need for Faster and More Efficient Methods:</a:t>
            </a:r>
            <a:endParaRPr lang="en-US" sz="1200" b="1">
              <a:latin typeface="Calibri"/>
              <a:ea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Clinical Implications: </a:t>
            </a:r>
            <a:r>
              <a:rPr lang="en-US" sz="1200">
                <a:ea typeface="+mn-lt"/>
                <a:cs typeface="+mn-lt"/>
              </a:rPr>
              <a:t>Timely diagnosis is critical in the realm of healthcare, impacting treatment decisions and patient outcomes.</a:t>
            </a:r>
            <a:endParaRPr lang="en-US" sz="1200" b="1">
              <a:latin typeface="Calibri"/>
              <a:ea typeface="Calibri"/>
              <a:cs typeface="Calibri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Resource Utilization</a:t>
            </a:r>
            <a:r>
              <a:rPr lang="en-US" sz="1200">
                <a:latin typeface="Calibri"/>
                <a:ea typeface="Calibri"/>
                <a:cs typeface="Calibri"/>
              </a:rPr>
              <a:t>: </a:t>
            </a:r>
            <a:r>
              <a:rPr lang="en-US" sz="1200">
                <a:ea typeface="+mn-lt"/>
                <a:cs typeface="+mn-lt"/>
              </a:rPr>
              <a:t>With a rising demand for pathology services, there is a pressing need for methods that optimize resource utilization and reduce the strain on healthcare systems.</a:t>
            </a:r>
            <a:endParaRPr lang="en-US" sz="1200" b="1">
              <a:ea typeface="+mn-lt"/>
              <a:cs typeface="+mn-lt"/>
            </a:endParaRPr>
          </a:p>
          <a:p>
            <a:r>
              <a:rPr lang="en-US" sz="1200" b="1">
                <a:latin typeface="Calibri"/>
                <a:ea typeface="Calibri"/>
                <a:cs typeface="Calibri"/>
              </a:rPr>
              <a:t>Technological Advancements: </a:t>
            </a:r>
            <a:r>
              <a:rPr lang="en-US" sz="1200">
                <a:latin typeface="Calibri"/>
                <a:ea typeface="Calibri"/>
                <a:cs typeface="Calibri"/>
              </a:rPr>
              <a:t>Automated image analysis, machine learning algorithms, and artificial intelligence hold promise in expediting the interpretation of histopathological data, providing faster and more accurate results</a:t>
            </a:r>
          </a:p>
          <a:p>
            <a:endParaRPr lang="en-US"/>
          </a:p>
          <a:p>
            <a:pPr marL="0" indent="0">
              <a:buNone/>
            </a:pPr>
            <a:r>
              <a:rPr lang="en-US" b="1" i="0">
                <a:solidFill>
                  <a:srgbClr val="0F0F0F"/>
                </a:solidFill>
                <a:effectLst/>
                <a:latin typeface="Söhne"/>
              </a:rPr>
              <a:t>Aim:</a:t>
            </a:r>
            <a:r>
              <a:rPr lang="en-US" b="1">
                <a:solidFill>
                  <a:srgbClr val="0F0F0F"/>
                </a:solidFill>
                <a:latin typeface="Söhne"/>
              </a:rPr>
              <a:t> </a:t>
            </a:r>
            <a:endParaRPr lang="en-US" b="1" i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Improve the histopathology process through digitalization and advanced technology.</a:t>
            </a:r>
            <a:r>
              <a:rPr lang="en-US">
                <a:solidFill>
                  <a:srgbClr val="0F0F0F"/>
                </a:solidFill>
                <a:latin typeface="Söhne"/>
              </a:rPr>
              <a:t> </a:t>
            </a:r>
            <a:endParaRPr lang="en-US" b="0" i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Utilize </a:t>
            </a:r>
            <a:r>
              <a:rPr lang="en-US" b="0" i="0" err="1">
                <a:solidFill>
                  <a:srgbClr val="FF0000"/>
                </a:solidFill>
                <a:effectLst/>
                <a:latin typeface="Söhne"/>
              </a:rPr>
              <a:t>Artidis</a:t>
            </a:r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 measurement </a:t>
            </a:r>
            <a:r>
              <a:rPr lang="en-US">
                <a:solidFill>
                  <a:srgbClr val="FF0000"/>
                </a:solidFill>
                <a:latin typeface="Söhne"/>
              </a:rPr>
              <a:t>?</a:t>
            </a:r>
            <a:r>
              <a:rPr lang="en-US" b="0" i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and AI </a:t>
            </a:r>
            <a:r>
              <a:rPr lang="en-US">
                <a:solidFill>
                  <a:srgbClr val="0F0F0F"/>
                </a:solidFill>
                <a:latin typeface="Söhne"/>
              </a:rPr>
              <a:t>image </a:t>
            </a:r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recognition for faster, higher-performing analysis.</a:t>
            </a:r>
            <a:r>
              <a:rPr lang="en-US">
                <a:solidFill>
                  <a:srgbClr val="0F0F0F"/>
                </a:solidFill>
                <a:latin typeface="Söhne"/>
              </a:rPr>
              <a:t> </a:t>
            </a:r>
            <a:endParaRPr lang="en-US" b="0" i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0F0F0F"/>
                </a:solidFill>
                <a:effectLst/>
                <a:latin typeface="Söhne"/>
              </a:rPr>
              <a:t>Goal is to satisfy all stakeholders with a more efficient and accurate process.</a:t>
            </a:r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9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>
                <a:effectLst/>
              </a:rPr>
              <a:t>The pathology department receives biopsy samples. Multiple samples can be received as a batch from a single patient.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 A clerk registers details about each sample which is saved in a database. 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The sample is then sent over to a lab technician who assesses the sample to check whether it is suitable for a histopathology analysis. 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If the sample is not suitable a cancellation report is prepared and sent to the doctor.</a:t>
            </a:r>
          </a:p>
          <a:p>
            <a:pPr rtl="0"/>
            <a:r>
              <a:rPr lang="en-US">
                <a:effectLst/>
              </a:rPr>
              <a:t>If the sample is suitable for </a:t>
            </a:r>
            <a:r>
              <a:rPr lang="en-US" err="1">
                <a:effectLst/>
              </a:rPr>
              <a:t>histopathogy</a:t>
            </a:r>
            <a:r>
              <a:rPr lang="en-US">
                <a:effectLst/>
              </a:rPr>
              <a:t> analysis, then a lab technician prepares the glass slides with the specimens and images them. </a:t>
            </a:r>
          </a:p>
          <a:p>
            <a:pPr rtl="0"/>
            <a:r>
              <a:rPr lang="en-US">
                <a:effectLst/>
              </a:rPr>
              <a:t>These images are then </a:t>
            </a:r>
            <a:r>
              <a:rPr lang="en-US" err="1">
                <a:effectLst/>
              </a:rPr>
              <a:t>analysed</a:t>
            </a:r>
            <a:r>
              <a:rPr lang="en-US">
                <a:effectLst/>
              </a:rPr>
              <a:t> by a lab technician and the results are documented. </a:t>
            </a:r>
          </a:p>
          <a:p>
            <a:pPr rtl="0"/>
            <a:r>
              <a:rPr lang="en-US">
                <a:effectLst/>
              </a:rPr>
              <a:t>Based on these results a Histopathology report is prepared. This report is then delivered to the doctor.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1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For modelling the process we used Camunda Platform 7</a:t>
            </a:r>
          </a:p>
          <a:p>
            <a:r>
              <a:rPr lang="de-CH" dirty="0"/>
              <a:t>For service tasks we used: Deepnote notebook, python flask, smptlib (for emails), tensorflow (for machine learning model), and excel csv format for storing the data. Everything was going through http-connector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1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2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Divya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E99A-C108-7E42-A6BD-96D1E3BEBE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17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17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8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1.png"/><Relationship Id="rId4" Type="http://schemas.openxmlformats.org/officeDocument/2006/relationships/image" Target="../media/image2.jpeg"/><Relationship Id="rId9" Type="http://schemas.microsoft.com/office/2007/relationships/diagramDrawing" Target="../diagrams/drawin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B7601C4D-5559-5B5F-9E39-40CD48D987E9}"/>
              </a:ext>
            </a:extLst>
          </p:cNvPr>
          <p:cNvSpPr/>
          <p:nvPr/>
        </p:nvSpPr>
        <p:spPr>
          <a:xfrm>
            <a:off x="3272294" y="319152"/>
            <a:ext cx="9449793" cy="1353866"/>
          </a:xfrm>
          <a:prstGeom prst="round2SameRect">
            <a:avLst/>
          </a:prstGeom>
          <a:solidFill>
            <a:srgbClr val="EE7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B5BFB-B400-977C-58A0-92E7F1D428FC}"/>
              </a:ext>
            </a:extLst>
          </p:cNvPr>
          <p:cNvSpPr/>
          <p:nvPr/>
        </p:nvSpPr>
        <p:spPr>
          <a:xfrm>
            <a:off x="-708388" y="3942807"/>
            <a:ext cx="5428322" cy="5192082"/>
          </a:xfrm>
          <a:prstGeom prst="ellipse">
            <a:avLst/>
          </a:prstGeom>
          <a:solidFill>
            <a:srgbClr val="EE7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08667" y="574172"/>
            <a:ext cx="9777045" cy="647708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Digitalization of Business Processes in Healthcare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8437" y="4446776"/>
            <a:ext cx="3140014" cy="191886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de-DE" b="1">
                <a:solidFill>
                  <a:schemeClr val="bg1"/>
                </a:solidFill>
                <a:cs typeface="Calibri"/>
              </a:rPr>
              <a:t>Team 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Ovamaltine</a:t>
            </a:r>
            <a:r>
              <a:rPr lang="de-DE" b="1">
                <a:solidFill>
                  <a:schemeClr val="bg1"/>
                </a:solidFill>
                <a:cs typeface="Calibri"/>
              </a:rPr>
              <a:t>:</a:t>
            </a:r>
            <a:endParaRPr lang="en-US" b="1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err="1">
                <a:solidFill>
                  <a:schemeClr val="bg1"/>
                </a:solidFill>
                <a:cs typeface="Calibri"/>
              </a:rPr>
              <a:t>Divya</a:t>
            </a:r>
            <a:r>
              <a:rPr lang="en-US">
                <a:solidFill>
                  <a:schemeClr val="bg1"/>
                </a:solidFill>
                <a:cs typeface="Calibri"/>
              </a:rPr>
              <a:t> Sarah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Abraham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Saengrawi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Gogniat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Aleksandra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Iskrzynska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Sunita Vijay </a:t>
            </a:r>
            <a:r>
              <a:rPr lang="en-US" err="1">
                <a:solidFill>
                  <a:schemeClr val="bg1"/>
                </a:solidFill>
                <a:cs typeface="Calibri"/>
              </a:rPr>
              <a:t>Shelke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3879D3F2-37CE-955C-0763-5DC1ABB9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1" y="-328"/>
            <a:ext cx="240982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DD018-EF15-C640-A0E4-84E65122F00A}"/>
              </a:ext>
            </a:extLst>
          </p:cNvPr>
          <p:cNvSpPr txBox="1"/>
          <p:nvPr/>
        </p:nvSpPr>
        <p:spPr>
          <a:xfrm>
            <a:off x="393619" y="2173375"/>
            <a:ext cx="5757349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800" b="1" i="0">
                <a:solidFill>
                  <a:srgbClr val="0F0F0F"/>
                </a:solidFill>
                <a:effectLst/>
                <a:latin typeface="Helvetica"/>
                <a:cs typeface="Helvetica"/>
              </a:rPr>
              <a:t>Improving Histopathology Analysis Process by Digitalization</a:t>
            </a:r>
            <a:endParaRPr lang="en-TH" sz="2800" b="1">
              <a:latin typeface="Helvetica"/>
              <a:cs typeface="Helvetica"/>
            </a:endParaRPr>
          </a:p>
        </p:txBody>
      </p:sp>
      <p:pic>
        <p:nvPicPr>
          <p:cNvPr id="9" name="Picture 8" descr="A person in a lab&#10;&#10;Description automatically generated">
            <a:extLst>
              <a:ext uri="{FF2B5EF4-FFF2-40B4-BE49-F238E27FC236}">
                <a16:creationId xmlns:a16="http://schemas.microsoft.com/office/drawing/2014/main" id="{8A713143-ED25-060E-FFBC-9B119D43B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79" y="1357640"/>
            <a:ext cx="4844711" cy="4844711"/>
          </a:xfrm>
          <a:prstGeom prst="rect">
            <a:avLst/>
          </a:prstGeom>
        </p:spPr>
      </p:pic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C83AF3E1-B610-A019-619E-2F268B8507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315"/>
          <a:stretch/>
        </p:blipFill>
        <p:spPr>
          <a:xfrm>
            <a:off x="1376492" y="4071092"/>
            <a:ext cx="1222069" cy="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F4EE9-31CB-08A4-13C8-3C15C6CA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81801"/>
            <a:ext cx="10746172" cy="3249366"/>
          </a:xfrm>
          <a:prstGeom prst="rect">
            <a:avLst/>
          </a:prstGeom>
        </p:spPr>
      </p:pic>
      <p:pic>
        <p:nvPicPr>
          <p:cNvPr id="3" name="Picture 2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8844ED0A-A0E5-4C91-748B-8EF80D1A3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8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B548-336F-953D-D288-17115CDB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ARTIDIS® nanomechanical biomarker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0C13-A423-D04E-0096-43D28778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1"/>
            <a:ext cx="5974080" cy="352361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Acquires a nanomechanical profile of the specimen in 3 hours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Calibri"/>
                <a:cs typeface="Calibri"/>
              </a:rPr>
              <a:t> Defines the imminent aggressiveness of tumors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2050" name="Picture 2" descr="compodevices">
            <a:extLst>
              <a:ext uri="{FF2B5EF4-FFF2-40B4-BE49-F238E27FC236}">
                <a16:creationId xmlns:a16="http://schemas.microsoft.com/office/drawing/2014/main" id="{CD5307BF-8795-718B-A5E7-076E6D91B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12"/>
          <a:stretch/>
        </p:blipFill>
        <p:spPr bwMode="auto">
          <a:xfrm>
            <a:off x="6463977" y="1764920"/>
            <a:ext cx="3270029" cy="441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00A52-3341-3B66-D9B7-4AD0264BA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067" y="4593884"/>
            <a:ext cx="1794043" cy="1780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4745A-54E6-7AA3-444B-72B6BFFD5496}"/>
              </a:ext>
            </a:extLst>
          </p:cNvPr>
          <p:cNvSpPr txBox="1"/>
          <p:nvPr/>
        </p:nvSpPr>
        <p:spPr>
          <a:xfrm>
            <a:off x="2242402" y="3843449"/>
            <a:ext cx="281737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CH" sz="2400" dirty="0">
                <a:ea typeface="Calibri"/>
                <a:cs typeface="Calibri"/>
              </a:rPr>
              <a:t>Scan the code </a:t>
            </a:r>
          </a:p>
          <a:p>
            <a:pPr algn="ctr">
              <a:lnSpc>
                <a:spcPct val="90000"/>
              </a:lnSpc>
            </a:pPr>
            <a:r>
              <a:rPr lang="de-CH" sz="2400" dirty="0">
                <a:ea typeface="Calibri"/>
                <a:cs typeface="Calibri"/>
              </a:rPr>
              <a:t>for more background</a:t>
            </a:r>
            <a:endParaRPr lang="en-CH" sz="2400" dirty="0">
              <a:ea typeface="Calibri"/>
              <a:cs typeface="Calibri"/>
            </a:endParaRPr>
          </a:p>
        </p:txBody>
      </p:sp>
      <p:pic>
        <p:nvPicPr>
          <p:cNvPr id="8" name="Picture 7" descr="A close-up of a gold object&#10;&#10;Description automatically generated">
            <a:extLst>
              <a:ext uri="{FF2B5EF4-FFF2-40B4-BE49-F238E27FC236}">
                <a16:creationId xmlns:a16="http://schemas.microsoft.com/office/drawing/2014/main" id="{7C461F09-743C-485B-76AE-C47AD184A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9029" y="2631755"/>
            <a:ext cx="2095500" cy="218122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DBCFDA8D-6C14-8EB1-D063-AC3CE81EA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  <p:pic>
        <p:nvPicPr>
          <p:cNvPr id="11" name="Picture 10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FE44DE47-8D9C-2EF2-4E97-4B865F5E8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9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F4EE9-31CB-08A4-13C8-3C15C6CA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69" y="1109148"/>
            <a:ext cx="10491514" cy="3172364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3F881F5-12A2-5A59-1084-86364A731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81" y="3312309"/>
            <a:ext cx="7512436" cy="2305168"/>
          </a:xfrm>
          <a:prstGeom prst="rect">
            <a:avLst/>
          </a:prstGeom>
        </p:spPr>
      </p:pic>
      <p:pic>
        <p:nvPicPr>
          <p:cNvPr id="3" name="Picture 2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EAFF1AC8-BC97-BEB7-24B7-14AB43328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8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8188D-33FF-2F1D-1747-B6B8E021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6" y="1674613"/>
            <a:ext cx="7824497" cy="3959670"/>
          </a:xfrm>
          <a:prstGeom prst="rect">
            <a:avLst/>
          </a:prstGeom>
        </p:spPr>
      </p:pic>
      <p:pic>
        <p:nvPicPr>
          <p:cNvPr id="3" name="Picture 2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26EC733E-9063-EAE4-6013-FEAF03627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0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B3D5-C4B0-7969-DCD0-28FD09A4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39" y="563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Histopathological Image Classification</a:t>
            </a:r>
            <a:endParaRPr lang="en-T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B1A9-74D6-B769-724C-1B87BC7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901" y="5039267"/>
            <a:ext cx="4341190" cy="1066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1995 images (B: 625, M: 1370)</a:t>
            </a:r>
          </a:p>
          <a:p>
            <a:pPr marL="0" indent="0">
              <a:buNone/>
            </a:pPr>
            <a:r>
              <a:rPr lang="en-US" sz="2400" dirty="0"/>
              <a:t>Accuracy on the test data: 0.80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409D9412-FE02-DE16-227B-8C13BEED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" y="144189"/>
            <a:ext cx="2409825" cy="552450"/>
          </a:xfrm>
          <a:prstGeom prst="rect">
            <a:avLst/>
          </a:prstGeom>
        </p:spPr>
      </p:pic>
      <p:pic>
        <p:nvPicPr>
          <p:cNvPr id="7" name="Picture 6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490459A7-B183-577D-97CC-F4A2E10E4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  <p:pic>
        <p:nvPicPr>
          <p:cNvPr id="9" name="Picture 8" descr="A close-up of a cell&#10;&#10;Description automatically generated">
            <a:extLst>
              <a:ext uri="{FF2B5EF4-FFF2-40B4-BE49-F238E27FC236}">
                <a16:creationId xmlns:a16="http://schemas.microsoft.com/office/drawing/2014/main" id="{E0CED28D-B7A2-8FBC-C80D-70340769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912" y="2099966"/>
            <a:ext cx="3858333" cy="253547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C4B2B-4C8D-B1FF-AEFD-CA1E7148ADA1}"/>
              </a:ext>
            </a:extLst>
          </p:cNvPr>
          <p:cNvSpPr txBox="1"/>
          <p:nvPr/>
        </p:nvSpPr>
        <p:spPr>
          <a:xfrm>
            <a:off x="365045" y="6122518"/>
            <a:ext cx="1199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200" dirty="0"/>
              <a:t>Source: https://web.inf.ufpr.br/vri/databases/breast-cancer-histopathological-database-breakhis/ </a:t>
            </a:r>
          </a:p>
          <a:p>
            <a:pPr marL="0" indent="0">
              <a:buNone/>
            </a:pPr>
            <a:r>
              <a:rPr lang="en-US" sz="1200" dirty="0"/>
              <a:t>[1] </a:t>
            </a:r>
            <a:r>
              <a:rPr lang="en-US" sz="1200" dirty="0" err="1"/>
              <a:t>Spanhol</a:t>
            </a:r>
            <a:r>
              <a:rPr lang="en-US" sz="1200" dirty="0"/>
              <a:t>, F., Oliveira, L. S., </a:t>
            </a:r>
            <a:r>
              <a:rPr lang="en-US" sz="1200" dirty="0" err="1"/>
              <a:t>Petitjean</a:t>
            </a:r>
            <a:r>
              <a:rPr lang="en-US" sz="1200" dirty="0"/>
              <a:t>, C., </a:t>
            </a:r>
            <a:r>
              <a:rPr lang="en-US" sz="1200" dirty="0" err="1"/>
              <a:t>Heutte</a:t>
            </a:r>
            <a:r>
              <a:rPr lang="en-US" sz="1200" dirty="0"/>
              <a:t>, L., A Dataset for Breast Cancer Histopathological Image Classification, IEEE Transactions on Biomedical Engineering (TBME), 63(7):1455-1462, 2016</a:t>
            </a:r>
          </a:p>
          <a:p>
            <a:endParaRPr lang="en-CH" dirty="0"/>
          </a:p>
        </p:txBody>
      </p:sp>
      <p:pic>
        <p:nvPicPr>
          <p:cNvPr id="12" name="Picture 11" descr="A close-up of a pink and white tissue&#10;&#10;Description automatically generated">
            <a:extLst>
              <a:ext uri="{FF2B5EF4-FFF2-40B4-BE49-F238E27FC236}">
                <a16:creationId xmlns:a16="http://schemas.microsoft.com/office/drawing/2014/main" id="{996AE22A-0823-DE43-AA79-7C46000D9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755" y="2099966"/>
            <a:ext cx="3858333" cy="2535476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B6D4C6-CDA2-0FF1-73EE-D93C93A62F9B}"/>
              </a:ext>
            </a:extLst>
          </p:cNvPr>
          <p:cNvSpPr txBox="1"/>
          <p:nvPr/>
        </p:nvSpPr>
        <p:spPr>
          <a:xfrm>
            <a:off x="2747909" y="1704805"/>
            <a:ext cx="11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Malignant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B37AA-0E55-8C5E-80CF-DEFA5BCAB4F7}"/>
              </a:ext>
            </a:extLst>
          </p:cNvPr>
          <p:cNvSpPr txBox="1"/>
          <p:nvPr/>
        </p:nvSpPr>
        <p:spPr>
          <a:xfrm>
            <a:off x="8460582" y="170480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00B050"/>
                </a:solidFill>
              </a:rPr>
              <a:t>Benign</a:t>
            </a:r>
            <a:endParaRPr lang="en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2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8188D-33FF-2F1D-1747-B6B8E0215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6" y="1674613"/>
            <a:ext cx="7824497" cy="395967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2D0248-B599-5E89-0E74-12D76021E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401" y="3768113"/>
            <a:ext cx="6040922" cy="2665067"/>
          </a:xfrm>
          <a:prstGeom prst="rect">
            <a:avLst/>
          </a:prstGeom>
        </p:spPr>
      </p:pic>
      <p:pic>
        <p:nvPicPr>
          <p:cNvPr id="7" name="Picture 6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1C0F0707-CF35-FEB5-7313-81A0E47D5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6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C25A8-3831-9522-90D9-74978BB04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47" y="1554798"/>
            <a:ext cx="10091701" cy="196490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4AF812C-2E89-0288-2724-21CFAF915054}"/>
              </a:ext>
            </a:extLst>
          </p:cNvPr>
          <p:cNvGrpSpPr/>
          <p:nvPr/>
        </p:nvGrpSpPr>
        <p:grpSpPr>
          <a:xfrm>
            <a:off x="4563023" y="3766920"/>
            <a:ext cx="3065950" cy="2070416"/>
            <a:chOff x="3606993" y="1990024"/>
            <a:chExt cx="4978014" cy="336162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7E3279-0C65-A653-C9E5-713BD8E087F7}"/>
                </a:ext>
              </a:extLst>
            </p:cNvPr>
            <p:cNvGrpSpPr/>
            <p:nvPr/>
          </p:nvGrpSpPr>
          <p:grpSpPr>
            <a:xfrm>
              <a:off x="3606993" y="3103804"/>
              <a:ext cx="4978014" cy="2247841"/>
              <a:chOff x="8421498" y="5079807"/>
              <a:chExt cx="1655570" cy="747579"/>
            </a:xfrm>
          </p:grpSpPr>
          <p:pic>
            <p:nvPicPr>
              <p:cNvPr id="14" name="Picture 13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0BAA7F03-AF59-DBE1-6206-CC7CB69A4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1498" y="5086816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15" name="Picture 14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DAF9F756-5DAB-2CC0-2DB4-BB6A6FCE3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8998" y="5079807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16" name="Picture 15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B729F4D8-4C71-84E1-82F7-A5865117F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6498" y="5086816"/>
                <a:ext cx="740570" cy="740570"/>
              </a:xfrm>
              <a:prstGeom prst="rect">
                <a:avLst/>
              </a:prstGeom>
            </p:spPr>
          </p:pic>
        </p:grpSp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87DE7637-44DC-F786-7F16-C87EC292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87516" y="19900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88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B09633B-7823-85B0-4149-A0EF6A255861}"/>
              </a:ext>
            </a:extLst>
          </p:cNvPr>
          <p:cNvGrpSpPr/>
          <p:nvPr/>
        </p:nvGrpSpPr>
        <p:grpSpPr>
          <a:xfrm>
            <a:off x="3606993" y="1990024"/>
            <a:ext cx="4978014" cy="3361621"/>
            <a:chOff x="3606993" y="1990024"/>
            <a:chExt cx="4978014" cy="33616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C593E1E-6FCC-C399-756D-2E55AA887D21}"/>
                </a:ext>
              </a:extLst>
            </p:cNvPr>
            <p:cNvGrpSpPr/>
            <p:nvPr/>
          </p:nvGrpSpPr>
          <p:grpSpPr>
            <a:xfrm>
              <a:off x="3606993" y="3103804"/>
              <a:ext cx="4978014" cy="2247841"/>
              <a:chOff x="8421498" y="5079807"/>
              <a:chExt cx="1655570" cy="747579"/>
            </a:xfrm>
          </p:grpSpPr>
          <p:pic>
            <p:nvPicPr>
              <p:cNvPr id="5" name="Picture 4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ACD42F7B-B1F7-7001-54AB-F3F2A2A80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98" y="5086816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6" name="Picture 5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CA3A822C-FA79-1852-0ACA-9CB31C617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8998" y="5079807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7" name="Picture 6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E760EA32-AEA9-35E0-AE13-60DE452AF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6498" y="5086816"/>
                <a:ext cx="740570" cy="740570"/>
              </a:xfrm>
              <a:prstGeom prst="rect">
                <a:avLst/>
              </a:prstGeom>
            </p:spPr>
          </p:pic>
        </p:grp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0E279AB7-5768-6C95-3E47-9D0DB26F3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87516" y="199002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2191A433-08D1-0369-D3BF-ED41CF964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2739" y="199002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Checkmark with solid fill">
              <a:extLst>
                <a:ext uri="{FF2B5EF4-FFF2-40B4-BE49-F238E27FC236}">
                  <a16:creationId xmlns:a16="http://schemas.microsoft.com/office/drawing/2014/main" id="{DAB9829D-BA89-8915-0C23-E0CD1505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7962" y="199002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33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0256131-3864-8889-2642-A649820EFDD9}"/>
              </a:ext>
            </a:extLst>
          </p:cNvPr>
          <p:cNvGrpSpPr/>
          <p:nvPr/>
        </p:nvGrpSpPr>
        <p:grpSpPr>
          <a:xfrm>
            <a:off x="9095572" y="966361"/>
            <a:ext cx="1799497" cy="1215189"/>
            <a:chOff x="3606993" y="1990024"/>
            <a:chExt cx="4978014" cy="33616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05F1AA-5EE8-2B4E-10E6-F0513CF1A24A}"/>
                </a:ext>
              </a:extLst>
            </p:cNvPr>
            <p:cNvGrpSpPr/>
            <p:nvPr/>
          </p:nvGrpSpPr>
          <p:grpSpPr>
            <a:xfrm>
              <a:off x="3606993" y="3103804"/>
              <a:ext cx="4978014" cy="2247841"/>
              <a:chOff x="8421498" y="5079807"/>
              <a:chExt cx="1655570" cy="747579"/>
            </a:xfrm>
          </p:grpSpPr>
          <p:pic>
            <p:nvPicPr>
              <p:cNvPr id="12" name="Picture 11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F2A3F964-1F9B-651A-EF08-63D29808C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21498" y="5086816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13" name="Picture 12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2E1FB08F-BE66-0601-BBC8-0B98C0E0D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8998" y="5079807"/>
                <a:ext cx="740570" cy="740570"/>
              </a:xfrm>
              <a:prstGeom prst="rect">
                <a:avLst/>
              </a:prstGeom>
            </p:spPr>
          </p:pic>
          <p:pic>
            <p:nvPicPr>
              <p:cNvPr id="14" name="Picture 13" descr="A blue and white test tube with a blue lid&#10;&#10;Description automatically generated">
                <a:extLst>
                  <a:ext uri="{FF2B5EF4-FFF2-40B4-BE49-F238E27FC236}">
                    <a16:creationId xmlns:a16="http://schemas.microsoft.com/office/drawing/2014/main" id="{FA87BB71-EC32-9C60-DC88-A89B93C68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6498" y="5086816"/>
                <a:ext cx="740570" cy="740570"/>
              </a:xfrm>
              <a:prstGeom prst="rect">
                <a:avLst/>
              </a:prstGeom>
            </p:spPr>
          </p:pic>
        </p:grpSp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4727BE89-F117-023E-3B83-5FF4D2C8A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87516" y="1990024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F8F3FC99-F79C-D184-0A54-55BC08A94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2739" y="1990024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Checkmark with solid fill">
              <a:extLst>
                <a:ext uri="{FF2B5EF4-FFF2-40B4-BE49-F238E27FC236}">
                  <a16:creationId xmlns:a16="http://schemas.microsoft.com/office/drawing/2014/main" id="{63543F80-3789-8CF1-D187-A0A8BA785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7962" y="1990024"/>
              <a:ext cx="914400" cy="9144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FDAEE4-C7E6-C271-D700-1E8AD5422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584" y="1771456"/>
            <a:ext cx="8064914" cy="3702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E0E6F5-AA91-93E7-0CF3-B9E4F1138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8703" y="2719610"/>
            <a:ext cx="3585713" cy="2754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Graphic 16" descr="Email with solid fill">
            <a:extLst>
              <a:ext uri="{FF2B5EF4-FFF2-40B4-BE49-F238E27FC236}">
                <a16:creationId xmlns:a16="http://schemas.microsoft.com/office/drawing/2014/main" id="{8A390F66-4041-EACC-9ECD-33C6D3F676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30016" y="22624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CB249F-B979-3876-83AE-F1A26E93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" r="208"/>
          <a:stretch/>
        </p:blipFill>
        <p:spPr>
          <a:xfrm>
            <a:off x="3086100" y="0"/>
            <a:ext cx="91059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0B1B1-D494-A955-624F-C2EDA29E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3600" dirty="0"/>
              <a:t>Vision</a:t>
            </a:r>
            <a:endParaRPr lang="en-TH" sz="3600" dirty="0"/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0D676F71-1613-B3FE-1792-089E8AAE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3" y="144189"/>
            <a:ext cx="2409825" cy="552450"/>
          </a:xfrm>
          <a:prstGeom prst="rect">
            <a:avLst/>
          </a:prstGeom>
        </p:spPr>
      </p:pic>
      <p:pic>
        <p:nvPicPr>
          <p:cNvPr id="6" name="Picture 5" descr="A group of people with different colored shirts&#10;&#10;Description automatically generated">
            <a:extLst>
              <a:ext uri="{FF2B5EF4-FFF2-40B4-BE49-F238E27FC236}">
                <a16:creationId xmlns:a16="http://schemas.microsoft.com/office/drawing/2014/main" id="{7DADDBCF-5D36-EA06-1755-08414386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72826"/>
            <a:ext cx="1814938" cy="18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6F90-3789-B3FC-D71C-152ED510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2823-61E8-8547-2411-FA67196B8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  <a:p>
            <a:pPr>
              <a:buSzPct val="120000"/>
              <a:buBlip>
                <a:blip r:embed="rId4"/>
              </a:buBlip>
            </a:pPr>
            <a:r>
              <a:rPr lang="en-US" b="1" dirty="0">
                <a:ea typeface="Calibri"/>
                <a:cs typeface="Calibri"/>
              </a:rPr>
              <a:t> </a:t>
            </a:r>
            <a:r>
              <a:rPr lang="en-US" dirty="0">
                <a:ea typeface="Calibri"/>
                <a:cs typeface="Calibri"/>
              </a:rPr>
              <a:t>Challenges in histopathological analysis</a:t>
            </a:r>
          </a:p>
          <a:p>
            <a:pPr>
              <a:buSzPct val="120000"/>
              <a:buBlip>
                <a:blip r:embed="rId4"/>
              </a:buBlip>
            </a:pPr>
            <a:r>
              <a:rPr lang="en-US" dirty="0">
                <a:ea typeface="Calibri"/>
                <a:cs typeface="Calibri"/>
              </a:rPr>
              <a:t> AS-IS process</a:t>
            </a:r>
          </a:p>
          <a:p>
            <a:pPr>
              <a:buSzPct val="120000"/>
              <a:buBlip>
                <a:blip r:embed="rId4"/>
              </a:buBlip>
            </a:pPr>
            <a:r>
              <a:rPr lang="en-US" dirty="0">
                <a:ea typeface="Calibri"/>
                <a:cs typeface="Calibri"/>
              </a:rPr>
              <a:t> TO-BE process</a:t>
            </a:r>
          </a:p>
          <a:p>
            <a:pPr>
              <a:buSzPct val="120000"/>
              <a:buBlip>
                <a:blip r:embed="rId4"/>
              </a:buBlip>
            </a:pPr>
            <a:r>
              <a:rPr lang="en-US" dirty="0">
                <a:latin typeface="Calibri"/>
                <a:ea typeface="calibri light"/>
                <a:cs typeface="calibri light"/>
              </a:rPr>
              <a:t> ARTIDIS® nanomechanical Biomarker</a:t>
            </a:r>
          </a:p>
          <a:p>
            <a:pPr>
              <a:buSzPct val="120000"/>
              <a:buBlip>
                <a:blip r:embed="rId4"/>
              </a:buBlip>
            </a:pPr>
            <a:r>
              <a:rPr lang="en-US" dirty="0">
                <a:solidFill>
                  <a:srgbClr val="0F0F0F"/>
                </a:solidFill>
                <a:ea typeface="+mn-lt"/>
                <a:cs typeface="+mn-lt"/>
              </a:rPr>
              <a:t> AI Histopathological Image Recognition</a:t>
            </a:r>
          </a:p>
          <a:p>
            <a:pPr>
              <a:buSzPct val="120000"/>
              <a:buBlip>
                <a:blip r:embed="rId4"/>
              </a:buBlip>
            </a:pPr>
            <a:r>
              <a:rPr lang="en-US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 Conclusion </a:t>
            </a:r>
            <a:endParaRPr lang="en-US" dirty="0">
              <a:latin typeface="Calibri"/>
              <a:ea typeface="calibri light"/>
              <a:cs typeface="calibri light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b="1" dirty="0">
              <a:latin typeface="Calibri"/>
              <a:ea typeface="calibri light"/>
              <a:cs typeface="calibri light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50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A group of people in lab coats looking through microscopes&#10;&#10;Description automatically generated">
            <a:extLst>
              <a:ext uri="{FF2B5EF4-FFF2-40B4-BE49-F238E27FC236}">
                <a16:creationId xmlns:a16="http://schemas.microsoft.com/office/drawing/2014/main" id="{A295250A-D696-8397-4A68-51878A5F6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01" y="1695366"/>
            <a:ext cx="2196322" cy="2196322"/>
          </a:xfrm>
          <a:prstGeom prst="rect">
            <a:avLst/>
          </a:prstGeom>
        </p:spPr>
      </p:pic>
      <p:pic>
        <p:nvPicPr>
          <p:cNvPr id="7" name="Picture 6" descr="A person in a lab&#10;&#10;Description automatically generated">
            <a:extLst>
              <a:ext uri="{FF2B5EF4-FFF2-40B4-BE49-F238E27FC236}">
                <a16:creationId xmlns:a16="http://schemas.microsoft.com/office/drawing/2014/main" id="{6E7D589D-96EA-E1EC-E808-7BD57CDC1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462" y="4107176"/>
            <a:ext cx="2196322" cy="219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0B1B1-D494-A955-624F-C2EDA29E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Enhancing Breast Cancer Histopathology Analysis</a:t>
            </a:r>
            <a:endParaRPr lang="en-TH" sz="3600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ED219CF-5C9C-8AD0-7878-3B188CD0A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61316"/>
              </p:ext>
            </p:extLst>
          </p:nvPr>
        </p:nvGraphicFramePr>
        <p:xfrm>
          <a:off x="838199" y="2023708"/>
          <a:ext cx="7815806" cy="426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0D676F71-1613-B3FE-1792-089E8AAE4E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43" y="144189"/>
            <a:ext cx="2409825" cy="55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0D09A-9233-A0CF-25AE-3C7C83E61720}"/>
              </a:ext>
            </a:extLst>
          </p:cNvPr>
          <p:cNvSpPr txBox="1"/>
          <p:nvPr/>
        </p:nvSpPr>
        <p:spPr>
          <a:xfrm>
            <a:off x="5464250" y="6311900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>
                <a:solidFill>
                  <a:srgbClr val="0F0F0F"/>
                </a:solidFill>
                <a:effectLst/>
                <a:latin typeface="Söhne"/>
              </a:rPr>
              <a:t>Project Overview</a:t>
            </a:r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415DFD4-35C3-3B88-A34E-8B5B9C91FC86}"/>
              </a:ext>
            </a:extLst>
          </p:cNvPr>
          <p:cNvSpPr/>
          <p:nvPr/>
        </p:nvSpPr>
        <p:spPr>
          <a:xfrm rot="2416152">
            <a:off x="9086164" y="3877259"/>
            <a:ext cx="620597" cy="264689"/>
          </a:xfrm>
          <a:prstGeom prst="rightArrow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5DB5BFB-B400-977C-58A0-92E7F1D428FC}"/>
              </a:ext>
            </a:extLst>
          </p:cNvPr>
          <p:cNvSpPr/>
          <p:nvPr/>
        </p:nvSpPr>
        <p:spPr>
          <a:xfrm>
            <a:off x="-708388" y="3942807"/>
            <a:ext cx="5428322" cy="5192082"/>
          </a:xfrm>
          <a:prstGeom prst="ellipse">
            <a:avLst/>
          </a:prstGeom>
          <a:solidFill>
            <a:srgbClr val="EE71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08667" y="574172"/>
            <a:ext cx="9777045" cy="647708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Digitalization of Business Processes in Healthcare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8437" y="4446776"/>
            <a:ext cx="3140014" cy="191886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lang="de-DE" b="1">
                <a:solidFill>
                  <a:schemeClr val="bg1"/>
                </a:solidFill>
                <a:cs typeface="Calibri"/>
              </a:rPr>
              <a:t>Team  </a:t>
            </a:r>
            <a:r>
              <a:rPr lang="de-DE" b="1" err="1">
                <a:solidFill>
                  <a:schemeClr val="bg1"/>
                </a:solidFill>
                <a:cs typeface="Calibri"/>
              </a:rPr>
              <a:t>Ovamaltine</a:t>
            </a:r>
            <a:r>
              <a:rPr lang="de-DE" b="1">
                <a:solidFill>
                  <a:schemeClr val="bg1"/>
                </a:solidFill>
                <a:cs typeface="Calibri"/>
              </a:rPr>
              <a:t>:</a:t>
            </a:r>
            <a:endParaRPr lang="en-US" b="1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err="1">
                <a:solidFill>
                  <a:schemeClr val="bg1"/>
                </a:solidFill>
                <a:cs typeface="Calibri"/>
              </a:rPr>
              <a:t>Divya</a:t>
            </a:r>
            <a:r>
              <a:rPr lang="en-US">
                <a:solidFill>
                  <a:schemeClr val="bg1"/>
                </a:solidFill>
                <a:cs typeface="Calibri"/>
              </a:rPr>
              <a:t> Sarah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Abraham</a:t>
            </a:r>
            <a:endParaRPr lang="de-DE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Saengrawi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 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Gogniat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Aleksandra 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Iskrzynska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algn="l"/>
            <a:r>
              <a:rPr lang="en-US">
                <a:solidFill>
                  <a:schemeClr val="bg1"/>
                </a:solidFill>
                <a:cs typeface="Calibri"/>
              </a:rPr>
              <a:t>Sunita Vijay </a:t>
            </a:r>
            <a:r>
              <a:rPr lang="en-US" err="1">
                <a:solidFill>
                  <a:schemeClr val="bg1"/>
                </a:solidFill>
                <a:cs typeface="Calibri"/>
              </a:rPr>
              <a:t>Shelke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de-DE">
              <a:solidFill>
                <a:schemeClr val="bg1"/>
              </a:solidFill>
              <a:cs typeface="Calibri"/>
            </a:endParaRP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3879D3F2-37CE-955C-0763-5DC1ABB9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1" y="-328"/>
            <a:ext cx="240982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DD018-EF15-C640-A0E4-84E65122F00A}"/>
              </a:ext>
            </a:extLst>
          </p:cNvPr>
          <p:cNvSpPr txBox="1"/>
          <p:nvPr/>
        </p:nvSpPr>
        <p:spPr>
          <a:xfrm>
            <a:off x="3217325" y="2551837"/>
            <a:ext cx="5757349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Thank you</a:t>
            </a:r>
          </a:p>
          <a:p>
            <a:pPr algn="ctr"/>
            <a:endParaRPr lang="en-US" sz="3600" b="1" dirty="0">
              <a:latin typeface="+mj-lt"/>
              <a:ea typeface="+mj-ea"/>
              <a:cs typeface="+mj-cs"/>
            </a:endParaRPr>
          </a:p>
          <a:p>
            <a:pPr algn="ctr"/>
            <a:r>
              <a:rPr lang="de-CH" sz="3600" b="1" dirty="0">
                <a:latin typeface="+mj-lt"/>
                <a:ea typeface="+mj-ea"/>
                <a:cs typeface="+mj-cs"/>
              </a:rPr>
              <a:t>Q&amp;A</a:t>
            </a:r>
            <a:endParaRPr lang="en-TH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 descr="A logo of a company&#10;&#10;Description automatically generated">
            <a:extLst>
              <a:ext uri="{FF2B5EF4-FFF2-40B4-BE49-F238E27FC236}">
                <a16:creationId xmlns:a16="http://schemas.microsoft.com/office/drawing/2014/main" id="{C83AF3E1-B610-A019-619E-2F268B8507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15"/>
          <a:stretch/>
        </p:blipFill>
        <p:spPr>
          <a:xfrm>
            <a:off x="1376492" y="4071092"/>
            <a:ext cx="1222069" cy="90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E5A71-E570-1722-4475-3A2A61FFFEE3}"/>
              </a:ext>
            </a:extLst>
          </p:cNvPr>
          <p:cNvSpPr txBox="1"/>
          <p:nvPr/>
        </p:nvSpPr>
        <p:spPr>
          <a:xfrm>
            <a:off x="489280" y="330654"/>
            <a:ext cx="1130902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Challenges in Traditional Histopathology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C82A8-5B52-6675-A7C6-AA84EC851630}"/>
              </a:ext>
            </a:extLst>
          </p:cNvPr>
          <p:cNvSpPr txBox="1"/>
          <p:nvPr/>
        </p:nvSpPr>
        <p:spPr>
          <a:xfrm>
            <a:off x="723126" y="2883261"/>
            <a:ext cx="206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Sample preparation</a:t>
            </a:r>
          </a:p>
        </p:txBody>
      </p:sp>
      <p:pic>
        <p:nvPicPr>
          <p:cNvPr id="9" name="Picture 8" descr="A food in a glass container&#10;&#10;Description automatically generated">
            <a:extLst>
              <a:ext uri="{FF2B5EF4-FFF2-40B4-BE49-F238E27FC236}">
                <a16:creationId xmlns:a16="http://schemas.microsoft.com/office/drawing/2014/main" id="{085F5B7D-A29C-C1D4-8302-6B377B8F0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52" y="1657534"/>
            <a:ext cx="1228606" cy="1228606"/>
          </a:xfrm>
          <a:prstGeom prst="rect">
            <a:avLst/>
          </a:prstGeom>
        </p:spPr>
      </p:pic>
      <p:pic>
        <p:nvPicPr>
          <p:cNvPr id="11" name="Picture 10" descr="A microscope with a speech bubble&#10;&#10;Description automatically generated">
            <a:extLst>
              <a:ext uri="{FF2B5EF4-FFF2-40B4-BE49-F238E27FC236}">
                <a16:creationId xmlns:a16="http://schemas.microsoft.com/office/drawing/2014/main" id="{6B3B4D73-EFD6-9A87-C903-97B29703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186" y="1326527"/>
            <a:ext cx="1407384" cy="1407384"/>
          </a:xfrm>
          <a:prstGeom prst="rect">
            <a:avLst/>
          </a:prstGeom>
        </p:spPr>
      </p:pic>
      <p:pic>
        <p:nvPicPr>
          <p:cNvPr id="13" name="Picture 12" descr="A person wearing glasses and standing next to a microscope&#10;&#10;Description automatically generated">
            <a:extLst>
              <a:ext uri="{FF2B5EF4-FFF2-40B4-BE49-F238E27FC236}">
                <a16:creationId xmlns:a16="http://schemas.microsoft.com/office/drawing/2014/main" id="{63FDF15D-04E7-6A42-7228-B2194B3DD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901" y="1272777"/>
            <a:ext cx="1625506" cy="1625506"/>
          </a:xfrm>
          <a:prstGeom prst="rect">
            <a:avLst/>
          </a:prstGeom>
        </p:spPr>
      </p:pic>
      <p:pic>
        <p:nvPicPr>
          <p:cNvPr id="15" name="Picture 14" descr="A cartoon of a person with a clock&#10;&#10;Description automatically generated">
            <a:extLst>
              <a:ext uri="{FF2B5EF4-FFF2-40B4-BE49-F238E27FC236}">
                <a16:creationId xmlns:a16="http://schemas.microsoft.com/office/drawing/2014/main" id="{5D2C5964-A819-0DEE-8768-0DBFFD6B9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6883" y="1399368"/>
            <a:ext cx="1571756" cy="15717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D887B6-6A83-A3F5-BED3-A8CBB9DD53D6}"/>
              </a:ext>
            </a:extLst>
          </p:cNvPr>
          <p:cNvSpPr txBox="1"/>
          <p:nvPr/>
        </p:nvSpPr>
        <p:spPr>
          <a:xfrm>
            <a:off x="2982295" y="2896312"/>
            <a:ext cx="2828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ea typeface="+mn-lt"/>
                <a:cs typeface="+mn-lt"/>
              </a:rPr>
              <a:t>Manual  Microscopic Examination and Report analysis</a:t>
            </a:r>
            <a:endParaRPr lang="en-US" sz="1800" b="1">
              <a:latin typeface="Calibri"/>
              <a:ea typeface="Calibri"/>
              <a:cs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BF600-CF78-A5A7-2D88-86048E81D4B3}"/>
              </a:ext>
            </a:extLst>
          </p:cNvPr>
          <p:cNvGrpSpPr/>
          <p:nvPr/>
        </p:nvGrpSpPr>
        <p:grpSpPr>
          <a:xfrm>
            <a:off x="6608922" y="1272777"/>
            <a:ext cx="3062719" cy="2304385"/>
            <a:chOff x="6608922" y="1272777"/>
            <a:chExt cx="3062719" cy="2304385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77CC7C1-37D8-A679-41A8-5D145B5BC0BB}"/>
                </a:ext>
              </a:extLst>
            </p:cNvPr>
            <p:cNvSpPr/>
            <p:nvPr/>
          </p:nvSpPr>
          <p:spPr>
            <a:xfrm>
              <a:off x="6608922" y="1272777"/>
              <a:ext cx="3062719" cy="2304385"/>
            </a:xfrm>
            <a:prstGeom prst="rightArrow">
              <a:avLst>
                <a:gd name="adj1" fmla="val 50000"/>
                <a:gd name="adj2" fmla="val 390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03513A-174C-A426-7D7A-6F8C2811E0E6}"/>
                </a:ext>
              </a:extLst>
            </p:cNvPr>
            <p:cNvSpPr txBox="1"/>
            <p:nvPr/>
          </p:nvSpPr>
          <p:spPr>
            <a:xfrm>
              <a:off x="6772604" y="2101803"/>
              <a:ext cx="2346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Time consuming </a:t>
              </a:r>
            </a:p>
            <a:p>
              <a:pPr algn="ctr"/>
              <a:r>
                <a:rPr lang="en-US"/>
                <a:t>leading delay diagnosis</a:t>
              </a:r>
            </a:p>
          </p:txBody>
        </p:sp>
      </p:grpSp>
      <p:pic>
        <p:nvPicPr>
          <p:cNvPr id="22" name="Picture 21" descr="A machine with a gear&#10;&#10;Description automatically generated with medium confidence">
            <a:extLst>
              <a:ext uri="{FF2B5EF4-FFF2-40B4-BE49-F238E27FC236}">
                <a16:creationId xmlns:a16="http://schemas.microsoft.com/office/drawing/2014/main" id="{1DB949CF-8B8C-355B-10AC-FDA06E943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782" y="4358249"/>
            <a:ext cx="1226974" cy="1226974"/>
          </a:xfrm>
          <a:prstGeom prst="rect">
            <a:avLst/>
          </a:prstGeom>
        </p:spPr>
      </p:pic>
      <p:pic>
        <p:nvPicPr>
          <p:cNvPr id="24" name="Picture 23" descr="A computer with gears on it&#10;&#10;Description automatically generated">
            <a:extLst>
              <a:ext uri="{FF2B5EF4-FFF2-40B4-BE49-F238E27FC236}">
                <a16:creationId xmlns:a16="http://schemas.microsoft.com/office/drawing/2014/main" id="{6D111ABC-673D-3723-1572-A658E153E7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7214" y="4333713"/>
            <a:ext cx="1229139" cy="122913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E7FC14C-0008-00F4-F664-C5C014521614}"/>
              </a:ext>
            </a:extLst>
          </p:cNvPr>
          <p:cNvGrpSpPr/>
          <p:nvPr/>
        </p:nvGrpSpPr>
        <p:grpSpPr>
          <a:xfrm>
            <a:off x="6558848" y="4088687"/>
            <a:ext cx="3062719" cy="2304385"/>
            <a:chOff x="6558848" y="4088687"/>
            <a:chExt cx="3062719" cy="2304385"/>
          </a:xfrm>
        </p:grpSpPr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1BD644E3-501C-2809-E6B4-6DBC62C74200}"/>
                </a:ext>
              </a:extLst>
            </p:cNvPr>
            <p:cNvSpPr/>
            <p:nvPr/>
          </p:nvSpPr>
          <p:spPr>
            <a:xfrm>
              <a:off x="6558848" y="4088687"/>
              <a:ext cx="3062719" cy="2304385"/>
            </a:xfrm>
            <a:prstGeom prst="rightArrow">
              <a:avLst>
                <a:gd name="adj1" fmla="val 50000"/>
                <a:gd name="adj2" fmla="val 390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797F65-DD3D-3850-28D6-A4E6828907E2}"/>
                </a:ext>
              </a:extLst>
            </p:cNvPr>
            <p:cNvSpPr txBox="1"/>
            <p:nvPr/>
          </p:nvSpPr>
          <p:spPr>
            <a:xfrm>
              <a:off x="6635750" y="4779214"/>
              <a:ext cx="2662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ü"/>
              </a:pPr>
              <a:r>
                <a:rPr lang="en-US" b="0" i="0">
                  <a:solidFill>
                    <a:srgbClr val="0F0F0F"/>
                  </a:solidFill>
                  <a:effectLst/>
                  <a:latin typeface="Söhne"/>
                </a:rPr>
                <a:t>Faster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>
                  <a:solidFill>
                    <a:srgbClr val="0F0F0F"/>
                  </a:solidFill>
                  <a:latin typeface="Söhne"/>
                </a:rPr>
                <a:t>M</a:t>
              </a:r>
              <a:r>
                <a:rPr lang="en-US" b="0" i="0">
                  <a:solidFill>
                    <a:srgbClr val="0F0F0F"/>
                  </a:solidFill>
                  <a:effectLst/>
                  <a:latin typeface="Söhne"/>
                </a:rPr>
                <a:t>ore effective</a:t>
              </a: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b="0" i="0">
                  <a:solidFill>
                    <a:srgbClr val="0F0F0F"/>
                  </a:solidFill>
                  <a:effectLst/>
                  <a:latin typeface="Söhne"/>
                </a:rPr>
                <a:t>More accurate process</a:t>
              </a:r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33A9E6-A467-0128-271F-68DEAD9BD952}"/>
              </a:ext>
            </a:extLst>
          </p:cNvPr>
          <p:cNvSpPr txBox="1"/>
          <p:nvPr/>
        </p:nvSpPr>
        <p:spPr>
          <a:xfrm>
            <a:off x="723136" y="5714625"/>
            <a:ext cx="5164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>
                <a:solidFill>
                  <a:srgbClr val="0F0F0F"/>
                </a:solidFill>
                <a:effectLst/>
                <a:latin typeface="Söhne"/>
              </a:rPr>
              <a:t>Improve the histopathology process through digitalization and advanced technology.</a:t>
            </a:r>
            <a:r>
              <a:rPr lang="en-US" sz="2000">
                <a:solidFill>
                  <a:srgbClr val="0F0F0F"/>
                </a:solidFill>
                <a:latin typeface="Söhne"/>
              </a:rPr>
              <a:t> </a:t>
            </a:r>
            <a:endParaRPr lang="en-US" sz="2000" b="0" i="0">
              <a:solidFill>
                <a:srgbClr val="0F0F0F"/>
              </a:solidFill>
              <a:effectLst/>
              <a:latin typeface="Söhne"/>
            </a:endParaRPr>
          </a:p>
        </p:txBody>
      </p:sp>
      <p:pic>
        <p:nvPicPr>
          <p:cNvPr id="30" name="Picture 29" descr="A colorful target with a arrow in the center&#10;&#10;Description automatically generated">
            <a:extLst>
              <a:ext uri="{FF2B5EF4-FFF2-40B4-BE49-F238E27FC236}">
                <a16:creationId xmlns:a16="http://schemas.microsoft.com/office/drawing/2014/main" id="{C5127AF6-5F82-70F4-7382-CDE55BEC1E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13106" y="3906939"/>
            <a:ext cx="940491" cy="940491"/>
          </a:xfrm>
          <a:prstGeom prst="rect">
            <a:avLst/>
          </a:prstGeom>
        </p:spPr>
      </p:pic>
      <p:pic>
        <p:nvPicPr>
          <p:cNvPr id="32" name="Picture 31" descr="A group of people with different colored shirts&#10;&#10;Description automatically generated">
            <a:extLst>
              <a:ext uri="{FF2B5EF4-FFF2-40B4-BE49-F238E27FC236}">
                <a16:creationId xmlns:a16="http://schemas.microsoft.com/office/drawing/2014/main" id="{D793D8A0-34EC-319F-C849-4292C02911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5882" y="4483396"/>
            <a:ext cx="1814938" cy="181493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6547BCA-8480-5AE8-F067-E43FE1E223D9}"/>
              </a:ext>
            </a:extLst>
          </p:cNvPr>
          <p:cNvSpPr/>
          <p:nvPr/>
        </p:nvSpPr>
        <p:spPr>
          <a:xfrm>
            <a:off x="488642" y="1151107"/>
            <a:ext cx="5859792" cy="260287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623F9FD-8B67-65B6-075E-121C0EC3F562}"/>
              </a:ext>
            </a:extLst>
          </p:cNvPr>
          <p:cNvSpPr/>
          <p:nvPr/>
        </p:nvSpPr>
        <p:spPr>
          <a:xfrm>
            <a:off x="488642" y="4003503"/>
            <a:ext cx="5859792" cy="265597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Specimen collection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6" name="Picture 5" descr="A close-up of a medical device&#10;&#10;Description automatically generated">
            <a:extLst>
              <a:ext uri="{FF2B5EF4-FFF2-40B4-BE49-F238E27FC236}">
                <a16:creationId xmlns:a16="http://schemas.microsoft.com/office/drawing/2014/main" id="{6AA16306-FB81-067D-8E09-AABE7208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42" y="1869191"/>
            <a:ext cx="5081158" cy="3772760"/>
          </a:xfrm>
          <a:prstGeom prst="rect">
            <a:avLst/>
          </a:prstGeom>
        </p:spPr>
      </p:pic>
      <p:pic>
        <p:nvPicPr>
          <p:cNvPr id="9" name="Picture 8" descr="A close-up of several red cells&#10;&#10;Description automatically generated">
            <a:extLst>
              <a:ext uri="{FF2B5EF4-FFF2-40B4-BE49-F238E27FC236}">
                <a16:creationId xmlns:a16="http://schemas.microsoft.com/office/drawing/2014/main" id="{F75B18DA-1828-9086-1B3F-F2C907B45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455" y="1419020"/>
            <a:ext cx="3584802" cy="25419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76EC6-E87A-64A0-0522-D2B1A0AB2D3A}"/>
              </a:ext>
            </a:extLst>
          </p:cNvPr>
          <p:cNvCxnSpPr/>
          <p:nvPr/>
        </p:nvCxnSpPr>
        <p:spPr>
          <a:xfrm>
            <a:off x="6368143" y="2680333"/>
            <a:ext cx="664028" cy="0"/>
          </a:xfrm>
          <a:prstGeom prst="straightConnector1">
            <a:avLst/>
          </a:prstGeom>
          <a:ln w="57150">
            <a:solidFill>
              <a:srgbClr val="EE7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679635-4583-1A27-6E99-DA647792F5BD}"/>
              </a:ext>
            </a:extLst>
          </p:cNvPr>
          <p:cNvCxnSpPr>
            <a:cxnSpLocks/>
          </p:cNvCxnSpPr>
          <p:nvPr/>
        </p:nvCxnSpPr>
        <p:spPr>
          <a:xfrm>
            <a:off x="9249283" y="4128133"/>
            <a:ext cx="0" cy="490846"/>
          </a:xfrm>
          <a:prstGeom prst="straightConnector1">
            <a:avLst/>
          </a:prstGeom>
          <a:ln w="57150">
            <a:solidFill>
              <a:srgbClr val="EE7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0B9C5B-2ED8-524F-A618-7129170DA361}"/>
              </a:ext>
            </a:extLst>
          </p:cNvPr>
          <p:cNvGrpSpPr/>
          <p:nvPr/>
        </p:nvGrpSpPr>
        <p:grpSpPr>
          <a:xfrm>
            <a:off x="8098760" y="5051130"/>
            <a:ext cx="2301045" cy="1039046"/>
            <a:chOff x="8421498" y="5079807"/>
            <a:chExt cx="1655570" cy="747579"/>
          </a:xfrm>
        </p:grpSpPr>
        <p:pic>
          <p:nvPicPr>
            <p:cNvPr id="16" name="Picture 15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D08A5955-BE28-1E2C-FA4F-341F99EEB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21498" y="5086816"/>
              <a:ext cx="740570" cy="740570"/>
            </a:xfrm>
            <a:prstGeom prst="rect">
              <a:avLst/>
            </a:prstGeom>
          </p:spPr>
        </p:pic>
        <p:pic>
          <p:nvPicPr>
            <p:cNvPr id="17" name="Picture 16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DBF5D4B0-74D9-07F7-F9E4-913A7C2BD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78998" y="5079807"/>
              <a:ext cx="740570" cy="740570"/>
            </a:xfrm>
            <a:prstGeom prst="rect">
              <a:avLst/>
            </a:prstGeom>
          </p:spPr>
        </p:pic>
        <p:pic>
          <p:nvPicPr>
            <p:cNvPr id="18" name="Picture 17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8419C5D9-FCB2-87B6-ECD0-355C2328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36498" y="5086816"/>
              <a:ext cx="740570" cy="74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236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AS-IS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17B2DB-BF81-9575-B818-2B6F9ED9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8120"/>
          <a:stretch/>
        </p:blipFill>
        <p:spPr>
          <a:xfrm>
            <a:off x="202666" y="1270659"/>
            <a:ext cx="11652802" cy="4595018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A0B255-3798-8EEC-EA63-041D4B35CB0B}"/>
              </a:ext>
            </a:extLst>
          </p:cNvPr>
          <p:cNvSpPr/>
          <p:nvPr/>
        </p:nvSpPr>
        <p:spPr>
          <a:xfrm>
            <a:off x="6383043" y="4667004"/>
            <a:ext cx="3271596" cy="9203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D42E6-031A-9DF2-467D-EEF934AB35CA}"/>
              </a:ext>
            </a:extLst>
          </p:cNvPr>
          <p:cNvSpPr txBox="1"/>
          <p:nvPr/>
        </p:nvSpPr>
        <p:spPr>
          <a:xfrm>
            <a:off x="5196281" y="5865677"/>
            <a:ext cx="6157519" cy="921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Manual tasks are time consuming and resource demanding.</a:t>
            </a:r>
            <a:br>
              <a:rPr lang="en-GB"/>
            </a:br>
            <a:r>
              <a:rPr lang="en-GB">
                <a:solidFill>
                  <a:srgbClr val="FF0000"/>
                </a:solidFill>
              </a:rPr>
              <a:t>Some hospital, where is short of pathologist, </a:t>
            </a:r>
            <a:br>
              <a:rPr lang="en-GB"/>
            </a:br>
            <a:r>
              <a:rPr lang="en-GB">
                <a:solidFill>
                  <a:srgbClr val="FF0000"/>
                </a:solidFill>
              </a:rPr>
              <a:t>can take longer than one month.</a:t>
            </a:r>
            <a:endParaRPr lang="en-CH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0AB06-1A98-C15C-E98D-9C1D5B4BC08C}"/>
              </a:ext>
            </a:extLst>
          </p:cNvPr>
          <p:cNvSpPr txBox="1"/>
          <p:nvPr/>
        </p:nvSpPr>
        <p:spPr>
          <a:xfrm>
            <a:off x="1407578" y="2293682"/>
            <a:ext cx="367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Difficult to track the specimen status.</a:t>
            </a:r>
            <a:endParaRPr lang="en-CH">
              <a:solidFill>
                <a:srgbClr val="FF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73B730-FF8E-A538-599E-4B889C3C981F}"/>
              </a:ext>
            </a:extLst>
          </p:cNvPr>
          <p:cNvCxnSpPr>
            <a:cxnSpLocks/>
          </p:cNvCxnSpPr>
          <p:nvPr/>
        </p:nvCxnSpPr>
        <p:spPr>
          <a:xfrm>
            <a:off x="11855468" y="1316736"/>
            <a:ext cx="0" cy="82538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06AD24-614D-56A7-CBC4-13A575580F82}"/>
              </a:ext>
            </a:extLst>
          </p:cNvPr>
          <p:cNvCxnSpPr>
            <a:cxnSpLocks/>
          </p:cNvCxnSpPr>
          <p:nvPr/>
        </p:nvCxnSpPr>
        <p:spPr>
          <a:xfrm>
            <a:off x="11857264" y="2754454"/>
            <a:ext cx="0" cy="307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4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en and white symbol&#10;&#10;Description automatically generated">
            <a:extLst>
              <a:ext uri="{FF2B5EF4-FFF2-40B4-BE49-F238E27FC236}">
                <a16:creationId xmlns:a16="http://schemas.microsoft.com/office/drawing/2014/main" id="{A0D991F8-EA9D-5374-06AA-DAE7A46D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095" y="1836386"/>
            <a:ext cx="1327449" cy="124936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1D2306-BAE0-79DD-173E-7DEDD36E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 </a:t>
            </a:r>
            <a:endParaRPr lang="en-C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65C381-CFE9-8115-E2A9-63C34B8D29B3}"/>
              </a:ext>
            </a:extLst>
          </p:cNvPr>
          <p:cNvSpPr txBox="1">
            <a:spLocks/>
          </p:cNvSpPr>
          <p:nvPr/>
        </p:nvSpPr>
        <p:spPr>
          <a:xfrm>
            <a:off x="838200" y="452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Tools</a:t>
            </a:r>
          </a:p>
        </p:txBody>
      </p:sp>
      <p:pic>
        <p:nvPicPr>
          <p:cNvPr id="15" name="Picture 14" descr="A white letter on an orange square&#10;&#10;Description automatically generated">
            <a:extLst>
              <a:ext uri="{FF2B5EF4-FFF2-40B4-BE49-F238E27FC236}">
                <a16:creationId xmlns:a16="http://schemas.microsoft.com/office/drawing/2014/main" id="{03453409-0785-C41C-FF92-2677DB1F0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66" y="2882943"/>
            <a:ext cx="1164425" cy="11644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6B620D6-060D-C663-793D-C520F20AD0EB}"/>
              </a:ext>
            </a:extLst>
          </p:cNvPr>
          <p:cNvSpPr txBox="1"/>
          <p:nvPr/>
        </p:nvSpPr>
        <p:spPr>
          <a:xfrm>
            <a:off x="1013685" y="5566545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Model</a:t>
            </a:r>
            <a:endParaRPr lang="en-CH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D5CE6-6C29-FCA2-B166-A3D6B9792C65}"/>
              </a:ext>
            </a:extLst>
          </p:cNvPr>
          <p:cNvSpPr txBox="1"/>
          <p:nvPr/>
        </p:nvSpPr>
        <p:spPr>
          <a:xfrm>
            <a:off x="5194150" y="5576613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Service Tasks</a:t>
            </a:r>
            <a:endParaRPr lang="en-CH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9D575-F455-8FDB-82EF-606E0B017E09}"/>
              </a:ext>
            </a:extLst>
          </p:cNvPr>
          <p:cNvSpPr txBox="1"/>
          <p:nvPr/>
        </p:nvSpPr>
        <p:spPr>
          <a:xfrm>
            <a:off x="10300470" y="5576612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/>
              <a:t>Data</a:t>
            </a:r>
            <a:endParaRPr lang="en-CH" sz="2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D78A8B5-FDC3-1C48-4D8E-5B7F8947362A}"/>
              </a:ext>
            </a:extLst>
          </p:cNvPr>
          <p:cNvGrpSpPr/>
          <p:nvPr/>
        </p:nvGrpSpPr>
        <p:grpSpPr>
          <a:xfrm>
            <a:off x="3999110" y="1896796"/>
            <a:ext cx="4279159" cy="3358906"/>
            <a:chOff x="4099980" y="1864758"/>
            <a:chExt cx="4279159" cy="3358906"/>
          </a:xfrm>
        </p:grpSpPr>
        <p:pic>
          <p:nvPicPr>
            <p:cNvPr id="14" name="Picture 13" descr="A blue and black logo&#10;&#10;Description automatically generated">
              <a:extLst>
                <a:ext uri="{FF2B5EF4-FFF2-40B4-BE49-F238E27FC236}">
                  <a16:creationId xmlns:a16="http://schemas.microsoft.com/office/drawing/2014/main" id="{B1197292-3208-EB2D-445E-EAB3481F0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878" t="21699" r="21428" b="19686"/>
            <a:stretch/>
          </p:blipFill>
          <p:spPr>
            <a:xfrm>
              <a:off x="4173426" y="1864758"/>
              <a:ext cx="1364716" cy="1462564"/>
            </a:xfrm>
            <a:prstGeom prst="rect">
              <a:avLst/>
            </a:prstGeom>
          </p:spPr>
        </p:pic>
        <p:pic>
          <p:nvPicPr>
            <p:cNvPr id="20" name="Picture 19" descr="A logo for a company&#10;&#10;Description automatically generated">
              <a:extLst>
                <a:ext uri="{FF2B5EF4-FFF2-40B4-BE49-F238E27FC236}">
                  <a16:creationId xmlns:a16="http://schemas.microsoft.com/office/drawing/2014/main" id="{182EB0BB-DA7F-7F9E-0E72-0C2E38A65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04367" y="1916578"/>
              <a:ext cx="1674772" cy="157678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2DEDC6-CC66-F250-C644-C3621D7F3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705" b="94937" l="9016" r="90574">
                          <a14:foregroundMark x1="67623" y1="91139" x2="36066" y2="86920"/>
                          <a14:foregroundMark x1="36066" y1="86920" x2="36066" y2="86920"/>
                          <a14:foregroundMark x1="63525" y1="94093" x2="46311" y2="94937"/>
                          <a14:foregroundMark x1="35246" y1="47679" x2="67213" y2="48945"/>
                          <a14:foregroundMark x1="67213" y1="48945" x2="67623" y2="43460"/>
                          <a14:foregroundMark x1="49180" y1="47679" x2="34426" y2="44304"/>
                          <a14:foregroundMark x1="34426" y1="44304" x2="65984" y2="45148"/>
                          <a14:foregroundMark x1="65984" y1="45148" x2="65984" y2="45148"/>
                          <a14:foregroundMark x1="33197" y1="53586" x2="57787" y2="54430"/>
                          <a14:foregroundMark x1="36475" y1="49367" x2="40164" y2="54852"/>
                          <a14:foregroundMark x1="9836" y1="47257" x2="9836" y2="64979"/>
                          <a14:foregroundMark x1="87295" y1="44304" x2="90574" y2="67932"/>
                          <a14:foregroundMark x1="34426" y1="16878" x2="41393" y2="1898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99980" y="3882540"/>
              <a:ext cx="1364716" cy="1325564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8229788-70ED-1438-3C04-4DE6AFA0C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9412" y="3898100"/>
              <a:ext cx="1238483" cy="1325564"/>
            </a:xfrm>
            <a:prstGeom prst="rect">
              <a:avLst/>
            </a:prstGeom>
          </p:spPr>
        </p:pic>
        <p:pic>
          <p:nvPicPr>
            <p:cNvPr id="35" name="Picture 34" descr="A white circle with lines in a blue background&#10;&#10;Description automatically generated">
              <a:extLst>
                <a:ext uri="{FF2B5EF4-FFF2-40B4-BE49-F238E27FC236}">
                  <a16:creationId xmlns:a16="http://schemas.microsoft.com/office/drawing/2014/main" id="{67D34186-9F50-5A1F-B0DE-5BB42A775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64696" y="3016251"/>
              <a:ext cx="1173163" cy="1173163"/>
            </a:xfrm>
            <a:prstGeom prst="roundRect">
              <a:avLst/>
            </a:prstGeom>
          </p:spPr>
        </p:pic>
      </p:grpSp>
      <p:pic>
        <p:nvPicPr>
          <p:cNvPr id="38" name="Picture 37" descr="A red and white sign with a black text&#10;&#10;Description automatically generated">
            <a:extLst>
              <a:ext uri="{FF2B5EF4-FFF2-40B4-BE49-F238E27FC236}">
                <a16:creationId xmlns:a16="http://schemas.microsoft.com/office/drawing/2014/main" id="{37CCB394-0A29-EF6A-A1F2-55633CAC7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83589" y="3576249"/>
            <a:ext cx="1017811" cy="12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C8809D8-430F-14C7-7B56-B05E2764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544" y="2540876"/>
            <a:ext cx="12225540" cy="2239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633112-425F-8266-CEB3-B0B02F5076A8}"/>
              </a:ext>
            </a:extLst>
          </p:cNvPr>
          <p:cNvSpPr/>
          <p:nvPr/>
        </p:nvSpPr>
        <p:spPr>
          <a:xfrm>
            <a:off x="4626429" y="3553376"/>
            <a:ext cx="1502229" cy="468086"/>
          </a:xfrm>
          <a:prstGeom prst="roundRect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AB93D6-DEE2-4DBE-88E6-B91907A0225C}"/>
              </a:ext>
            </a:extLst>
          </p:cNvPr>
          <p:cNvSpPr/>
          <p:nvPr/>
        </p:nvSpPr>
        <p:spPr>
          <a:xfrm>
            <a:off x="838198" y="3792871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DACE8E-89A5-084E-ED6A-9F080237658F}"/>
              </a:ext>
            </a:extLst>
          </p:cNvPr>
          <p:cNvSpPr/>
          <p:nvPr/>
        </p:nvSpPr>
        <p:spPr>
          <a:xfrm>
            <a:off x="2623454" y="3607810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B67914-17E3-9215-2194-C0E927C302B5}"/>
              </a:ext>
            </a:extLst>
          </p:cNvPr>
          <p:cNvSpPr/>
          <p:nvPr/>
        </p:nvSpPr>
        <p:spPr>
          <a:xfrm>
            <a:off x="6749137" y="3618693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E70900-7ADE-CCD1-9868-116E7A847B95}"/>
              </a:ext>
            </a:extLst>
          </p:cNvPr>
          <p:cNvSpPr/>
          <p:nvPr/>
        </p:nvSpPr>
        <p:spPr>
          <a:xfrm>
            <a:off x="8088078" y="3629584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35B477-996B-30B2-2F69-5C8B9BB7EA00}"/>
              </a:ext>
            </a:extLst>
          </p:cNvPr>
          <p:cNvSpPr/>
          <p:nvPr/>
        </p:nvSpPr>
        <p:spPr>
          <a:xfrm>
            <a:off x="10276101" y="3727557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4F8B4B-0956-9AFF-B2FC-FE7FF12A3063}"/>
              </a:ext>
            </a:extLst>
          </p:cNvPr>
          <p:cNvSpPr/>
          <p:nvPr/>
        </p:nvSpPr>
        <p:spPr>
          <a:xfrm>
            <a:off x="11342902" y="3727555"/>
            <a:ext cx="174172" cy="147470"/>
          </a:xfrm>
          <a:prstGeom prst="roundRect">
            <a:avLst/>
          </a:prstGeom>
          <a:noFill/>
          <a:ln w="3175">
            <a:solidFill>
              <a:srgbClr val="EE710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noFill/>
            </a:endParaRPr>
          </a:p>
        </p:txBody>
      </p:sp>
      <p:pic>
        <p:nvPicPr>
          <p:cNvPr id="17" name="Graphic 16" descr="Raised hand outline">
            <a:extLst>
              <a:ext uri="{FF2B5EF4-FFF2-40B4-BE49-F238E27FC236}">
                <a16:creationId xmlns:a16="http://schemas.microsoft.com/office/drawing/2014/main" id="{98077D99-9A25-A07C-7498-D734B8C57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 flipV="1">
            <a:off x="4299860" y="1600802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4B495B-5589-8929-B297-4AF328413E90}"/>
              </a:ext>
            </a:extLst>
          </p:cNvPr>
          <p:cNvCxnSpPr/>
          <p:nvPr/>
        </p:nvCxnSpPr>
        <p:spPr>
          <a:xfrm>
            <a:off x="5627914" y="2058002"/>
            <a:ext cx="1066794" cy="0"/>
          </a:xfrm>
          <a:prstGeom prst="straightConnector1">
            <a:avLst/>
          </a:prstGeom>
          <a:ln w="57150">
            <a:solidFill>
              <a:srgbClr val="EE71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Single gear with solid fill">
            <a:extLst>
              <a:ext uri="{FF2B5EF4-FFF2-40B4-BE49-F238E27FC236}">
                <a16:creationId xmlns:a16="http://schemas.microsoft.com/office/drawing/2014/main" id="{D02B2C22-C009-AF9E-64C9-A63D60AFBB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08362" y="1600802"/>
            <a:ext cx="914400" cy="914400"/>
          </a:xfrm>
          <a:prstGeom prst="rect">
            <a:avLst/>
          </a:prstGeom>
        </p:spPr>
      </p:pic>
      <p:pic>
        <p:nvPicPr>
          <p:cNvPr id="25" name="Picture 24" descr="A logo with a triangle and a triangle in the middle&#10;&#10;Description automatically generated">
            <a:extLst>
              <a:ext uri="{FF2B5EF4-FFF2-40B4-BE49-F238E27FC236}">
                <a16:creationId xmlns:a16="http://schemas.microsoft.com/office/drawing/2014/main" id="{1412762B-BEB0-5C40-CD94-87B91CB395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3567" b="37952"/>
          <a:stretch/>
        </p:blipFill>
        <p:spPr>
          <a:xfrm>
            <a:off x="4789708" y="5036796"/>
            <a:ext cx="3810000" cy="1085123"/>
          </a:xfrm>
          <a:prstGeom prst="rect">
            <a:avLst/>
          </a:prstGeom>
        </p:spPr>
      </p:pic>
      <p:pic>
        <p:nvPicPr>
          <p:cNvPr id="23" name="Graphic 22" descr="Plugged Unplugged with solid fill">
            <a:extLst>
              <a:ext uri="{FF2B5EF4-FFF2-40B4-BE49-F238E27FC236}">
                <a16:creationId xmlns:a16="http://schemas.microsoft.com/office/drawing/2014/main" id="{42DF9CAA-FB63-2AF0-813E-1D8B6D4CAB7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r="39881" b="40665"/>
          <a:stretch/>
        </p:blipFill>
        <p:spPr>
          <a:xfrm rot="8260499" flipH="1">
            <a:off x="4299231" y="5227286"/>
            <a:ext cx="915658" cy="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15192-CEF1-C4F8-4359-849A8BFD9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81" y="2167413"/>
            <a:ext cx="8769801" cy="4159464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5EFC280-0B1A-62CA-697E-7A8DF9B4C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903" y="2782963"/>
            <a:ext cx="7403524" cy="292836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3ED8ECE-A29B-BEDD-F3CB-000A8A74CD83}"/>
              </a:ext>
            </a:extLst>
          </p:cNvPr>
          <p:cNvGrpSpPr/>
          <p:nvPr/>
        </p:nvGrpSpPr>
        <p:grpSpPr>
          <a:xfrm>
            <a:off x="1037464" y="1573389"/>
            <a:ext cx="2631022" cy="1188048"/>
            <a:chOff x="8421498" y="5079807"/>
            <a:chExt cx="1655570" cy="747579"/>
          </a:xfrm>
        </p:grpSpPr>
        <p:pic>
          <p:nvPicPr>
            <p:cNvPr id="15" name="Picture 14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A157EFC0-B31D-1307-33CA-A49D6D14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21498" y="5086816"/>
              <a:ext cx="740570" cy="740570"/>
            </a:xfrm>
            <a:prstGeom prst="rect">
              <a:avLst/>
            </a:prstGeom>
          </p:spPr>
        </p:pic>
        <p:pic>
          <p:nvPicPr>
            <p:cNvPr id="16" name="Picture 15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7431BFC7-A43D-978E-F5F9-2788363A6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78998" y="5079807"/>
              <a:ext cx="740570" cy="740570"/>
            </a:xfrm>
            <a:prstGeom prst="rect">
              <a:avLst/>
            </a:prstGeom>
          </p:spPr>
        </p:pic>
        <p:pic>
          <p:nvPicPr>
            <p:cNvPr id="17" name="Picture 16" descr="A blue and white test tube with a blue lid&#10;&#10;Description automatically generated">
              <a:extLst>
                <a:ext uri="{FF2B5EF4-FFF2-40B4-BE49-F238E27FC236}">
                  <a16:creationId xmlns:a16="http://schemas.microsoft.com/office/drawing/2014/main" id="{1BF0AF74-722B-E593-2F69-08BCB175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36498" y="5086816"/>
              <a:ext cx="740570" cy="74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781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A70-B373-C50E-A403-BC3ACE4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 BE process</a:t>
            </a:r>
          </a:p>
        </p:txBody>
      </p:sp>
      <p:pic>
        <p:nvPicPr>
          <p:cNvPr id="4" name="Picture 3" descr="Ein Bild, das Text, Schrift, Screenshot, Schwarz enthält.&#10;&#10;Automatisch generierte Beschreibung">
            <a:extLst>
              <a:ext uri="{FF2B5EF4-FFF2-40B4-BE49-F238E27FC236}">
                <a16:creationId xmlns:a16="http://schemas.microsoft.com/office/drawing/2014/main" id="{928F77F5-F256-4CF2-6BE4-B9A504691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66" y="93457"/>
            <a:ext cx="24098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C3BDD-CF47-1CC3-3509-6BF4538F6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77797"/>
            <a:ext cx="6572588" cy="398800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DB6D291-8D9E-8AF5-A242-B2E2F137A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219" y="1273653"/>
            <a:ext cx="5473137" cy="3593858"/>
          </a:xfrm>
          <a:prstGeom prst="rect">
            <a:avLst/>
          </a:prstGeom>
        </p:spPr>
      </p:pic>
      <p:pic>
        <p:nvPicPr>
          <p:cNvPr id="9" name="Picture 8" descr="A blue and white test tube with a blue lid&#10;&#10;Description automatically generated">
            <a:extLst>
              <a:ext uri="{FF2B5EF4-FFF2-40B4-BE49-F238E27FC236}">
                <a16:creationId xmlns:a16="http://schemas.microsoft.com/office/drawing/2014/main" id="{A36D7C84-3315-C04F-676C-F78102A04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5088" y="202698"/>
            <a:ext cx="1550197" cy="15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4C0286-51B0-47E4-B4B4-61173F288DC3}">
  <we:reference id="22ff87a5-132f-4d52-9e97-94d888e4dd91" version="3.6.0.0" store="EXCatalog" storeType="EXCatalog"/>
  <we:alternateReferences>
    <we:reference id="WA104380050" version="3.6.0.0" store="de-CH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809</Words>
  <Application>Microsoft Office PowerPoint</Application>
  <PresentationFormat>Widescreen</PresentationFormat>
  <Paragraphs>140</Paragraphs>
  <Slides>21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Söhne</vt:lpstr>
      <vt:lpstr>Wingdings</vt:lpstr>
      <vt:lpstr>Larissa</vt:lpstr>
      <vt:lpstr>Digitalization of Business Processes in Healthcare</vt:lpstr>
      <vt:lpstr>Overview</vt:lpstr>
      <vt:lpstr>PowerPoint Presentation</vt:lpstr>
      <vt:lpstr>Specimen collection</vt:lpstr>
      <vt:lpstr>AS-IS process</vt:lpstr>
      <vt:lpstr> </vt:lpstr>
      <vt:lpstr>TO BE process</vt:lpstr>
      <vt:lpstr>TO BE process</vt:lpstr>
      <vt:lpstr>TO BE process</vt:lpstr>
      <vt:lpstr>TO BE process</vt:lpstr>
      <vt:lpstr>ARTIDIS® nanomechanical biomarker</vt:lpstr>
      <vt:lpstr>TO BE process</vt:lpstr>
      <vt:lpstr>TO BE process</vt:lpstr>
      <vt:lpstr>Histopathological Image Classification</vt:lpstr>
      <vt:lpstr>TO BE process</vt:lpstr>
      <vt:lpstr>TO BE process</vt:lpstr>
      <vt:lpstr>TO BE process</vt:lpstr>
      <vt:lpstr>TO BE process</vt:lpstr>
      <vt:lpstr>Vision</vt:lpstr>
      <vt:lpstr>Enhancing Breast Cancer Histopathology Analysis</vt:lpstr>
      <vt:lpstr>Digitalization of Business Processes in Healthcare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Iskrzy</dc:creator>
  <cp:lastModifiedBy>Aleksandra Iskrzynska</cp:lastModifiedBy>
  <cp:revision>1</cp:revision>
  <dcterms:created xsi:type="dcterms:W3CDTF">2023-11-15T09:36:55Z</dcterms:created>
  <dcterms:modified xsi:type="dcterms:W3CDTF">2023-12-06T23:19:34Z</dcterms:modified>
</cp:coreProperties>
</file>