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932F-BD67-4946-86B9-E18B43652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726F9-7DC7-7540-84FC-AB01BEBBF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2FE71-1BE0-8143-8AF0-6C5DE573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C1848-1999-EE4C-B4ED-DCC5892C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26F06-19EF-B942-A811-D5E666F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63089-249E-A346-919E-056D0CAB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597391-1CFF-B140-B211-CD231C051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8A52B-DF46-764E-9731-041B7053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FF8D1-CF86-8048-AB4C-49612C5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6A3BB-56E0-4F44-A9FB-9EE1197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7DA6A-40BB-0143-807F-2DC962555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CE22BE-3252-5440-8393-940F9AA2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80B02-C8A0-BD49-816C-F9BD534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1AE82-B9B8-C642-9CA6-8AB938A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F189E9-BEC5-8344-B9BF-072DD5A4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19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D2ED-59A8-4343-8A5B-BD41A6145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8282B-D85E-9E47-820B-2930DF33A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04111-8E11-D748-A3B9-10E95F11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95C93-4B11-0F49-94A0-1368982A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02E0F-2751-E94D-AF64-BF18D941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64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1464F-B21B-4545-AE60-BAD5C63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D87C0-D9FF-4545-B6A5-1B0FCBDE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4A4F5-B8F1-4A4C-ADD6-698A87A7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53063-58E6-7D40-AD6D-571AF951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9E8C3-16C5-8C40-BC84-B94D0509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6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2B2D2-1CD3-2B4B-982C-338103E7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966F4-9B8A-C84C-B9FE-13FCAAF2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6A25D-15AF-5044-A16F-BCA2821A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2B36E-9951-C944-9AB8-E660F25D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0ADAD-E887-F747-81D9-A8E3D95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5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E7CE7-ED32-8D41-9F1B-736E4856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E4979-C1C6-254F-B4A5-E205B78E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3C6934-08C2-0441-8876-8F115BC3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369041-8DC2-7B4D-8BB9-D7A8E47A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20E221-CDE4-FD4F-85BE-621ABC76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56A51C-A68C-0744-BB30-5C7F2ECE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5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17C2A-6C14-5F44-9E49-6139EB2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3C672A-DBEE-3442-A2AC-38E1AEA3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C8407A-ED70-D64F-9397-93E6ABAD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87E82E-456A-404C-A045-7B14AAD8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1C4923-5069-6346-B1AE-A1EEC48DC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0CA013-7EF9-9343-9B0F-7CDDA6FF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9B5424-B6F8-9841-96CD-46EEA93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88F725-AABA-FF42-9786-6B8674ED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43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7373B-54EC-0142-9F4F-F063578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44046C-A12E-4941-B1EE-5A8E99BC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52B2F-C9EC-8B46-B2BC-64FB2A15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969706-DC47-CA45-8688-C453818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09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F08BC5-96FA-F947-B911-D2B31F9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59B1-AF94-3A44-A9C8-3BACA748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C3ED06-FAE1-7D43-8544-44C6CB80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669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C8960-0B5D-B043-945C-B9EC394A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05B1B-5D3D-0E45-8152-2AF58F2C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01C62C-AF50-AE4D-B4DC-53263A89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751E9-8749-B145-A24D-6BA9678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53D2B-6D22-3542-9AB4-0114D5C8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04E7E-872F-7D42-9FB7-50E35868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EEC3A-1D77-B040-AFF4-0B48D92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51198-66C5-E549-A363-B3232800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3B72F-66C6-D84B-A470-1D5B03D1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104C3-FFD8-D043-B912-4A900A9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025D91-D442-8241-9702-B4C45EB0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33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CD28-91ED-294E-B3B2-2F1AC1B7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2FDF8-71EF-6F45-AA7D-D75177AD5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FF88E-199B-5546-A94D-958BEA4E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CA854-044F-6A48-A41F-C37D1614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A32BE-B7C4-084D-9793-FF9BFAF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D53BD-1399-FE47-A900-F4DA4188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79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12653-812E-834B-B5A6-881F065D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5666E4-7B96-CE4E-801A-26367E48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26DB5-3994-CD44-BE64-513F8D8A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CAA05-49D1-7948-B0B5-5DD42D5D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CE63C-E105-7144-BACC-A3C05242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06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22F41D-4296-6948-A938-CD2665337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D91564-6CAC-454B-A78C-B0372916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B7137-3C69-A54C-BA2B-CB5314F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F2B48-7864-AF41-8594-D2C1577F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62E99-93AB-C749-BD15-5F77EEC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75D12-56BA-BF4C-BE0C-647F293C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112377-D60F-4141-BA9A-BF0601C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36306-14F7-894B-9E53-84E704FA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0E4B6-CB1C-1242-83ED-CAB954AC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90BB8C-713C-FC4E-9D87-4BED4FD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3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3142C-876D-204D-968D-5D906C1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65EC5-38F8-2942-AD8D-40CAB2513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2F6F58-E910-9E4E-8BBB-8AA106FA2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82A2F-0BF9-0B4C-84D5-EF5CF723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63B5A-97A9-CA42-AA05-51B2E51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E9054-605E-204B-8F4E-8E24735C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EBEA8-B70A-1549-A571-E3FDFCBF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25AFC-9C79-E44E-A18F-962D0491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E54945-4E1E-8E43-AFD7-5A6F421E0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3C8B4-D028-3E44-B2C2-163EEE17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3FC26E-7705-4849-8276-1DFE9F86C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99F135-6604-6846-9C50-4FF41B84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B54061-834C-F44D-8AB2-2D9A11AA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DE3EBC-E081-6240-9E0C-E92460B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A3D6-C9A4-9545-95C2-A7E42C54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66EDD-95BC-304C-86C6-69859568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46A037-CEC2-244B-B4DA-0AB011F2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84F966-14CA-3141-85B4-23B68957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5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010518-3697-CB41-BF6F-305CE925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F677CB-E2B0-3D4B-A125-E2589071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EACAC5-8BB8-CB45-950A-6B335256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2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87148-B729-A04D-BF59-561E8E9A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A4114-A114-C347-A911-80653CEE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4C90E-B107-E244-8529-4C81A135B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0652D-D9C9-5545-9E77-BE3B0681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454174-0DDA-764C-B96A-11C3EAF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9DD0E-6BA1-7349-8653-4B875A66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160CB-DA54-594B-8DFE-6395DF83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5DE799-1BF0-CC45-8ECA-7C1628132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06322-385A-D54B-A199-ACEE11BF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AC830A-F706-424A-BBEB-4CF7AFB7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D6DF8-117D-0547-8234-7CC7C60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D94E3B-E0CC-CA48-A2D8-0114EA24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6A5DA0-3417-C343-80C4-CCA6667D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68473-0650-B84D-BA12-54198413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30D8B-80A1-8D4F-8BF7-A904F6287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916-BA2A-7145-ABA3-4FE4AD61B49C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6E28B-9784-BC41-9A64-1E80C815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C51BD-042B-334D-8A7C-CB3A1F0EB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BBEC4-BEE4-2949-B962-11B52CAD2E0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615E72-3B7B-754F-A14C-F7D27C6CF6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32160" y="1"/>
            <a:ext cx="900729" cy="5334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FC5D3ED-7767-0843-9A6E-1D93DDC854A5}"/>
              </a:ext>
            </a:extLst>
          </p:cNvPr>
          <p:cNvSpPr/>
          <p:nvPr userDrawn="1"/>
        </p:nvSpPr>
        <p:spPr>
          <a:xfrm>
            <a:off x="11909089" y="0"/>
            <a:ext cx="28291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2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A93064-7A63-AB48-8358-A5FBDA6C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6ED4C1-AAD0-F540-8E2A-93C7BF74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135E9-DF81-D14E-A6D2-8D879B7AC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0AEA-BBCC-4243-9639-E59C9AB1B267}" type="datetimeFigureOut">
              <a:rPr lang="de-DE" smtClean="0"/>
              <a:t>20.05.18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366BA-8742-8645-A532-E6E99A4C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7DCF3-E6D4-6A46-97CB-798A23A4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99EE-0759-374F-804A-FB6C71A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FF98513-8C9E-344E-8E82-2DE33180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03" y="2262725"/>
            <a:ext cx="8122710" cy="362983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11B114-7708-1144-91F2-FD8933DEB5CD}"/>
              </a:ext>
            </a:extLst>
          </p:cNvPr>
          <p:cNvSpPr/>
          <p:nvPr/>
        </p:nvSpPr>
        <p:spPr>
          <a:xfrm>
            <a:off x="0" y="1557344"/>
            <a:ext cx="12192000" cy="948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8E050A0-2330-BD41-A3B0-58D252A0F593}"/>
              </a:ext>
            </a:extLst>
          </p:cNvPr>
          <p:cNvSpPr txBox="1"/>
          <p:nvPr/>
        </p:nvSpPr>
        <p:spPr>
          <a:xfrm>
            <a:off x="321203" y="587972"/>
            <a:ext cx="10172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Times" pitchFamily="2" charset="0"/>
              </a:rPr>
              <a:t>DBP 2018 </a:t>
            </a:r>
            <a:r>
              <a:rPr lang="en-GB" sz="4400" dirty="0">
                <a:latin typeface="Times" pitchFamily="2" charset="0"/>
                <a:sym typeface="Wingdings" pitchFamily="2" charset="2"/>
              </a:rPr>
              <a:t> The Recruitment process</a:t>
            </a:r>
            <a:endParaRPr lang="en-GB" sz="4400" dirty="0">
              <a:latin typeface="Times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F99F19-6057-4244-A147-ABE8B4742878}"/>
              </a:ext>
            </a:extLst>
          </p:cNvPr>
          <p:cNvSpPr txBox="1"/>
          <p:nvPr/>
        </p:nvSpPr>
        <p:spPr>
          <a:xfrm>
            <a:off x="9250890" y="2262725"/>
            <a:ext cx="250772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Christine Frank,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Adnan Morshed, Lauren Pfirten, 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Tatevik Brändlin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8ACEED6-982E-2347-976C-9B3CE8AE2BC3}"/>
              </a:ext>
            </a:extLst>
          </p:cNvPr>
          <p:cNvCxnSpPr/>
          <p:nvPr/>
        </p:nvCxnSpPr>
        <p:spPr>
          <a:xfrm>
            <a:off x="7686675" y="2557469"/>
            <a:ext cx="13287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059FE3B-98F9-3D40-ADF3-2A9A04CD61F0}"/>
              </a:ext>
            </a:extLst>
          </p:cNvPr>
          <p:cNvCxnSpPr>
            <a:cxnSpLocks/>
          </p:cNvCxnSpPr>
          <p:nvPr/>
        </p:nvCxnSpPr>
        <p:spPr>
          <a:xfrm>
            <a:off x="9439272" y="2824169"/>
            <a:ext cx="0" cy="733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AAA151A-292A-C14C-B883-5DDDD13B112F}"/>
              </a:ext>
            </a:extLst>
          </p:cNvPr>
          <p:cNvSpPr/>
          <p:nvPr/>
        </p:nvSpPr>
        <p:spPr>
          <a:xfrm>
            <a:off x="0" y="6100451"/>
            <a:ext cx="12192000" cy="7575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Datumsplatzhalter 13">
            <a:extLst>
              <a:ext uri="{FF2B5EF4-FFF2-40B4-BE49-F238E27FC236}">
                <a16:creationId xmlns:a16="http://schemas.microsoft.com/office/drawing/2014/main" id="{4B90434F-EB8F-294A-A5A3-F88F89BF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83D022B-F232-0C44-9024-62C8A186A53B}" type="datetime1">
              <a:rPr lang="de-DE" smtClean="0">
                <a:solidFill>
                  <a:schemeClr val="bg1"/>
                </a:solidFill>
              </a:rPr>
              <a:t>20.05.18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Foliennummernplatzhalter 14">
            <a:extLst>
              <a:ext uri="{FF2B5EF4-FFF2-40B4-BE49-F238E27FC236}">
                <a16:creationId xmlns:a16="http://schemas.microsoft.com/office/drawing/2014/main" id="{7D3CFEA1-9BF9-544D-8F19-DEF9D2F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D120D0-D78F-DF47-AA40-0CDD89172764}" type="slidenum">
              <a:rPr lang="de-DE" smtClean="0">
                <a:solidFill>
                  <a:schemeClr val="bg1"/>
                </a:solidFill>
              </a:rPr>
              <a:t>1</a:t>
            </a:fld>
            <a:endParaRPr lang="de-DE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5C2F9CA-51F1-FE43-AE54-B5FF2DDA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0" y="1"/>
            <a:ext cx="90072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AE8E770-C47D-2B47-BA53-DFE48DB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044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D6BE9C1-E7C2-4B4A-A62E-E3356E63DB90}"/>
              </a:ext>
            </a:extLst>
          </p:cNvPr>
          <p:cNvSpPr/>
          <p:nvPr/>
        </p:nvSpPr>
        <p:spPr>
          <a:xfrm>
            <a:off x="887198" y="840467"/>
            <a:ext cx="1152939" cy="108667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26AC123-DDFA-B54A-9A9C-8405283DF7C1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1871293" y="1768004"/>
            <a:ext cx="1096496" cy="10233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9C55611-122A-1A4B-9754-E1E9AD980844}"/>
              </a:ext>
            </a:extLst>
          </p:cNvPr>
          <p:cNvSpPr txBox="1"/>
          <p:nvPr/>
        </p:nvSpPr>
        <p:spPr>
          <a:xfrm>
            <a:off x="2967788" y="2591272"/>
            <a:ext cx="348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Start of the process</a:t>
            </a:r>
          </a:p>
          <a:p>
            <a:r>
              <a:rPr lang="en-GB" sz="2000" dirty="0"/>
              <a:t>- Request for new Employee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85FA5-B718-5944-89BF-FD11DD9C4AAD}"/>
              </a:ext>
            </a:extLst>
          </p:cNvPr>
          <p:cNvSpPr/>
          <p:nvPr/>
        </p:nvSpPr>
        <p:spPr>
          <a:xfrm>
            <a:off x="2040136" y="5582654"/>
            <a:ext cx="1039947" cy="92619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F083B33-9963-DB40-8D96-CEC820812195}"/>
              </a:ext>
            </a:extLst>
          </p:cNvPr>
          <p:cNvCxnSpPr>
            <a:cxnSpLocks/>
          </p:cNvCxnSpPr>
          <p:nvPr/>
        </p:nvCxnSpPr>
        <p:spPr>
          <a:xfrm flipH="1">
            <a:off x="3080084" y="5074822"/>
            <a:ext cx="1684421" cy="7885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A901CAE-B04F-6A45-AB2C-7965C5B03D4A}"/>
              </a:ext>
            </a:extLst>
          </p:cNvPr>
          <p:cNvSpPr txBox="1"/>
          <p:nvPr/>
        </p:nvSpPr>
        <p:spPr>
          <a:xfrm>
            <a:off x="4908884" y="4566990"/>
            <a:ext cx="564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Depending on the decision of the Director: the process either continuous or Ends with the rejection.</a:t>
            </a:r>
          </a:p>
        </p:txBody>
      </p:sp>
    </p:spTree>
    <p:extLst>
      <p:ext uri="{BB962C8B-B14F-4D97-AF65-F5344CB8AC3E}">
        <p14:creationId xmlns:p14="http://schemas.microsoft.com/office/powerpoint/2010/main" val="168256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E90C328-91A8-474C-AEC9-89A85573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5" y="0"/>
            <a:ext cx="7293626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F2BF4D-1372-F34A-B84A-EE27B78CD3E3}"/>
              </a:ext>
            </a:extLst>
          </p:cNvPr>
          <p:cNvSpPr/>
          <p:nvPr/>
        </p:nvSpPr>
        <p:spPr>
          <a:xfrm>
            <a:off x="5149516" y="4337646"/>
            <a:ext cx="1395663" cy="137334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9CAD7C-B0D9-5742-93A7-77BBF854A4BC}"/>
              </a:ext>
            </a:extLst>
          </p:cNvPr>
          <p:cNvSpPr/>
          <p:nvPr/>
        </p:nvSpPr>
        <p:spPr>
          <a:xfrm>
            <a:off x="8058019" y="920678"/>
            <a:ext cx="1438907" cy="14054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086AA2-D9F2-8B4B-9082-7786A8AED186}"/>
              </a:ext>
            </a:extLst>
          </p:cNvPr>
          <p:cNvSpPr/>
          <p:nvPr/>
        </p:nvSpPr>
        <p:spPr>
          <a:xfrm>
            <a:off x="9641305" y="1235242"/>
            <a:ext cx="545432" cy="770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FF8A30-4238-E141-975D-41BA774E9D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780547" y="3930316"/>
            <a:ext cx="573359" cy="6084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763C50B-D689-614C-A551-375031E21237}"/>
              </a:ext>
            </a:extLst>
          </p:cNvPr>
          <p:cNvCxnSpPr>
            <a:cxnSpLocks/>
          </p:cNvCxnSpPr>
          <p:nvPr/>
        </p:nvCxnSpPr>
        <p:spPr>
          <a:xfrm>
            <a:off x="5847347" y="1499937"/>
            <a:ext cx="2210672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30305-16C3-0348-975D-3C44F7BE2328}"/>
              </a:ext>
            </a:extLst>
          </p:cNvPr>
          <p:cNvSpPr txBox="1"/>
          <p:nvPr/>
        </p:nvSpPr>
        <p:spPr>
          <a:xfrm>
            <a:off x="1418021" y="2891624"/>
            <a:ext cx="576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the approval notification arrives at the HR Department, The HR Employee has to either create a new job description or retrieve already existing job description from a google sheet.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47C8D1B-5A77-1942-B67C-C41A5E5BC1E4}"/>
              </a:ext>
            </a:extLst>
          </p:cNvPr>
          <p:cNvSpPr txBox="1"/>
          <p:nvPr/>
        </p:nvSpPr>
        <p:spPr>
          <a:xfrm>
            <a:off x="1760298" y="761273"/>
            <a:ext cx="4375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Job description is ready it can be posted into the companies Webpage.</a:t>
            </a:r>
          </a:p>
          <a:p>
            <a:endParaRPr lang="en-GB" dirty="0"/>
          </a:p>
          <a:p>
            <a:r>
              <a:rPr lang="en-GB" dirty="0"/>
              <a:t>After the posting applications will be collected for two weeks</a:t>
            </a:r>
          </a:p>
        </p:txBody>
      </p:sp>
    </p:spTree>
    <p:extLst>
      <p:ext uri="{BB962C8B-B14F-4D97-AF65-F5344CB8AC3E}">
        <p14:creationId xmlns:p14="http://schemas.microsoft.com/office/powerpoint/2010/main" val="20781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5C182B6-F351-EA4A-8402-C0F246FE6B7A}"/>
              </a:ext>
            </a:extLst>
          </p:cNvPr>
          <p:cNvSpPr txBox="1"/>
          <p:nvPr/>
        </p:nvSpPr>
        <p:spPr>
          <a:xfrm>
            <a:off x="465223" y="1210271"/>
            <a:ext cx="317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two weeks, the candidates will be filtered out from the HR Employee.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CC94DA-730E-5D49-AB45-F4B97173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47" y="139700"/>
            <a:ext cx="5130800" cy="671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8363316-2068-8642-8EEE-704A43DC688B}"/>
              </a:ext>
            </a:extLst>
          </p:cNvPr>
          <p:cNvSpPr/>
          <p:nvPr/>
        </p:nvSpPr>
        <p:spPr>
          <a:xfrm>
            <a:off x="5507324" y="827892"/>
            <a:ext cx="1390781" cy="130570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85CCD1-13BE-3E4A-A421-CFB9512E1BD2}"/>
              </a:ext>
            </a:extLst>
          </p:cNvPr>
          <p:cNvSpPr/>
          <p:nvPr/>
        </p:nvSpPr>
        <p:spPr>
          <a:xfrm>
            <a:off x="5483260" y="3090374"/>
            <a:ext cx="1414845" cy="130516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EDA3AA-5098-E940-B2B4-FEA4F86818A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010526" y="3742956"/>
            <a:ext cx="1472734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1A852A-2615-3743-BDA8-EB8A47CAA3B8}"/>
              </a:ext>
            </a:extLst>
          </p:cNvPr>
          <p:cNvSpPr txBox="1"/>
          <p:nvPr/>
        </p:nvSpPr>
        <p:spPr>
          <a:xfrm>
            <a:off x="459207" y="3182011"/>
            <a:ext cx="3176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HR employee updates the list with all applications and then updates it the list itself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3752CD-BADD-E94F-8FEE-D4F9614CC6A8}"/>
              </a:ext>
            </a:extLst>
          </p:cNvPr>
          <p:cNvSpPr/>
          <p:nvPr/>
        </p:nvSpPr>
        <p:spPr>
          <a:xfrm>
            <a:off x="7267074" y="2791326"/>
            <a:ext cx="1219200" cy="34490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9761823-C7CE-CE45-96ED-7C4DC7DF26C2}"/>
              </a:ext>
            </a:extLst>
          </p:cNvPr>
          <p:cNvCxnSpPr>
            <a:cxnSpLocks/>
          </p:cNvCxnSpPr>
          <p:nvPr/>
        </p:nvCxnSpPr>
        <p:spPr>
          <a:xfrm>
            <a:off x="4010526" y="5996872"/>
            <a:ext cx="325654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16AE8C6-9763-CA4D-B33D-4A17147AEA87}"/>
              </a:ext>
            </a:extLst>
          </p:cNvPr>
          <p:cNvSpPr txBox="1"/>
          <p:nvPr/>
        </p:nvSpPr>
        <p:spPr>
          <a:xfrm>
            <a:off x="459207" y="5021179"/>
            <a:ext cx="2989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Manager checks the Shortlist provided by the HR Employee and sort outs wanted candidates for for the planed telephone interview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92685B-5BE0-7C43-A45E-86052B1D84E2}"/>
              </a:ext>
            </a:extLst>
          </p:cNvPr>
          <p:cNvSpPr txBox="1"/>
          <p:nvPr/>
        </p:nvSpPr>
        <p:spPr>
          <a:xfrm>
            <a:off x="9785684" y="3866147"/>
            <a:ext cx="186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sorting the HR Employee prepares the Phone-Interviews</a:t>
            </a:r>
          </a:p>
        </p:txBody>
      </p:sp>
    </p:spTree>
    <p:extLst>
      <p:ext uri="{BB962C8B-B14F-4D97-AF65-F5344CB8AC3E}">
        <p14:creationId xmlns:p14="http://schemas.microsoft.com/office/powerpoint/2010/main" val="423577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079BFAC-BCDC-C544-BF89-811B3C95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1054100"/>
            <a:ext cx="9220200" cy="5803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718848-E38A-8D46-9FBC-DB63514C6906}"/>
              </a:ext>
            </a:extLst>
          </p:cNvPr>
          <p:cNvSpPr txBox="1"/>
          <p:nvPr/>
        </p:nvSpPr>
        <p:spPr>
          <a:xfrm>
            <a:off x="145983" y="1620252"/>
            <a:ext cx="2249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Execute phone call</a:t>
            </a:r>
          </a:p>
          <a:p>
            <a:endParaRPr lang="en-GB" dirty="0"/>
          </a:p>
          <a:p>
            <a:r>
              <a:rPr lang="en-GB" dirty="0"/>
              <a:t>“Execute Phone Call” is a Subprocess which is executed many times. Within the subprocess the HR Employee evaluates the candidates and sort outs unsuitable candidates.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D782F676-C7E8-514F-B3D5-E5D75069D6C7}"/>
              </a:ext>
            </a:extLst>
          </p:cNvPr>
          <p:cNvCxnSpPr/>
          <p:nvPr/>
        </p:nvCxnSpPr>
        <p:spPr>
          <a:xfrm>
            <a:off x="2395888" y="529389"/>
            <a:ext cx="0" cy="57430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A70F250-E604-894D-BD2F-037D9CDC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6553200" cy="59182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7727CED-92BF-DC4A-B4DA-D8A8832D82BF}"/>
              </a:ext>
            </a:extLst>
          </p:cNvPr>
          <p:cNvSpPr/>
          <p:nvPr/>
        </p:nvSpPr>
        <p:spPr>
          <a:xfrm>
            <a:off x="128336" y="1267326"/>
            <a:ext cx="2133601" cy="54382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30F9E23-065A-264C-8578-EE4461432245}"/>
              </a:ext>
            </a:extLst>
          </p:cNvPr>
          <p:cNvCxnSpPr>
            <a:cxnSpLocks/>
          </p:cNvCxnSpPr>
          <p:nvPr/>
        </p:nvCxnSpPr>
        <p:spPr>
          <a:xfrm flipH="1">
            <a:off x="2277979" y="5823284"/>
            <a:ext cx="179671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B02A0A8-3423-A54B-BDAC-2546A6C83E72}"/>
              </a:ext>
            </a:extLst>
          </p:cNvPr>
          <p:cNvSpPr txBox="1"/>
          <p:nvPr/>
        </p:nvSpPr>
        <p:spPr>
          <a:xfrm>
            <a:off x="4186989" y="5351456"/>
            <a:ext cx="476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sorted list is then send to the Manager who chooses candidates for personal interviews. The updated list is then send back to the HR Employee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6D19C7-0983-E043-9B02-C31E401A2A55}"/>
              </a:ext>
            </a:extLst>
          </p:cNvPr>
          <p:cNvSpPr txBox="1"/>
          <p:nvPr/>
        </p:nvSpPr>
        <p:spPr>
          <a:xfrm>
            <a:off x="8357936" y="1267326"/>
            <a:ext cx="319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Candidates will be notified based on the new list. Either through a rejection mail or request for a personal interview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D04DE3F4-AC5B-D24D-AC84-F4178C0B53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5058" y="1867491"/>
            <a:ext cx="6352669" cy="1104976"/>
          </a:xfrm>
          <a:prstGeom prst="bentConnector3">
            <a:avLst>
              <a:gd name="adj1" fmla="val 8081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9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EF7DAFD-4420-B04D-993A-06F09C05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346200"/>
            <a:ext cx="11099800" cy="4165600"/>
          </a:xfrm>
          <a:prstGeom prst="rect">
            <a:avLst/>
          </a:prstGeom>
        </p:spPr>
      </p:pic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5188F8F9-3AD6-934B-A764-CA8708183A54}"/>
              </a:ext>
            </a:extLst>
          </p:cNvPr>
          <p:cNvSpPr/>
          <p:nvPr/>
        </p:nvSpPr>
        <p:spPr>
          <a:xfrm>
            <a:off x="1909010" y="3657600"/>
            <a:ext cx="7122695" cy="149191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DB8AAC-A0F5-8441-99D9-CF27AB350447}"/>
              </a:ext>
            </a:extLst>
          </p:cNvPr>
          <p:cNvSpPr/>
          <p:nvPr/>
        </p:nvSpPr>
        <p:spPr>
          <a:xfrm>
            <a:off x="3357682" y="1257562"/>
            <a:ext cx="1438907" cy="14054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40C80-1CF8-FA47-90B7-F6B9D7BC69E1}"/>
              </a:ext>
            </a:extLst>
          </p:cNvPr>
          <p:cNvSpPr txBox="1"/>
          <p:nvPr/>
        </p:nvSpPr>
        <p:spPr>
          <a:xfrm>
            <a:off x="4957010" y="410306"/>
            <a:ext cx="34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Rejection Email is send to the candidate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71B7C2A-2198-9042-8DBC-B9B602853DB7}"/>
              </a:ext>
            </a:extLst>
          </p:cNvPr>
          <p:cNvSpPr txBox="1"/>
          <p:nvPr/>
        </p:nvSpPr>
        <p:spPr>
          <a:xfrm>
            <a:off x="2999874" y="5662863"/>
            <a:ext cx="551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Setup in-person interview</a:t>
            </a:r>
          </a:p>
          <a:p>
            <a:r>
              <a:rPr lang="en-GB" dirty="0"/>
              <a:t>Within the subprocess “Setup in-person interview“ dates for personal interview are scheduled.</a:t>
            </a:r>
          </a:p>
        </p:txBody>
      </p: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A4CEAA5C-5368-C34E-8785-1D07A69DE2D7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2175484" y="5300138"/>
            <a:ext cx="975012" cy="673768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67BE331E-C535-F947-B4F3-3056529078E1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4077136" y="733472"/>
            <a:ext cx="879874" cy="524090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9DC833-CD40-E942-A86A-86286485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3" y="1926055"/>
            <a:ext cx="10910354" cy="307908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E05C2C2-C127-884A-BCCC-9981BA886E21}"/>
              </a:ext>
            </a:extLst>
          </p:cNvPr>
          <p:cNvSpPr txBox="1"/>
          <p:nvPr/>
        </p:nvSpPr>
        <p:spPr>
          <a:xfrm>
            <a:off x="854532" y="569844"/>
            <a:ext cx="290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time/date acceptance of the interview panel, the interview panel executes the personal interviews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067F97-F240-774E-93F7-EA4810FADA4A}"/>
              </a:ext>
            </a:extLst>
          </p:cNvPr>
          <p:cNvSpPr txBox="1"/>
          <p:nvPr/>
        </p:nvSpPr>
        <p:spPr>
          <a:xfrm>
            <a:off x="2517913" y="5261113"/>
            <a:ext cx="532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Within the Subprocess „Execute un-person“ interview“ the candidates are validated. At the end of the process the candidate list is updated.</a:t>
            </a:r>
          </a:p>
        </p:txBody>
      </p:sp>
      <p:cxnSp>
        <p:nvCxnSpPr>
          <p:cNvPr id="6" name="Gewinkelte Verbindung 5">
            <a:extLst>
              <a:ext uri="{FF2B5EF4-FFF2-40B4-BE49-F238E27FC236}">
                <a16:creationId xmlns:a16="http://schemas.microsoft.com/office/drawing/2014/main" id="{E26CDF55-B08C-9F4E-9849-C2C821C090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1631101" y="4835965"/>
            <a:ext cx="1296549" cy="477075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BB20CE1E-B345-1B41-9B13-856E0CC5E985}"/>
              </a:ext>
            </a:extLst>
          </p:cNvPr>
          <p:cNvSpPr/>
          <p:nvPr/>
        </p:nvSpPr>
        <p:spPr>
          <a:xfrm>
            <a:off x="1844842" y="2646947"/>
            <a:ext cx="8887326" cy="177928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5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8AAB17-39FB-E44C-A83A-3158CA49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58" y="1669045"/>
            <a:ext cx="7917550" cy="47638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9F91CC7-030F-B240-A92E-105F32AF092D}"/>
              </a:ext>
            </a:extLst>
          </p:cNvPr>
          <p:cNvSpPr txBox="1"/>
          <p:nvPr/>
        </p:nvSpPr>
        <p:spPr>
          <a:xfrm>
            <a:off x="994610" y="4892842"/>
            <a:ext cx="258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After the validation of the candidates the best candidate is selected for the open position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4F5151-027A-0E45-89F8-2F2F62B90526}"/>
              </a:ext>
            </a:extLst>
          </p:cNvPr>
          <p:cNvCxnSpPr>
            <a:stCxn id="2" idx="3"/>
          </p:cNvCxnSpPr>
          <p:nvPr/>
        </p:nvCxnSpPr>
        <p:spPr>
          <a:xfrm flipV="1">
            <a:off x="3577389" y="5493006"/>
            <a:ext cx="737937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BCBE14F-8B23-0A48-B0BE-CC7F8C0BD516}"/>
              </a:ext>
            </a:extLst>
          </p:cNvPr>
          <p:cNvSpPr txBox="1"/>
          <p:nvPr/>
        </p:nvSpPr>
        <p:spPr>
          <a:xfrm>
            <a:off x="1042736" y="850898"/>
            <a:ext cx="3272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The HR employee then sends rejection email to selected candidates and prepares contract for the new employee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2DBA6A2-0836-E24F-881E-CF50729E9E63}"/>
              </a:ext>
            </a:extLst>
          </p:cNvPr>
          <p:cNvSpPr/>
          <p:nvPr/>
        </p:nvSpPr>
        <p:spPr>
          <a:xfrm>
            <a:off x="5085347" y="1669044"/>
            <a:ext cx="5021180" cy="288691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266DB1E-EE98-9B4B-8FCE-BDBCA647F67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335677" y="1394581"/>
            <a:ext cx="1093026" cy="2406318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57A670-7D63-CC47-B22A-83EC508DAA59}"/>
              </a:ext>
            </a:extLst>
          </p:cNvPr>
          <p:cNvSpPr txBox="1"/>
          <p:nvPr/>
        </p:nvSpPr>
        <p:spPr>
          <a:xfrm>
            <a:off x="7042483" y="527732"/>
            <a:ext cx="279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process ends with the successful hiring of new employee</a:t>
            </a:r>
          </a:p>
        </p:txBody>
      </p: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B3449E8C-0781-E246-9CDE-B92FEF7A592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833810" y="989397"/>
            <a:ext cx="742031" cy="1930266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6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Wingdings</vt:lpstr>
      <vt:lpstr>Office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Brändlin Tatevik (s)</dc:creator>
  <cp:lastModifiedBy>Brändlin Tatevik (s)</cp:lastModifiedBy>
  <cp:revision>17</cp:revision>
  <dcterms:created xsi:type="dcterms:W3CDTF">2018-05-17T12:05:23Z</dcterms:created>
  <dcterms:modified xsi:type="dcterms:W3CDTF">2018-05-20T15:46:18Z</dcterms:modified>
</cp:coreProperties>
</file>