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58" r:id="rId1"/>
  </p:sldMasterIdLst>
  <p:notesMasterIdLst>
    <p:notesMasterId r:id="rId14"/>
  </p:notesMasterIdLst>
  <p:sldIdLst>
    <p:sldId id="256" r:id="rId2"/>
    <p:sldId id="260" r:id="rId3"/>
    <p:sldId id="268" r:id="rId4"/>
    <p:sldId id="265" r:id="rId5"/>
    <p:sldId id="273" r:id="rId6"/>
    <p:sldId id="271" r:id="rId7"/>
    <p:sldId id="276" r:id="rId8"/>
    <p:sldId id="277" r:id="rId9"/>
    <p:sldId id="274" r:id="rId10"/>
    <p:sldId id="272" r:id="rId11"/>
    <p:sldId id="278" r:id="rId12"/>
    <p:sldId id="275"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5757"/>
    <a:srgbClr val="FFCA08"/>
    <a:srgbClr val="FBE700"/>
    <a:srgbClr val="037D37"/>
    <a:srgbClr val="FF09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846" autoAdjust="0"/>
    <p:restoredTop sz="93848" autoAdjust="0"/>
  </p:normalViewPr>
  <p:slideViewPr>
    <p:cSldViewPr snapToGrid="0" snapToObjects="1">
      <p:cViewPr>
        <p:scale>
          <a:sx n="149" d="100"/>
          <a:sy n="149" d="100"/>
        </p:scale>
        <p:origin x="304" y="6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23D24B-FFFB-D445-9911-39FF6E064BB7}" type="datetimeFigureOut">
              <a:rPr lang="de-DE" smtClean="0"/>
              <a:t>03.06.19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de-DE"/>
              <a:t>Mastertextformat bearbeiten
Zweite Ebene
Dritte Ebene
Vierte Ebene
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F61956-3D72-ED4F-BEC7-4EC508DD5460}" type="slidenum">
              <a:rPr lang="de-DE" smtClean="0"/>
              <a:t>‹#›</a:t>
            </a:fld>
            <a:endParaRPr lang="de-DE"/>
          </a:p>
        </p:txBody>
      </p:sp>
    </p:spTree>
    <p:extLst>
      <p:ext uri="{BB962C8B-B14F-4D97-AF65-F5344CB8AC3E}">
        <p14:creationId xmlns:p14="http://schemas.microsoft.com/office/powerpoint/2010/main" val="1806534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Rahel </a:t>
            </a:r>
            <a:r>
              <a:rPr lang="de-DE" dirty="0" err="1"/>
              <a:t>to</a:t>
            </a:r>
            <a:r>
              <a:rPr lang="de-DE" dirty="0"/>
              <a:t> </a:t>
            </a:r>
            <a:r>
              <a:rPr lang="de-DE" dirty="0" err="1"/>
              <a:t>shortly</a:t>
            </a:r>
            <a:r>
              <a:rPr lang="de-DE" dirty="0"/>
              <a:t> </a:t>
            </a:r>
            <a:r>
              <a:rPr lang="de-DE" dirty="0" err="1"/>
              <a:t>introduce</a:t>
            </a:r>
            <a:r>
              <a:rPr lang="de-DE" dirty="0"/>
              <a:t> </a:t>
            </a:r>
            <a:r>
              <a:rPr lang="de-DE" dirty="0" err="1"/>
              <a:t>the</a:t>
            </a:r>
            <a:r>
              <a:rPr lang="de-DE" dirty="0"/>
              <a:t> </a:t>
            </a:r>
            <a:r>
              <a:rPr lang="de-DE" dirty="0" err="1"/>
              <a:t>project</a:t>
            </a:r>
            <a:r>
              <a:rPr lang="de-DE" dirty="0"/>
              <a:t> </a:t>
            </a:r>
            <a:r>
              <a:rPr lang="de-DE" dirty="0" err="1"/>
              <a:t>team</a:t>
            </a:r>
            <a:r>
              <a:rPr lang="de-DE" dirty="0"/>
              <a:t> and </a:t>
            </a:r>
            <a:r>
              <a:rPr lang="de-DE" dirty="0" err="1"/>
              <a:t>what</a:t>
            </a:r>
            <a:r>
              <a:rPr lang="de-DE" dirty="0"/>
              <a:t> </a:t>
            </a:r>
            <a:r>
              <a:rPr lang="de-DE" dirty="0" err="1"/>
              <a:t>each</a:t>
            </a:r>
            <a:r>
              <a:rPr lang="de-DE" dirty="0"/>
              <a:t> </a:t>
            </a:r>
            <a:r>
              <a:rPr lang="de-DE" dirty="0" err="1"/>
              <a:t>is</a:t>
            </a:r>
            <a:r>
              <a:rPr lang="de-DE" dirty="0"/>
              <a:t> </a:t>
            </a:r>
            <a:r>
              <a:rPr lang="de-DE" dirty="0" err="1"/>
              <a:t>going</a:t>
            </a:r>
            <a:r>
              <a:rPr lang="de-DE" dirty="0"/>
              <a:t> </a:t>
            </a:r>
            <a:r>
              <a:rPr lang="de-DE" dirty="0" err="1"/>
              <a:t>to</a:t>
            </a:r>
            <a:r>
              <a:rPr lang="de-DE" dirty="0"/>
              <a:t> </a:t>
            </a:r>
            <a:r>
              <a:rPr lang="de-DE" dirty="0" err="1"/>
              <a:t>present</a:t>
            </a:r>
            <a:r>
              <a:rPr lang="de-DE" dirty="0"/>
              <a:t>:</a:t>
            </a:r>
          </a:p>
          <a:p>
            <a:r>
              <a:rPr lang="de-DE" dirty="0"/>
              <a:t>David -&gt; </a:t>
            </a:r>
            <a:r>
              <a:rPr lang="de-DE" dirty="0" err="1"/>
              <a:t>coordinator</a:t>
            </a:r>
            <a:r>
              <a:rPr lang="de-DE" dirty="0"/>
              <a:t> and </a:t>
            </a:r>
            <a:r>
              <a:rPr lang="de-DE" dirty="0" err="1"/>
              <a:t>process</a:t>
            </a:r>
            <a:r>
              <a:rPr lang="de-DE" dirty="0"/>
              <a:t> </a:t>
            </a:r>
            <a:r>
              <a:rPr lang="de-DE" dirty="0" err="1"/>
              <a:t>owner</a:t>
            </a:r>
            <a:r>
              <a:rPr lang="de-DE" dirty="0"/>
              <a:t> </a:t>
            </a:r>
            <a:r>
              <a:rPr lang="de-DE" dirty="0" err="1"/>
              <a:t>is</a:t>
            </a:r>
            <a:r>
              <a:rPr lang="de-DE" dirty="0"/>
              <a:t> </a:t>
            </a:r>
            <a:r>
              <a:rPr lang="de-DE" dirty="0" err="1"/>
              <a:t>going</a:t>
            </a:r>
            <a:r>
              <a:rPr lang="de-DE" dirty="0"/>
              <a:t> </a:t>
            </a:r>
            <a:r>
              <a:rPr lang="de-DE" dirty="0" err="1"/>
              <a:t>to</a:t>
            </a:r>
            <a:r>
              <a:rPr lang="de-DE" dirty="0"/>
              <a:t> </a:t>
            </a:r>
            <a:r>
              <a:rPr lang="de-DE" dirty="0" err="1"/>
              <a:t>explain</a:t>
            </a:r>
            <a:r>
              <a:rPr lang="de-DE" dirty="0"/>
              <a:t> </a:t>
            </a:r>
            <a:r>
              <a:rPr lang="de-DE" dirty="0" err="1"/>
              <a:t>the</a:t>
            </a:r>
            <a:r>
              <a:rPr lang="de-DE" dirty="0"/>
              <a:t> </a:t>
            </a:r>
            <a:r>
              <a:rPr lang="de-DE" dirty="0" err="1"/>
              <a:t>current</a:t>
            </a:r>
            <a:r>
              <a:rPr lang="de-DE" dirty="0"/>
              <a:t> </a:t>
            </a:r>
            <a:r>
              <a:rPr lang="de-DE" dirty="0" err="1"/>
              <a:t>state</a:t>
            </a:r>
            <a:endParaRPr lang="de-DE" dirty="0"/>
          </a:p>
          <a:p>
            <a:r>
              <a:rPr lang="de-DE" dirty="0"/>
              <a:t>Anton -&gt; </a:t>
            </a:r>
            <a:r>
              <a:rPr lang="de-DE" dirty="0" err="1"/>
              <a:t>programmer</a:t>
            </a:r>
            <a:r>
              <a:rPr lang="de-DE" dirty="0"/>
              <a:t> </a:t>
            </a:r>
            <a:r>
              <a:rPr lang="de-DE" dirty="0" err="1"/>
              <a:t>is</a:t>
            </a:r>
            <a:r>
              <a:rPr lang="de-DE" dirty="0"/>
              <a:t> </a:t>
            </a:r>
            <a:r>
              <a:rPr lang="de-DE" dirty="0" err="1"/>
              <a:t>going</a:t>
            </a:r>
            <a:r>
              <a:rPr lang="de-DE" dirty="0"/>
              <a:t> </a:t>
            </a:r>
            <a:r>
              <a:rPr lang="de-DE" dirty="0" err="1"/>
              <a:t>to</a:t>
            </a:r>
            <a:r>
              <a:rPr lang="de-DE" dirty="0"/>
              <a:t> </a:t>
            </a:r>
            <a:r>
              <a:rPr lang="de-DE" dirty="0" err="1"/>
              <a:t>introduce</a:t>
            </a:r>
            <a:r>
              <a:rPr lang="de-DE" dirty="0"/>
              <a:t> </a:t>
            </a:r>
            <a:r>
              <a:rPr lang="de-DE" dirty="0" err="1"/>
              <a:t>our</a:t>
            </a:r>
            <a:r>
              <a:rPr lang="de-DE" dirty="0"/>
              <a:t> </a:t>
            </a:r>
            <a:r>
              <a:rPr lang="de-DE" dirty="0" err="1"/>
              <a:t>solution</a:t>
            </a:r>
            <a:endParaRPr lang="de-DE" dirty="0"/>
          </a:p>
          <a:p>
            <a:r>
              <a:rPr lang="de-DE" dirty="0"/>
              <a:t>Felix -&gt; Investigator and </a:t>
            </a:r>
            <a:r>
              <a:rPr lang="de-DE" dirty="0" err="1"/>
              <a:t>Buisness</a:t>
            </a:r>
            <a:r>
              <a:rPr lang="de-DE" dirty="0"/>
              <a:t> Analyst </a:t>
            </a:r>
            <a:r>
              <a:rPr lang="de-DE" dirty="0" err="1"/>
              <a:t>is</a:t>
            </a:r>
            <a:r>
              <a:rPr lang="de-DE" dirty="0"/>
              <a:t> </a:t>
            </a:r>
            <a:r>
              <a:rPr lang="de-DE" dirty="0" err="1"/>
              <a:t>going</a:t>
            </a:r>
            <a:r>
              <a:rPr lang="de-DE" dirty="0"/>
              <a:t> </a:t>
            </a:r>
            <a:r>
              <a:rPr lang="de-DE" dirty="0" err="1"/>
              <a:t>to</a:t>
            </a:r>
            <a:r>
              <a:rPr lang="de-DE" dirty="0"/>
              <a:t> </a:t>
            </a:r>
            <a:r>
              <a:rPr lang="de-DE" dirty="0" err="1"/>
              <a:t>describe</a:t>
            </a:r>
            <a:r>
              <a:rPr lang="de-DE" dirty="0"/>
              <a:t> </a:t>
            </a:r>
            <a:r>
              <a:rPr lang="de-DE" dirty="0" err="1"/>
              <a:t>our</a:t>
            </a:r>
            <a:r>
              <a:rPr lang="de-DE" dirty="0"/>
              <a:t> </a:t>
            </a:r>
            <a:r>
              <a:rPr lang="de-DE" dirty="0" err="1"/>
              <a:t>business</a:t>
            </a:r>
            <a:endParaRPr lang="de-DE" dirty="0"/>
          </a:p>
        </p:txBody>
      </p:sp>
      <p:sp>
        <p:nvSpPr>
          <p:cNvPr id="4" name="Foliennummernplatzhalter 3"/>
          <p:cNvSpPr>
            <a:spLocks noGrp="1"/>
          </p:cNvSpPr>
          <p:nvPr>
            <p:ph type="sldNum" sz="quarter" idx="5"/>
          </p:nvPr>
        </p:nvSpPr>
        <p:spPr/>
        <p:txBody>
          <a:bodyPr/>
          <a:lstStyle/>
          <a:p>
            <a:fld id="{A9F61956-3D72-ED4F-BEC7-4EC508DD5460}" type="slidenum">
              <a:rPr lang="de-DE" smtClean="0"/>
              <a:t>2</a:t>
            </a:fld>
            <a:endParaRPr lang="de-DE"/>
          </a:p>
        </p:txBody>
      </p:sp>
    </p:spTree>
    <p:extLst>
      <p:ext uri="{BB962C8B-B14F-4D97-AF65-F5344CB8AC3E}">
        <p14:creationId xmlns:p14="http://schemas.microsoft.com/office/powerpoint/2010/main" val="3158204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AD2C9B26-65F8-44E2-9882-3A09398C32A6}" type="slidenum">
              <a:rPr lang="en-US" smtClean="0"/>
              <a:t>6</a:t>
            </a:fld>
            <a:endParaRPr lang="en-US"/>
          </a:p>
        </p:txBody>
      </p:sp>
    </p:spTree>
    <p:extLst>
      <p:ext uri="{BB962C8B-B14F-4D97-AF65-F5344CB8AC3E}">
        <p14:creationId xmlns:p14="http://schemas.microsoft.com/office/powerpoint/2010/main" val="893418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A9F61956-3D72-ED4F-BEC7-4EC508DD5460}" type="slidenum">
              <a:rPr lang="de-DE" smtClean="0"/>
              <a:t>7</a:t>
            </a:fld>
            <a:endParaRPr lang="de-DE"/>
          </a:p>
        </p:txBody>
      </p:sp>
    </p:spTree>
    <p:extLst>
      <p:ext uri="{BB962C8B-B14F-4D97-AF65-F5344CB8AC3E}">
        <p14:creationId xmlns:p14="http://schemas.microsoft.com/office/powerpoint/2010/main" val="1759217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A9F61956-3D72-ED4F-BEC7-4EC508DD5460}" type="slidenum">
              <a:rPr lang="de-DE" smtClean="0"/>
              <a:t>8</a:t>
            </a:fld>
            <a:endParaRPr lang="de-DE"/>
          </a:p>
        </p:txBody>
      </p:sp>
    </p:spTree>
    <p:extLst>
      <p:ext uri="{BB962C8B-B14F-4D97-AF65-F5344CB8AC3E}">
        <p14:creationId xmlns:p14="http://schemas.microsoft.com/office/powerpoint/2010/main" val="3787656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de-DE"/>
              <a:t>Mastertitelformat bearbeiten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6570EB27-023D-8F4E-B696-8C378DF60B96}" type="datetimeFigureOut">
              <a:rPr lang="de-DE" smtClean="0"/>
              <a:t>03.06.19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0937796-99B5-034F-9D6E-88F4B0636A2B}" type="slidenum">
              <a:rPr lang="de-DE" smtClean="0"/>
              <a:t>‹#›</a:t>
            </a:fld>
            <a:endParaRPr lang="de-DE"/>
          </a:p>
        </p:txBody>
      </p:sp>
    </p:spTree>
    <p:extLst>
      <p:ext uri="{BB962C8B-B14F-4D97-AF65-F5344CB8AC3E}">
        <p14:creationId xmlns:p14="http://schemas.microsoft.com/office/powerpoint/2010/main" val="2196206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6570EB27-023D-8F4E-B696-8C378DF60B96}" type="datetimeFigureOut">
              <a:rPr lang="de-DE" smtClean="0"/>
              <a:t>03.06.19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60937796-99B5-034F-9D6E-88F4B0636A2B}" type="slidenum">
              <a:rPr lang="de-DE" smtClean="0"/>
              <a:t>‹#›</a:t>
            </a:fld>
            <a:endParaRPr lang="de-DE"/>
          </a:p>
        </p:txBody>
      </p:sp>
    </p:spTree>
    <p:extLst>
      <p:ext uri="{BB962C8B-B14F-4D97-AF65-F5344CB8AC3E}">
        <p14:creationId xmlns:p14="http://schemas.microsoft.com/office/powerpoint/2010/main" val="2736388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de-DE"/>
              <a:t>Mastertitelformat bearbeiten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6570EB27-023D-8F4E-B696-8C378DF60B96}" type="datetimeFigureOut">
              <a:rPr lang="de-DE" smtClean="0"/>
              <a:t>03.06.19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0937796-99B5-034F-9D6E-88F4B0636A2B}" type="slidenum">
              <a:rPr lang="de-DE" smtClean="0"/>
              <a:t>‹#›</a:t>
            </a:fld>
            <a:endParaRPr lang="de-DE"/>
          </a:p>
        </p:txBody>
      </p:sp>
    </p:spTree>
    <p:extLst>
      <p:ext uri="{BB962C8B-B14F-4D97-AF65-F5344CB8AC3E}">
        <p14:creationId xmlns:p14="http://schemas.microsoft.com/office/powerpoint/2010/main" val="1802999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
Zweite Ebene
Dritte Ebene
Vierte Ebene
Fünfte Ebene</a:t>
            </a:r>
            <a:endParaRPr lang="en-US" dirty="0"/>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6570EB27-023D-8F4E-B696-8C378DF60B96}" type="datetimeFigureOut">
              <a:rPr lang="de-DE" smtClean="0"/>
              <a:t>03.06.19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0937796-99B5-034F-9D6E-88F4B0636A2B}" type="slidenum">
              <a:rPr lang="de-DE" smtClean="0"/>
              <a:t>‹#›</a:t>
            </a:fld>
            <a:endParaRPr lang="de-DE"/>
          </a:p>
        </p:txBody>
      </p:sp>
    </p:spTree>
    <p:extLst>
      <p:ext uri="{BB962C8B-B14F-4D97-AF65-F5344CB8AC3E}">
        <p14:creationId xmlns:p14="http://schemas.microsoft.com/office/powerpoint/2010/main" val="15173876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de-DE"/>
              <a:t>Mastertitelformat bearbeiten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6570EB27-023D-8F4E-B696-8C378DF60B96}" type="datetimeFigureOut">
              <a:rPr lang="de-DE" smtClean="0"/>
              <a:t>03.06.19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0937796-99B5-034F-9D6E-88F4B0636A2B}" type="slidenum">
              <a:rPr lang="de-DE" smtClean="0"/>
              <a:t>‹#›</a:t>
            </a:fld>
            <a:endParaRPr lang="de-DE"/>
          </a:p>
        </p:txBody>
      </p:sp>
    </p:spTree>
    <p:extLst>
      <p:ext uri="{BB962C8B-B14F-4D97-AF65-F5344CB8AC3E}">
        <p14:creationId xmlns:p14="http://schemas.microsoft.com/office/powerpoint/2010/main" val="1406568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de-DE"/>
              <a:t>Mastertextformat bearbeiten
Zweite Ebene
Dritte Ebene
Vierte Ebene
Fünfte Ebene</a:t>
            </a:r>
            <a:endParaRPr lang="en-US" dirty="0"/>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6570EB27-023D-8F4E-B696-8C378DF60B96}" type="datetimeFigureOut">
              <a:rPr lang="de-DE" smtClean="0"/>
              <a:t>03.06.19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0937796-99B5-034F-9D6E-88F4B0636A2B}" type="slidenum">
              <a:rPr lang="de-DE" smtClean="0"/>
              <a:t>‹#›</a:t>
            </a:fld>
            <a:endParaRPr lang="de-DE"/>
          </a:p>
        </p:txBody>
      </p:sp>
    </p:spTree>
    <p:extLst>
      <p:ext uri="{BB962C8B-B14F-4D97-AF65-F5344CB8AC3E}">
        <p14:creationId xmlns:p14="http://schemas.microsoft.com/office/powerpoint/2010/main" val="27421335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de-DE"/>
              <a:t>Mastertextformat bearbeiten
Zweite Ebene
Dritte Ebene
Vierte Ebene
Fünfte Ebene</a:t>
            </a:r>
            <a:endParaRPr lang="en-US" dirty="0"/>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6570EB27-023D-8F4E-B696-8C378DF60B96}" type="datetimeFigureOut">
              <a:rPr lang="de-DE" smtClean="0"/>
              <a:t>03.06.19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0937796-99B5-034F-9D6E-88F4B0636A2B}" type="slidenum">
              <a:rPr lang="de-DE" smtClean="0"/>
              <a:t>‹#›</a:t>
            </a:fld>
            <a:endParaRPr lang="de-DE"/>
          </a:p>
        </p:txBody>
      </p:sp>
    </p:spTree>
    <p:extLst>
      <p:ext uri="{BB962C8B-B14F-4D97-AF65-F5344CB8AC3E}">
        <p14:creationId xmlns:p14="http://schemas.microsoft.com/office/powerpoint/2010/main" val="779612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6570EB27-023D-8F4E-B696-8C378DF60B96}" type="datetimeFigureOut">
              <a:rPr lang="de-DE" smtClean="0"/>
              <a:t>03.06.19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0937796-99B5-034F-9D6E-88F4B0636A2B}" type="slidenum">
              <a:rPr lang="de-DE" smtClean="0"/>
              <a:t>‹#›</a:t>
            </a:fld>
            <a:endParaRPr lang="de-DE"/>
          </a:p>
        </p:txBody>
      </p:sp>
    </p:spTree>
    <p:extLst>
      <p:ext uri="{BB962C8B-B14F-4D97-AF65-F5344CB8AC3E}">
        <p14:creationId xmlns:p14="http://schemas.microsoft.com/office/powerpoint/2010/main" val="38108220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6570EB27-023D-8F4E-B696-8C378DF60B96}" type="datetimeFigureOut">
              <a:rPr lang="de-DE" smtClean="0"/>
              <a:t>03.06.19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0937796-99B5-034F-9D6E-88F4B0636A2B}" type="slidenum">
              <a:rPr lang="de-DE" smtClean="0"/>
              <a:t>‹#›</a:t>
            </a:fld>
            <a:endParaRPr lang="de-DE"/>
          </a:p>
        </p:txBody>
      </p:sp>
    </p:spTree>
    <p:extLst>
      <p:ext uri="{BB962C8B-B14F-4D97-AF65-F5344CB8AC3E}">
        <p14:creationId xmlns:p14="http://schemas.microsoft.com/office/powerpoint/2010/main" val="272488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ct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6570EB27-023D-8F4E-B696-8C378DF60B96}" type="datetimeFigureOut">
              <a:rPr lang="de-DE" smtClean="0"/>
              <a:t>03.06.19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0937796-99B5-034F-9D6E-88F4B0636A2B}" type="slidenum">
              <a:rPr lang="de-DE" smtClean="0"/>
              <a:t>‹#›</a:t>
            </a:fld>
            <a:endParaRPr lang="de-DE"/>
          </a:p>
        </p:txBody>
      </p:sp>
    </p:spTree>
    <p:extLst>
      <p:ext uri="{BB962C8B-B14F-4D97-AF65-F5344CB8AC3E}">
        <p14:creationId xmlns:p14="http://schemas.microsoft.com/office/powerpoint/2010/main" val="464837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de-DE"/>
              <a:t>Mastertitelformat bearbeiten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6570EB27-023D-8F4E-B696-8C378DF60B96}" type="datetimeFigureOut">
              <a:rPr lang="de-DE" smtClean="0"/>
              <a:t>03.06.19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0937796-99B5-034F-9D6E-88F4B0636A2B}" type="slidenum">
              <a:rPr lang="de-DE" smtClean="0"/>
              <a:t>‹#›</a:t>
            </a:fld>
            <a:endParaRPr lang="de-DE"/>
          </a:p>
        </p:txBody>
      </p:sp>
    </p:spTree>
    <p:extLst>
      <p:ext uri="{BB962C8B-B14F-4D97-AF65-F5344CB8AC3E}">
        <p14:creationId xmlns:p14="http://schemas.microsoft.com/office/powerpoint/2010/main" val="3933583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
Zweite Ebene
Dritte Ebene
Vierte Ebene
Fünfte Ebene</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6570EB27-023D-8F4E-B696-8C378DF60B96}" type="datetimeFigureOut">
              <a:rPr lang="de-DE" smtClean="0"/>
              <a:t>03.06.19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60937796-99B5-034F-9D6E-88F4B0636A2B}" type="slidenum">
              <a:rPr lang="de-DE" smtClean="0"/>
              <a:t>‹#›</a:t>
            </a:fld>
            <a:endParaRPr lang="de-DE"/>
          </a:p>
        </p:txBody>
      </p:sp>
    </p:spTree>
    <p:extLst>
      <p:ext uri="{BB962C8B-B14F-4D97-AF65-F5344CB8AC3E}">
        <p14:creationId xmlns:p14="http://schemas.microsoft.com/office/powerpoint/2010/main" val="3452898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
Zweite Ebene
Dritte Ebene
Vierte Ebene
Fünfte Ebene</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
Zweite Ebene
Dritte Ebene
Vierte Ebene
Fünfte Ebene</a:t>
            </a:r>
            <a:endParaRPr lang="en-US" dirty="0"/>
          </a:p>
        </p:txBody>
      </p:sp>
      <p:sp>
        <p:nvSpPr>
          <p:cNvPr id="7" name="Date Placeholder 6"/>
          <p:cNvSpPr>
            <a:spLocks noGrp="1"/>
          </p:cNvSpPr>
          <p:nvPr>
            <p:ph type="dt" sz="half" idx="10"/>
          </p:nvPr>
        </p:nvSpPr>
        <p:spPr/>
        <p:txBody>
          <a:bodyPr/>
          <a:lstStyle/>
          <a:p>
            <a:fld id="{6570EB27-023D-8F4E-B696-8C378DF60B96}" type="datetimeFigureOut">
              <a:rPr lang="de-DE" smtClean="0"/>
              <a:t>03.06.19</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60937796-99B5-034F-9D6E-88F4B0636A2B}" type="slidenum">
              <a:rPr lang="de-DE" smtClean="0"/>
              <a:t>‹#›</a:t>
            </a:fld>
            <a:endParaRPr lang="de-DE"/>
          </a:p>
        </p:txBody>
      </p:sp>
    </p:spTree>
    <p:extLst>
      <p:ext uri="{BB962C8B-B14F-4D97-AF65-F5344CB8AC3E}">
        <p14:creationId xmlns:p14="http://schemas.microsoft.com/office/powerpoint/2010/main" val="2227706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6570EB27-023D-8F4E-B696-8C378DF60B96}" type="datetimeFigureOut">
              <a:rPr lang="de-DE" smtClean="0"/>
              <a:t>03.06.19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60937796-99B5-034F-9D6E-88F4B0636A2B}" type="slidenum">
              <a:rPr lang="de-DE" smtClean="0"/>
              <a:t>‹#›</a:t>
            </a:fld>
            <a:endParaRPr lang="de-DE"/>
          </a:p>
        </p:txBody>
      </p:sp>
    </p:spTree>
    <p:extLst>
      <p:ext uri="{BB962C8B-B14F-4D97-AF65-F5344CB8AC3E}">
        <p14:creationId xmlns:p14="http://schemas.microsoft.com/office/powerpoint/2010/main" val="329895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70EB27-023D-8F4E-B696-8C378DF60B96}" type="datetimeFigureOut">
              <a:rPr lang="de-DE" smtClean="0"/>
              <a:t>03.06.19</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60937796-99B5-034F-9D6E-88F4B0636A2B}" type="slidenum">
              <a:rPr lang="de-DE" smtClean="0"/>
              <a:t>‹#›</a:t>
            </a:fld>
            <a:endParaRPr lang="de-DE"/>
          </a:p>
        </p:txBody>
      </p:sp>
    </p:spTree>
    <p:extLst>
      <p:ext uri="{BB962C8B-B14F-4D97-AF65-F5344CB8AC3E}">
        <p14:creationId xmlns:p14="http://schemas.microsoft.com/office/powerpoint/2010/main" val="244396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
Zweite Ebene
Dritte Ebene
Vierte Ebene
Fünfte Ebene</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6570EB27-023D-8F4E-B696-8C378DF60B96}" type="datetimeFigureOut">
              <a:rPr lang="de-DE" smtClean="0"/>
              <a:t>03.06.19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60937796-99B5-034F-9D6E-88F4B0636A2B}" type="slidenum">
              <a:rPr lang="de-DE" smtClean="0"/>
              <a:t>‹#›</a:t>
            </a:fld>
            <a:endParaRPr lang="de-DE"/>
          </a:p>
        </p:txBody>
      </p:sp>
    </p:spTree>
    <p:extLst>
      <p:ext uri="{BB962C8B-B14F-4D97-AF65-F5344CB8AC3E}">
        <p14:creationId xmlns:p14="http://schemas.microsoft.com/office/powerpoint/2010/main" val="1890170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de-DE"/>
              <a:t>Mastertitelformat bearbeiten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a:xfrm>
            <a:off x="6399212" y="5883275"/>
            <a:ext cx="914400" cy="365125"/>
          </a:xfrm>
        </p:spPr>
        <p:txBody>
          <a:bodyPr/>
          <a:lstStyle/>
          <a:p>
            <a:fld id="{6570EB27-023D-8F4E-B696-8C378DF60B96}" type="datetimeFigureOut">
              <a:rPr lang="de-DE" smtClean="0"/>
              <a:t>03.06.19</a:t>
            </a:fld>
            <a:endParaRPr lang="de-DE"/>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60937796-99B5-034F-9D6E-88F4B0636A2B}" type="slidenum">
              <a:rPr lang="de-DE" smtClean="0"/>
              <a:t>‹#›</a:t>
            </a:fld>
            <a:endParaRPr lang="de-DE"/>
          </a:p>
        </p:txBody>
      </p:sp>
    </p:spTree>
    <p:extLst>
      <p:ext uri="{BB962C8B-B14F-4D97-AF65-F5344CB8AC3E}">
        <p14:creationId xmlns:p14="http://schemas.microsoft.com/office/powerpoint/2010/main" val="1843501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570EB27-023D-8F4E-B696-8C378DF60B96}" type="datetimeFigureOut">
              <a:rPr lang="de-DE" smtClean="0"/>
              <a:t>03.06.19</a:t>
            </a:fld>
            <a:endParaRPr lang="de-DE"/>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de-DE"/>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0937796-99B5-034F-9D6E-88F4B0636A2B}" type="slidenum">
              <a:rPr lang="de-DE" smtClean="0"/>
              <a:t>‹#›</a:t>
            </a:fld>
            <a:endParaRPr lang="de-DE"/>
          </a:p>
        </p:txBody>
      </p:sp>
    </p:spTree>
    <p:extLst>
      <p:ext uri="{BB962C8B-B14F-4D97-AF65-F5344CB8AC3E}">
        <p14:creationId xmlns:p14="http://schemas.microsoft.com/office/powerpoint/2010/main" val="1549673009"/>
      </p:ext>
    </p:extLst>
  </p:cSld>
  <p:clrMap bg1="dk1" tx1="lt1" bg2="dk2" tx2="lt2" accent1="accent1" accent2="accent2" accent3="accent3" accent4="accent4" accent5="accent5" accent6="accent6" hlink="hlink" folHlink="folHlink"/>
  <p:sldLayoutIdLst>
    <p:sldLayoutId id="2147484059" r:id="rId1"/>
    <p:sldLayoutId id="2147484060" r:id="rId2"/>
    <p:sldLayoutId id="2147484061" r:id="rId3"/>
    <p:sldLayoutId id="2147484062" r:id="rId4"/>
    <p:sldLayoutId id="2147484063" r:id="rId5"/>
    <p:sldLayoutId id="2147484064" r:id="rId6"/>
    <p:sldLayoutId id="2147484065" r:id="rId7"/>
    <p:sldLayoutId id="2147484066" r:id="rId8"/>
    <p:sldLayoutId id="2147484067" r:id="rId9"/>
    <p:sldLayoutId id="2147484068" r:id="rId10"/>
    <p:sldLayoutId id="2147484069" r:id="rId11"/>
    <p:sldLayoutId id="2147484070" r:id="rId12"/>
    <p:sldLayoutId id="2147484071" r:id="rId13"/>
    <p:sldLayoutId id="2147484072" r:id="rId14"/>
    <p:sldLayoutId id="2147484073" r:id="rId15"/>
    <p:sldLayoutId id="2147484074" r:id="rId16"/>
    <p:sldLayoutId id="2147484075"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file:////var/folders/jk/1zx2h99s4wjgv7l8n9fzhrgh0000gn/T/com.microsoft.Word/WebArchiveCopyPasteTempFiles/philipp.jpg"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6BCDE9-A89C-8F4A-980C-AD2AFE4A82C6}"/>
              </a:ext>
            </a:extLst>
          </p:cNvPr>
          <p:cNvSpPr/>
          <p:nvPr/>
        </p:nvSpPr>
        <p:spPr>
          <a:xfrm>
            <a:off x="3602585" y="3727358"/>
            <a:ext cx="6564871" cy="369332"/>
          </a:xfrm>
          <a:prstGeom prst="rect">
            <a:avLst/>
          </a:prstGeom>
        </p:spPr>
        <p:txBody>
          <a:bodyPr wrap="square">
            <a:spAutoFit/>
          </a:bodyPr>
          <a:lstStyle/>
          <a:p>
            <a:pPr algn="ctr"/>
            <a:r>
              <a:rPr lang="de-DE" b="1" dirty="0">
                <a:latin typeface="Calibri" panose="020F0502020204030204" pitchFamily="34" charset="0"/>
                <a:ea typeface="Silom" pitchFamily="2" charset="-34"/>
                <a:cs typeface="Calibri" panose="020F0502020204030204" pitchFamily="34" charset="0"/>
              </a:rPr>
              <a:t>PRESENTED BY ANTON, DAVID, FELIX AND RAHEL</a:t>
            </a:r>
          </a:p>
        </p:txBody>
      </p:sp>
      <p:grpSp>
        <p:nvGrpSpPr>
          <p:cNvPr id="8" name="Group 7">
            <a:extLst>
              <a:ext uri="{FF2B5EF4-FFF2-40B4-BE49-F238E27FC236}">
                <a16:creationId xmlns:a16="http://schemas.microsoft.com/office/drawing/2014/main" id="{563A34E7-6BA1-F14A-A8F4-7FAC708092BC}"/>
              </a:ext>
            </a:extLst>
          </p:cNvPr>
          <p:cNvGrpSpPr/>
          <p:nvPr/>
        </p:nvGrpSpPr>
        <p:grpSpPr>
          <a:xfrm>
            <a:off x="777736" y="2761310"/>
            <a:ext cx="11174073" cy="1571337"/>
            <a:chOff x="-200697" y="2029049"/>
            <a:chExt cx="11174073" cy="1571337"/>
          </a:xfrm>
        </p:grpSpPr>
        <p:sp>
          <p:nvSpPr>
            <p:cNvPr id="2" name="TextBox 1">
              <a:extLst>
                <a:ext uri="{FF2B5EF4-FFF2-40B4-BE49-F238E27FC236}">
                  <a16:creationId xmlns:a16="http://schemas.microsoft.com/office/drawing/2014/main" id="{40479071-6773-0B46-AC60-777377523859}"/>
                </a:ext>
              </a:extLst>
            </p:cNvPr>
            <p:cNvSpPr txBox="1"/>
            <p:nvPr/>
          </p:nvSpPr>
          <p:spPr>
            <a:xfrm>
              <a:off x="-200697" y="2029049"/>
              <a:ext cx="8505798" cy="1323439"/>
            </a:xfrm>
            <a:prstGeom prst="rect">
              <a:avLst/>
            </a:prstGeom>
            <a:noFill/>
            <a:ln>
              <a:noFill/>
            </a:ln>
          </p:spPr>
          <p:txBody>
            <a:bodyPr wrap="square" rtlCol="0">
              <a:spAutoFit/>
            </a:bodyPr>
            <a:lstStyle/>
            <a:p>
              <a:r>
                <a:rPr lang="de-DE" sz="8000" b="1" dirty="0">
                  <a:ln w="12700">
                    <a:noFill/>
                  </a:ln>
                  <a:solidFill>
                    <a:srgbClr val="565757"/>
                  </a:solidFill>
                  <a:latin typeface="Calibri" panose="020F0502020204030204" pitchFamily="34" charset="0"/>
                  <a:ea typeface="Silom" pitchFamily="2" charset="-34"/>
                  <a:cs typeface="Calibri" panose="020F0502020204030204" pitchFamily="34" charset="0"/>
                </a:rPr>
                <a:t>BANANAANALYTICS</a:t>
              </a:r>
            </a:p>
          </p:txBody>
        </p:sp>
        <p:pic>
          <p:nvPicPr>
            <p:cNvPr id="4" name="Grafik 3">
              <a:extLst>
                <a:ext uri="{FF2B5EF4-FFF2-40B4-BE49-F238E27FC236}">
                  <a16:creationId xmlns:a16="http://schemas.microsoft.com/office/drawing/2014/main" id="{162DB4C0-E99A-9E44-98B3-E8E83C26CBD8}"/>
                </a:ext>
              </a:extLst>
            </p:cNvPr>
            <p:cNvPicPr>
              <a:picLocks noChangeAspect="1"/>
            </p:cNvPicPr>
            <p:nvPr/>
          </p:nvPicPr>
          <p:blipFill>
            <a:blip r:embed="rId2"/>
            <a:stretch>
              <a:fillRect/>
            </a:stretch>
          </p:blipFill>
          <p:spPr>
            <a:xfrm>
              <a:off x="8202551" y="2041797"/>
              <a:ext cx="2770825" cy="1558589"/>
            </a:xfrm>
            <a:prstGeom prst="rect">
              <a:avLst/>
            </a:prstGeom>
          </p:spPr>
        </p:pic>
      </p:grpSp>
    </p:spTree>
    <p:extLst>
      <p:ext uri="{BB962C8B-B14F-4D97-AF65-F5344CB8AC3E}">
        <p14:creationId xmlns:p14="http://schemas.microsoft.com/office/powerpoint/2010/main" val="3719479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23236B3-8C59-4744-A680-156854D44522}"/>
              </a:ext>
            </a:extLst>
          </p:cNvPr>
          <p:cNvSpPr txBox="1"/>
          <p:nvPr/>
        </p:nvSpPr>
        <p:spPr>
          <a:xfrm>
            <a:off x="0" y="2613392"/>
            <a:ext cx="12192000" cy="1631216"/>
          </a:xfrm>
          <a:prstGeom prst="rect">
            <a:avLst/>
          </a:prstGeom>
          <a:noFill/>
          <a:ln>
            <a:noFill/>
          </a:ln>
        </p:spPr>
        <p:txBody>
          <a:bodyPr wrap="square" rtlCol="0">
            <a:spAutoFit/>
          </a:bodyPr>
          <a:lstStyle/>
          <a:p>
            <a:pPr algn="ctr"/>
            <a:r>
              <a:rPr lang="de-DE" sz="10000" b="1" dirty="0">
                <a:ln w="12700">
                  <a:noFill/>
                </a:ln>
                <a:solidFill>
                  <a:srgbClr val="565757"/>
                </a:solidFill>
                <a:latin typeface="Calibri" panose="020F0502020204030204" pitchFamily="34" charset="0"/>
                <a:ea typeface="Silom" pitchFamily="2" charset="-34"/>
                <a:cs typeface="Calibri" panose="020F0502020204030204" pitchFamily="34" charset="0"/>
              </a:rPr>
              <a:t>LIVE DEMO</a:t>
            </a:r>
          </a:p>
        </p:txBody>
      </p:sp>
    </p:spTree>
    <p:extLst>
      <p:ext uri="{BB962C8B-B14F-4D97-AF65-F5344CB8AC3E}">
        <p14:creationId xmlns:p14="http://schemas.microsoft.com/office/powerpoint/2010/main" val="2393946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23236B3-8C59-4744-A680-156854D44522}"/>
              </a:ext>
            </a:extLst>
          </p:cNvPr>
          <p:cNvSpPr txBox="1"/>
          <p:nvPr/>
        </p:nvSpPr>
        <p:spPr>
          <a:xfrm>
            <a:off x="0" y="2613392"/>
            <a:ext cx="12192000" cy="1631216"/>
          </a:xfrm>
          <a:prstGeom prst="rect">
            <a:avLst/>
          </a:prstGeom>
          <a:noFill/>
          <a:ln>
            <a:noFill/>
          </a:ln>
        </p:spPr>
        <p:txBody>
          <a:bodyPr wrap="square" rtlCol="0">
            <a:spAutoFit/>
          </a:bodyPr>
          <a:lstStyle/>
          <a:p>
            <a:pPr algn="ctr"/>
            <a:r>
              <a:rPr lang="de-DE" sz="10000" b="1" dirty="0">
                <a:ln w="12700">
                  <a:noFill/>
                </a:ln>
                <a:solidFill>
                  <a:srgbClr val="565757"/>
                </a:solidFill>
                <a:latin typeface="Calibri" panose="020F0502020204030204" pitchFamily="34" charset="0"/>
                <a:ea typeface="Silom" pitchFamily="2" charset="-34"/>
                <a:cs typeface="Calibri" panose="020F0502020204030204" pitchFamily="34" charset="0"/>
              </a:rPr>
              <a:t>QUESTIONS</a:t>
            </a:r>
          </a:p>
        </p:txBody>
      </p:sp>
    </p:spTree>
    <p:extLst>
      <p:ext uri="{BB962C8B-B14F-4D97-AF65-F5344CB8AC3E}">
        <p14:creationId xmlns:p14="http://schemas.microsoft.com/office/powerpoint/2010/main" val="440181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9EAA2A-E7D7-784F-BB63-CB7228C46E42}"/>
              </a:ext>
            </a:extLst>
          </p:cNvPr>
          <p:cNvSpPr txBox="1"/>
          <p:nvPr/>
        </p:nvSpPr>
        <p:spPr>
          <a:xfrm>
            <a:off x="0" y="2613392"/>
            <a:ext cx="12192000" cy="1631216"/>
          </a:xfrm>
          <a:prstGeom prst="rect">
            <a:avLst/>
          </a:prstGeom>
          <a:noFill/>
          <a:ln>
            <a:noFill/>
          </a:ln>
        </p:spPr>
        <p:txBody>
          <a:bodyPr wrap="square" rtlCol="0">
            <a:spAutoFit/>
          </a:bodyPr>
          <a:lstStyle/>
          <a:p>
            <a:pPr algn="ctr"/>
            <a:r>
              <a:rPr lang="de-DE" sz="10000" b="1" dirty="0">
                <a:ln w="12700">
                  <a:noFill/>
                </a:ln>
                <a:solidFill>
                  <a:srgbClr val="565757"/>
                </a:solidFill>
                <a:latin typeface="Calibri" panose="020F0502020204030204" pitchFamily="34" charset="0"/>
                <a:ea typeface="Silom" pitchFamily="2" charset="-34"/>
                <a:cs typeface="Calibri" panose="020F0502020204030204" pitchFamily="34" charset="0"/>
              </a:rPr>
              <a:t>THANK YOU</a:t>
            </a:r>
          </a:p>
        </p:txBody>
      </p:sp>
    </p:spTree>
    <p:extLst>
      <p:ext uri="{BB962C8B-B14F-4D97-AF65-F5344CB8AC3E}">
        <p14:creationId xmlns:p14="http://schemas.microsoft.com/office/powerpoint/2010/main" val="1024526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Inhaltsplatzhalter 3">
            <a:extLst>
              <a:ext uri="{FF2B5EF4-FFF2-40B4-BE49-F238E27FC236}">
                <a16:creationId xmlns:a16="http://schemas.microsoft.com/office/drawing/2014/main" id="{866F27DA-CDC3-E940-B477-FF2BFBE4B504}"/>
              </a:ext>
            </a:extLst>
          </p:cNvPr>
          <p:cNvPicPr>
            <a:picLocks noGrp="1" noChangeAspect="1"/>
          </p:cNvPicPr>
          <p:nvPr>
            <p:ph idx="1"/>
          </p:nvPr>
        </p:nvPicPr>
        <p:blipFill>
          <a:blip r:embed="rId3">
            <a:duotone>
              <a:prstClr val="black"/>
              <a:schemeClr val="accent2">
                <a:tint val="45000"/>
                <a:satMod val="400000"/>
              </a:schemeClr>
            </a:duotone>
            <a:extLst>
              <a:ext uri="{BEBA8EAE-BF5A-486C-A8C5-ECC9F3942E4B}">
                <a14:imgProps xmlns:a14="http://schemas.microsoft.com/office/drawing/2010/main">
                  <a14:imgLayer>
                    <a14:imgEffect>
                      <a14:colorTemperature colorTemp="7200"/>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934555" y="3026460"/>
            <a:ext cx="1440000" cy="1440000"/>
          </a:xfrm>
          <a:prstGeom prst="rect">
            <a:avLst/>
          </a:prstGeom>
        </p:spPr>
      </p:pic>
      <p:sp>
        <p:nvSpPr>
          <p:cNvPr id="3" name="Textfeld 2">
            <a:extLst>
              <a:ext uri="{FF2B5EF4-FFF2-40B4-BE49-F238E27FC236}">
                <a16:creationId xmlns:a16="http://schemas.microsoft.com/office/drawing/2014/main" id="{EC6378D0-8D93-9F4B-B7DA-C303EDC77533}"/>
              </a:ext>
            </a:extLst>
          </p:cNvPr>
          <p:cNvSpPr txBox="1"/>
          <p:nvPr/>
        </p:nvSpPr>
        <p:spPr>
          <a:xfrm>
            <a:off x="3898319" y="4466460"/>
            <a:ext cx="2105458" cy="646331"/>
          </a:xfrm>
          <a:prstGeom prst="rect">
            <a:avLst/>
          </a:prstGeom>
          <a:noFill/>
        </p:spPr>
        <p:txBody>
          <a:bodyPr wrap="square" rtlCol="0">
            <a:spAutoFit/>
          </a:bodyPr>
          <a:lstStyle/>
          <a:p>
            <a:pPr algn="ctr"/>
            <a:r>
              <a:rPr lang="de-DE" b="1" dirty="0">
                <a:solidFill>
                  <a:schemeClr val="bg1">
                    <a:lumMod val="75000"/>
                    <a:lumOff val="25000"/>
                  </a:schemeClr>
                </a:solidFill>
                <a:latin typeface="Calibri" panose="020F0502020204030204" pitchFamily="34" charset="0"/>
                <a:cs typeface="Calibri" panose="020F0502020204030204" pitchFamily="34" charset="0"/>
              </a:rPr>
              <a:t>RAHEL WEHRLI</a:t>
            </a:r>
          </a:p>
          <a:p>
            <a:pPr algn="ctr"/>
            <a:r>
              <a:rPr lang="de-CH" dirty="0">
                <a:solidFill>
                  <a:srgbClr val="FFC000"/>
                </a:solidFill>
                <a:latin typeface="Calibri" panose="020F0502020204030204" pitchFamily="34" charset="0"/>
                <a:cs typeface="Calibri" panose="020F0502020204030204" pitchFamily="34" charset="0"/>
              </a:rPr>
              <a:t>WIKI-CREATOR</a:t>
            </a:r>
            <a:endParaRPr lang="de-DE" dirty="0">
              <a:solidFill>
                <a:srgbClr val="FFC000"/>
              </a:solidFill>
              <a:latin typeface="Calibri" panose="020F0502020204030204" pitchFamily="34" charset="0"/>
              <a:cs typeface="Calibri" panose="020F0502020204030204" pitchFamily="34" charset="0"/>
            </a:endParaRPr>
          </a:p>
        </p:txBody>
      </p:sp>
      <p:pic>
        <p:nvPicPr>
          <p:cNvPr id="7" name="Grafik 6">
            <a:extLst>
              <a:ext uri="{FF2B5EF4-FFF2-40B4-BE49-F238E27FC236}">
                <a16:creationId xmlns:a16="http://schemas.microsoft.com/office/drawing/2014/main" id="{55F322DD-3818-4F42-97B8-CAFD2B2297CD}"/>
              </a:ext>
            </a:extLst>
          </p:cNvPr>
          <p:cNvPicPr>
            <a:picLocks noChangeAspect="1"/>
          </p:cNvPicPr>
          <p:nvPr/>
        </p:nvPicPr>
        <p:blipFill>
          <a:blip r:embed="rId4">
            <a:duotone>
              <a:prstClr val="black"/>
              <a:schemeClr val="accent2">
                <a:tint val="45000"/>
                <a:satMod val="400000"/>
              </a:schemeClr>
            </a:duotone>
            <a:extLst>
              <a:ext uri="{BEBA8EAE-BF5A-486C-A8C5-ECC9F3942E4B}">
                <a14:imgProps xmlns:a14="http://schemas.microsoft.com/office/drawing/2010/main">
                  <a14:imgLayer>
                    <a14:imgEffect>
                      <a14:brightnessContrast bright="20000"/>
                    </a14:imgEffect>
                  </a14:imgLayer>
                </a14:imgProps>
              </a:ext>
            </a:extLst>
          </a:blip>
          <a:stretch>
            <a:fillRect/>
          </a:stretch>
        </p:blipFill>
        <p:spPr>
          <a:xfrm>
            <a:off x="4218511" y="3026460"/>
            <a:ext cx="1440000" cy="1440000"/>
          </a:xfrm>
          <a:prstGeom prst="rect">
            <a:avLst/>
          </a:prstGeom>
        </p:spPr>
      </p:pic>
      <p:sp>
        <p:nvSpPr>
          <p:cNvPr id="10" name="Textfeld 9">
            <a:extLst>
              <a:ext uri="{FF2B5EF4-FFF2-40B4-BE49-F238E27FC236}">
                <a16:creationId xmlns:a16="http://schemas.microsoft.com/office/drawing/2014/main" id="{9D2F9860-DA8C-2140-B946-B9CD019A8B55}"/>
              </a:ext>
            </a:extLst>
          </p:cNvPr>
          <p:cNvSpPr txBox="1"/>
          <p:nvPr/>
        </p:nvSpPr>
        <p:spPr>
          <a:xfrm>
            <a:off x="8601827" y="4466461"/>
            <a:ext cx="2105457" cy="646331"/>
          </a:xfrm>
          <a:prstGeom prst="rect">
            <a:avLst/>
          </a:prstGeom>
          <a:noFill/>
        </p:spPr>
        <p:txBody>
          <a:bodyPr wrap="square" rtlCol="0">
            <a:spAutoFit/>
          </a:bodyPr>
          <a:lstStyle/>
          <a:p>
            <a:pPr algn="ctr"/>
            <a:r>
              <a:rPr lang="de-DE" b="1" dirty="0">
                <a:solidFill>
                  <a:schemeClr val="bg1">
                    <a:lumMod val="75000"/>
                    <a:lumOff val="25000"/>
                  </a:schemeClr>
                </a:solidFill>
                <a:latin typeface="Calibri" panose="020F0502020204030204" pitchFamily="34" charset="0"/>
                <a:cs typeface="Calibri" panose="020F0502020204030204" pitchFamily="34" charset="0"/>
              </a:rPr>
              <a:t>FELIX SCHENKER</a:t>
            </a:r>
          </a:p>
          <a:p>
            <a:pPr algn="ctr"/>
            <a:r>
              <a:rPr lang="de-CH" dirty="0">
                <a:solidFill>
                  <a:srgbClr val="FFC000"/>
                </a:solidFill>
                <a:latin typeface="Calibri" panose="020F0502020204030204" pitchFamily="34" charset="0"/>
                <a:cs typeface="Calibri" panose="020F0502020204030204" pitchFamily="34" charset="0"/>
              </a:rPr>
              <a:t>BUSINESS ANALYST</a:t>
            </a:r>
            <a:endParaRPr lang="de-DE" dirty="0">
              <a:solidFill>
                <a:srgbClr val="FFC000"/>
              </a:solidFill>
              <a:latin typeface="Calibri" panose="020F0502020204030204" pitchFamily="34" charset="0"/>
              <a:cs typeface="Calibri" panose="020F0502020204030204" pitchFamily="34" charset="0"/>
            </a:endParaRPr>
          </a:p>
        </p:txBody>
      </p:sp>
      <p:sp>
        <p:nvSpPr>
          <p:cNvPr id="8" name="Rectangle 4">
            <a:extLst>
              <a:ext uri="{FF2B5EF4-FFF2-40B4-BE49-F238E27FC236}">
                <a16:creationId xmlns:a16="http://schemas.microsoft.com/office/drawing/2014/main" id="{38AF093A-0D8B-494E-947B-786CF3B962B6}"/>
              </a:ext>
            </a:extLst>
          </p:cNvPr>
          <p:cNvSpPr>
            <a:spLocks noChangeArrowheads="1"/>
          </p:cNvSpPr>
          <p:nvPr/>
        </p:nvSpPr>
        <p:spPr bwMode="auto">
          <a:xfrm>
            <a:off x="520995" y="14390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latin typeface="Calibri" panose="020F0502020204030204" pitchFamily="34" charset="0"/>
              <a:cs typeface="Calibri" panose="020F0502020204030204" pitchFamily="34" charset="0"/>
            </a:endParaRPr>
          </a:p>
        </p:txBody>
      </p:sp>
      <p:pic>
        <p:nvPicPr>
          <p:cNvPr id="1027" name="Grafik 14" descr="/var/folders/jk/1zx2h99s4wjgv7l8n9fzhrgh0000gn/T/com.microsoft.Word/WebArchiveCopyPasteTempFiles/philipp.jpg">
            <a:extLst>
              <a:ext uri="{FF2B5EF4-FFF2-40B4-BE49-F238E27FC236}">
                <a16:creationId xmlns:a16="http://schemas.microsoft.com/office/drawing/2014/main" id="{DD10FBEE-C27D-2640-96A1-90CAD2A6ED61}"/>
              </a:ext>
            </a:extLst>
          </p:cNvPr>
          <p:cNvPicPr>
            <a:picLocks noChangeAspect="1" noChangeArrowheads="1"/>
          </p:cNvPicPr>
          <p:nvPr/>
        </p:nvPicPr>
        <p:blipFill>
          <a:blip r:embed="rId5" r:link="rId6">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921589" y="2894055"/>
            <a:ext cx="1440000" cy="14400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feld 12">
            <a:extLst>
              <a:ext uri="{FF2B5EF4-FFF2-40B4-BE49-F238E27FC236}">
                <a16:creationId xmlns:a16="http://schemas.microsoft.com/office/drawing/2014/main" id="{DEA3BFD3-71EB-FD49-A200-37AC54E20ECD}"/>
              </a:ext>
            </a:extLst>
          </p:cNvPr>
          <p:cNvSpPr txBox="1"/>
          <p:nvPr/>
        </p:nvSpPr>
        <p:spPr>
          <a:xfrm>
            <a:off x="1302461" y="4466460"/>
            <a:ext cx="2505222" cy="646331"/>
          </a:xfrm>
          <a:prstGeom prst="rect">
            <a:avLst/>
          </a:prstGeom>
          <a:noFill/>
        </p:spPr>
        <p:txBody>
          <a:bodyPr wrap="square" rtlCol="0">
            <a:spAutoFit/>
          </a:bodyPr>
          <a:lstStyle/>
          <a:p>
            <a:pPr algn="ctr"/>
            <a:r>
              <a:rPr lang="de-DE" b="1" dirty="0">
                <a:solidFill>
                  <a:schemeClr val="bg1">
                    <a:lumMod val="75000"/>
                    <a:lumOff val="25000"/>
                  </a:schemeClr>
                </a:solidFill>
                <a:latin typeface="Calibri" panose="020F0502020204030204" pitchFamily="34" charset="0"/>
                <a:cs typeface="Calibri" panose="020F0502020204030204" pitchFamily="34" charset="0"/>
              </a:rPr>
              <a:t>DAVID FÜRER</a:t>
            </a:r>
          </a:p>
          <a:p>
            <a:pPr algn="ctr"/>
            <a:r>
              <a:rPr lang="de-CH" dirty="0">
                <a:solidFill>
                  <a:srgbClr val="FFC000"/>
                </a:solidFill>
                <a:latin typeface="Calibri" panose="020F0502020204030204" pitchFamily="34" charset="0"/>
                <a:cs typeface="Calibri" panose="020F0502020204030204" pitchFamily="34" charset="0"/>
              </a:rPr>
              <a:t>PROJECT COORDINATOR</a:t>
            </a:r>
            <a:endParaRPr lang="de-DE" dirty="0">
              <a:solidFill>
                <a:srgbClr val="FFC000"/>
              </a:solidFill>
              <a:latin typeface="Calibri" panose="020F0502020204030204" pitchFamily="34" charset="0"/>
              <a:cs typeface="Calibri" panose="020F0502020204030204" pitchFamily="34" charset="0"/>
            </a:endParaRPr>
          </a:p>
        </p:txBody>
      </p:sp>
      <p:pic>
        <p:nvPicPr>
          <p:cNvPr id="14" name="Grafik 13">
            <a:extLst>
              <a:ext uri="{FF2B5EF4-FFF2-40B4-BE49-F238E27FC236}">
                <a16:creationId xmlns:a16="http://schemas.microsoft.com/office/drawing/2014/main" id="{892DEFFD-84DA-F04C-A2AB-C7DFB739FE50}"/>
              </a:ext>
            </a:extLst>
          </p:cNvPr>
          <p:cNvPicPr>
            <a:picLocks noChangeAspect="1"/>
          </p:cNvPicPr>
          <p:nvPr/>
        </p:nvPicPr>
        <p:blipFill>
          <a:blip r:embed="rId7">
            <a:duotone>
              <a:prstClr val="black"/>
              <a:schemeClr val="accent2">
                <a:tint val="45000"/>
                <a:satMod val="400000"/>
              </a:schemeClr>
            </a:duotone>
          </a:blip>
          <a:stretch>
            <a:fillRect/>
          </a:stretch>
        </p:blipFill>
        <p:spPr>
          <a:xfrm>
            <a:off x="6517779" y="2894055"/>
            <a:ext cx="1440000" cy="1440000"/>
          </a:xfrm>
          <a:prstGeom prst="rect">
            <a:avLst/>
          </a:prstGeom>
        </p:spPr>
      </p:pic>
      <p:sp>
        <p:nvSpPr>
          <p:cNvPr id="15" name="Rectangle 8">
            <a:extLst>
              <a:ext uri="{FF2B5EF4-FFF2-40B4-BE49-F238E27FC236}">
                <a16:creationId xmlns:a16="http://schemas.microsoft.com/office/drawing/2014/main" id="{DCBAC5E5-8F4B-8A4C-A3DE-DFAD4296939E}"/>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latin typeface="Calibri" panose="020F0502020204030204" pitchFamily="34" charset="0"/>
              <a:cs typeface="Calibri" panose="020F0502020204030204" pitchFamily="34" charset="0"/>
            </a:endParaRPr>
          </a:p>
        </p:txBody>
      </p:sp>
      <p:sp>
        <p:nvSpPr>
          <p:cNvPr id="20" name="Textfeld 19">
            <a:extLst>
              <a:ext uri="{FF2B5EF4-FFF2-40B4-BE49-F238E27FC236}">
                <a16:creationId xmlns:a16="http://schemas.microsoft.com/office/drawing/2014/main" id="{B8FB1632-1776-4843-A8C0-E394A0AC56EC}"/>
              </a:ext>
            </a:extLst>
          </p:cNvPr>
          <p:cNvSpPr txBox="1"/>
          <p:nvPr/>
        </p:nvSpPr>
        <p:spPr>
          <a:xfrm>
            <a:off x="6185050" y="4466462"/>
            <a:ext cx="2105457" cy="646331"/>
          </a:xfrm>
          <a:prstGeom prst="rect">
            <a:avLst/>
          </a:prstGeom>
          <a:noFill/>
        </p:spPr>
        <p:txBody>
          <a:bodyPr wrap="square" rtlCol="0">
            <a:spAutoFit/>
          </a:bodyPr>
          <a:lstStyle/>
          <a:p>
            <a:pPr algn="ctr"/>
            <a:r>
              <a:rPr lang="de-DE" b="1" dirty="0">
                <a:solidFill>
                  <a:schemeClr val="bg1">
                    <a:lumMod val="75000"/>
                    <a:lumOff val="25000"/>
                  </a:schemeClr>
                </a:solidFill>
                <a:latin typeface="Calibri" panose="020F0502020204030204" pitchFamily="34" charset="0"/>
                <a:cs typeface="Calibri" panose="020F0502020204030204" pitchFamily="34" charset="0"/>
              </a:rPr>
              <a:t>ANTON LORVI</a:t>
            </a:r>
          </a:p>
          <a:p>
            <a:pPr algn="ctr"/>
            <a:r>
              <a:rPr lang="de-CH" dirty="0">
                <a:solidFill>
                  <a:srgbClr val="FFC000"/>
                </a:solidFill>
                <a:latin typeface="Calibri" panose="020F0502020204030204" pitchFamily="34" charset="0"/>
                <a:cs typeface="Calibri" panose="020F0502020204030204" pitchFamily="34" charset="0"/>
              </a:rPr>
              <a:t>SOLUTION ENGINER</a:t>
            </a:r>
            <a:endParaRPr lang="de-DE" dirty="0">
              <a:solidFill>
                <a:srgbClr val="FFC000"/>
              </a:solidFill>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11A2A838-7D5D-2C4C-8063-812E39B13179}"/>
              </a:ext>
            </a:extLst>
          </p:cNvPr>
          <p:cNvSpPr txBox="1"/>
          <p:nvPr/>
        </p:nvSpPr>
        <p:spPr>
          <a:xfrm>
            <a:off x="0" y="0"/>
            <a:ext cx="12192000" cy="1323439"/>
          </a:xfrm>
          <a:prstGeom prst="rect">
            <a:avLst/>
          </a:prstGeom>
          <a:solidFill>
            <a:schemeClr val="accent1"/>
          </a:solidFill>
          <a:ln>
            <a:noFill/>
          </a:ln>
        </p:spPr>
        <p:txBody>
          <a:bodyPr wrap="square" rtlCol="0">
            <a:spAutoFit/>
          </a:bodyPr>
          <a:lstStyle/>
          <a:p>
            <a:r>
              <a:rPr lang="de-DE" sz="8000" b="1" dirty="0">
                <a:ln w="12700">
                  <a:noFill/>
                </a:ln>
                <a:solidFill>
                  <a:srgbClr val="565757"/>
                </a:solidFill>
                <a:latin typeface="Calibri" panose="020F0502020204030204" pitchFamily="34" charset="0"/>
                <a:ea typeface="Silom" pitchFamily="2" charset="-34"/>
                <a:cs typeface="Calibri" panose="020F0502020204030204" pitchFamily="34" charset="0"/>
              </a:rPr>
              <a:t>  TEAM</a:t>
            </a:r>
          </a:p>
        </p:txBody>
      </p:sp>
    </p:spTree>
    <p:extLst>
      <p:ext uri="{BB962C8B-B14F-4D97-AF65-F5344CB8AC3E}">
        <p14:creationId xmlns:p14="http://schemas.microsoft.com/office/powerpoint/2010/main" val="1271101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2580510B-C5D1-4B6C-AACD-538BE25E278A}"/>
              </a:ext>
            </a:extLst>
          </p:cNvPr>
          <p:cNvPicPr>
            <a:picLocks noChangeAspect="1"/>
          </p:cNvPicPr>
          <p:nvPr/>
        </p:nvPicPr>
        <p:blipFill>
          <a:blip r:embed="rId2"/>
          <a:stretch>
            <a:fillRect/>
          </a:stretch>
        </p:blipFill>
        <p:spPr>
          <a:xfrm>
            <a:off x="346838" y="1936421"/>
            <a:ext cx="11498324" cy="3974277"/>
          </a:xfrm>
          <a:prstGeom prst="rect">
            <a:avLst/>
          </a:prstGeom>
        </p:spPr>
      </p:pic>
      <p:sp>
        <p:nvSpPr>
          <p:cNvPr id="9" name="TextBox 8">
            <a:extLst>
              <a:ext uri="{FF2B5EF4-FFF2-40B4-BE49-F238E27FC236}">
                <a16:creationId xmlns:a16="http://schemas.microsoft.com/office/drawing/2014/main" id="{CF9414A4-71FE-4949-8565-1B87BA87AC90}"/>
              </a:ext>
            </a:extLst>
          </p:cNvPr>
          <p:cNvSpPr txBox="1"/>
          <p:nvPr/>
        </p:nvSpPr>
        <p:spPr>
          <a:xfrm>
            <a:off x="0" y="0"/>
            <a:ext cx="12192000" cy="1323439"/>
          </a:xfrm>
          <a:prstGeom prst="rect">
            <a:avLst/>
          </a:prstGeom>
          <a:solidFill>
            <a:schemeClr val="accent1"/>
          </a:solidFill>
          <a:ln>
            <a:noFill/>
          </a:ln>
        </p:spPr>
        <p:txBody>
          <a:bodyPr wrap="square" rtlCol="0">
            <a:spAutoFit/>
          </a:bodyPr>
          <a:lstStyle/>
          <a:p>
            <a:r>
              <a:rPr lang="de-DE" sz="8000" b="1" dirty="0">
                <a:ln w="12700">
                  <a:noFill/>
                </a:ln>
                <a:solidFill>
                  <a:srgbClr val="565757"/>
                </a:solidFill>
                <a:latin typeface="Calibri" panose="020F0502020204030204" pitchFamily="34" charset="0"/>
                <a:ea typeface="Silom" pitchFamily="2" charset="-34"/>
                <a:cs typeface="Calibri" panose="020F0502020204030204" pitchFamily="34" charset="0"/>
              </a:rPr>
              <a:t> AS-IS PROCESS</a:t>
            </a:r>
          </a:p>
        </p:txBody>
      </p:sp>
    </p:spTree>
    <p:extLst>
      <p:ext uri="{BB962C8B-B14F-4D97-AF65-F5344CB8AC3E}">
        <p14:creationId xmlns:p14="http://schemas.microsoft.com/office/powerpoint/2010/main" val="300786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F8B883-65B9-0D46-8EDE-67B19D6C3500}"/>
              </a:ext>
            </a:extLst>
          </p:cNvPr>
          <p:cNvSpPr txBox="1"/>
          <p:nvPr/>
        </p:nvSpPr>
        <p:spPr>
          <a:xfrm>
            <a:off x="0" y="0"/>
            <a:ext cx="12192000" cy="1323439"/>
          </a:xfrm>
          <a:prstGeom prst="rect">
            <a:avLst/>
          </a:prstGeom>
          <a:solidFill>
            <a:schemeClr val="accent1"/>
          </a:solidFill>
          <a:ln>
            <a:noFill/>
          </a:ln>
        </p:spPr>
        <p:txBody>
          <a:bodyPr wrap="square" rtlCol="0">
            <a:spAutoFit/>
          </a:bodyPr>
          <a:lstStyle/>
          <a:p>
            <a:r>
              <a:rPr lang="de-DE" sz="8000" b="1" dirty="0">
                <a:ln w="12700">
                  <a:noFill/>
                </a:ln>
                <a:solidFill>
                  <a:srgbClr val="565757"/>
                </a:solidFill>
                <a:latin typeface="Calibri" panose="020F0502020204030204" pitchFamily="34" charset="0"/>
                <a:ea typeface="Silom" pitchFamily="2" charset="-34"/>
                <a:cs typeface="Calibri" panose="020F0502020204030204" pitchFamily="34" charset="0"/>
              </a:rPr>
              <a:t>  STAKEHOLDERS</a:t>
            </a:r>
          </a:p>
        </p:txBody>
      </p:sp>
      <p:sp>
        <p:nvSpPr>
          <p:cNvPr id="8" name="TextBox 7">
            <a:extLst>
              <a:ext uri="{FF2B5EF4-FFF2-40B4-BE49-F238E27FC236}">
                <a16:creationId xmlns:a16="http://schemas.microsoft.com/office/drawing/2014/main" id="{B0E531E8-4B3A-7A49-A89D-F2B957F608EB}"/>
              </a:ext>
            </a:extLst>
          </p:cNvPr>
          <p:cNvSpPr txBox="1"/>
          <p:nvPr/>
        </p:nvSpPr>
        <p:spPr>
          <a:xfrm>
            <a:off x="486561" y="1543574"/>
            <a:ext cx="11350305" cy="4708981"/>
          </a:xfrm>
          <a:prstGeom prst="rect">
            <a:avLst/>
          </a:prstGeom>
          <a:noFill/>
        </p:spPr>
        <p:txBody>
          <a:bodyPr wrap="square" rtlCol="0">
            <a:spAutoFit/>
          </a:bodyPr>
          <a:lstStyle/>
          <a:p>
            <a:endParaRPr lang="en-US" sz="2000" dirty="0">
              <a:solidFill>
                <a:srgbClr val="565757"/>
              </a:solidFill>
              <a:latin typeface="Calibri" panose="020F0502020204030204" pitchFamily="34" charset="0"/>
              <a:cs typeface="Calibri" panose="020F0502020204030204" pitchFamily="34" charset="0"/>
            </a:endParaRPr>
          </a:p>
          <a:p>
            <a:r>
              <a:rPr lang="en-US" sz="2000" b="1" dirty="0">
                <a:solidFill>
                  <a:srgbClr val="565757"/>
                </a:solidFill>
                <a:latin typeface="Calibri" panose="020F0502020204030204" pitchFamily="34" charset="0"/>
                <a:cs typeface="Calibri" panose="020F0502020204030204" pitchFamily="34" charset="0"/>
              </a:rPr>
              <a:t>Audit team</a:t>
            </a:r>
          </a:p>
          <a:p>
            <a:r>
              <a:rPr lang="en-US" sz="2000" dirty="0">
                <a:solidFill>
                  <a:srgbClr val="565757"/>
                </a:solidFill>
                <a:latin typeface="Calibri" panose="020F0502020204030204" pitchFamily="34" charset="0"/>
                <a:cs typeface="Calibri" panose="020F0502020204030204" pitchFamily="34" charset="0"/>
              </a:rPr>
              <a:t>Auditors perform (internal) financial and risk management audits and independent statutory (external) financial audits of commercial and public sector organizations. Auditors assess local and central government departments with the aim of improving efficiency and effectiveness.</a:t>
            </a:r>
          </a:p>
          <a:p>
            <a:endParaRPr lang="en-US" sz="2000" b="1" dirty="0">
              <a:solidFill>
                <a:srgbClr val="565757"/>
              </a:solidFill>
              <a:latin typeface="Calibri" panose="020F0502020204030204" pitchFamily="34" charset="0"/>
              <a:cs typeface="Calibri" panose="020F0502020204030204" pitchFamily="34" charset="0"/>
            </a:endParaRPr>
          </a:p>
          <a:p>
            <a:r>
              <a:rPr lang="en-US" sz="2000" b="1" dirty="0">
                <a:solidFill>
                  <a:srgbClr val="565757"/>
                </a:solidFill>
                <a:latin typeface="Calibri" panose="020F0502020204030204" pitchFamily="34" charset="0"/>
                <a:cs typeface="Calibri" panose="020F0502020204030204" pitchFamily="34" charset="0"/>
              </a:rPr>
              <a:t>Client (company to be audited)</a:t>
            </a:r>
          </a:p>
          <a:p>
            <a:r>
              <a:rPr lang="en-US" sz="2000" dirty="0">
                <a:solidFill>
                  <a:srgbClr val="565757"/>
                </a:solidFill>
                <a:latin typeface="Calibri" panose="020F0502020204030204" pitchFamily="34" charset="0"/>
                <a:cs typeface="Calibri" panose="020F0502020204030204" pitchFamily="34" charset="0"/>
              </a:rPr>
              <a:t>The process audit is part of a company's QM system and should lead to capable and controlled processes that are robust against disturbance variables. The subject of the audit is the product development process/series production or a service development process/service provision. </a:t>
            </a:r>
          </a:p>
          <a:p>
            <a:endParaRPr lang="en-US" sz="2000" b="1" dirty="0">
              <a:solidFill>
                <a:srgbClr val="565757"/>
              </a:solidFill>
              <a:latin typeface="Calibri" panose="020F0502020204030204" pitchFamily="34" charset="0"/>
              <a:cs typeface="Calibri" panose="020F0502020204030204" pitchFamily="34" charset="0"/>
            </a:endParaRPr>
          </a:p>
          <a:p>
            <a:r>
              <a:rPr lang="en-US" sz="2000" b="1" dirty="0">
                <a:solidFill>
                  <a:srgbClr val="565757"/>
                </a:solidFill>
                <a:latin typeface="Calibri" panose="020F0502020204030204" pitchFamily="34" charset="0"/>
                <a:cs typeface="Calibri" panose="020F0502020204030204" pitchFamily="34" charset="0"/>
              </a:rPr>
              <a:t>Banana Analytics (Service provider with the analytics tool)</a:t>
            </a:r>
          </a:p>
          <a:p>
            <a:r>
              <a:rPr lang="en-US" sz="2000" dirty="0">
                <a:solidFill>
                  <a:srgbClr val="565757"/>
                </a:solidFill>
                <a:latin typeface="Calibri" panose="020F0502020204030204" pitchFamily="34" charset="0"/>
                <a:cs typeface="Calibri" panose="020F0502020204030204" pitchFamily="34" charset="0"/>
              </a:rPr>
              <a:t>Banana Analytics offers the right solution for this requirement with new technology for the audit process. Banana Analytics has bundled the data preparation requirements and implemented a tool to prepare the data more efficiently for the audits.</a:t>
            </a:r>
            <a:endParaRPr lang="de-DE" sz="2000" dirty="0">
              <a:solidFill>
                <a:srgbClr val="565757"/>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3261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2580510B-C5D1-4B6C-AACD-538BE25E278A}"/>
              </a:ext>
            </a:extLst>
          </p:cNvPr>
          <p:cNvPicPr>
            <a:picLocks noChangeAspect="1"/>
          </p:cNvPicPr>
          <p:nvPr/>
        </p:nvPicPr>
        <p:blipFill>
          <a:blip r:embed="rId2"/>
          <a:stretch>
            <a:fillRect/>
          </a:stretch>
        </p:blipFill>
        <p:spPr>
          <a:xfrm>
            <a:off x="346838" y="1936421"/>
            <a:ext cx="11498324" cy="3974277"/>
          </a:xfrm>
          <a:prstGeom prst="rect">
            <a:avLst/>
          </a:prstGeom>
        </p:spPr>
      </p:pic>
      <p:sp>
        <p:nvSpPr>
          <p:cNvPr id="5" name="Ellipse 4">
            <a:extLst>
              <a:ext uri="{FF2B5EF4-FFF2-40B4-BE49-F238E27FC236}">
                <a16:creationId xmlns:a16="http://schemas.microsoft.com/office/drawing/2014/main" id="{EFC5CE51-2EB8-4CEC-B358-60C5A68305A7}"/>
              </a:ext>
            </a:extLst>
          </p:cNvPr>
          <p:cNvSpPr/>
          <p:nvPr/>
        </p:nvSpPr>
        <p:spPr>
          <a:xfrm>
            <a:off x="5550857" y="2577487"/>
            <a:ext cx="1376413" cy="1270901"/>
          </a:xfrm>
          <a:prstGeom prst="ellipse">
            <a:avLst/>
          </a:prstGeom>
          <a:solidFill>
            <a:schemeClr val="accent1">
              <a:alpha val="40000"/>
            </a:schemeClr>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llipse 5">
            <a:extLst>
              <a:ext uri="{FF2B5EF4-FFF2-40B4-BE49-F238E27FC236}">
                <a16:creationId xmlns:a16="http://schemas.microsoft.com/office/drawing/2014/main" id="{7D1B203D-EF08-4421-A1F1-A54239FB26E6}"/>
              </a:ext>
            </a:extLst>
          </p:cNvPr>
          <p:cNvSpPr/>
          <p:nvPr/>
        </p:nvSpPr>
        <p:spPr>
          <a:xfrm>
            <a:off x="1961047" y="2781713"/>
            <a:ext cx="861682" cy="862452"/>
          </a:xfrm>
          <a:prstGeom prst="ellipse">
            <a:avLst/>
          </a:prstGeom>
          <a:solidFill>
            <a:srgbClr val="92D050">
              <a:alpha val="40000"/>
            </a:srgbClr>
          </a:solidFill>
          <a:ln>
            <a:solidFill>
              <a:srgbClr val="92D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llipse 6">
            <a:extLst>
              <a:ext uri="{FF2B5EF4-FFF2-40B4-BE49-F238E27FC236}">
                <a16:creationId xmlns:a16="http://schemas.microsoft.com/office/drawing/2014/main" id="{18964FF7-642A-4430-8BAB-3BB41AE440BF}"/>
              </a:ext>
            </a:extLst>
          </p:cNvPr>
          <p:cNvSpPr/>
          <p:nvPr/>
        </p:nvSpPr>
        <p:spPr>
          <a:xfrm>
            <a:off x="4016172" y="2706162"/>
            <a:ext cx="1099242" cy="1013553"/>
          </a:xfrm>
          <a:prstGeom prst="ellipse">
            <a:avLst/>
          </a:prstGeom>
          <a:solidFill>
            <a:srgbClr val="FF0000">
              <a:alpha val="40000"/>
            </a:srgb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a:extLst>
              <a:ext uri="{FF2B5EF4-FFF2-40B4-BE49-F238E27FC236}">
                <a16:creationId xmlns:a16="http://schemas.microsoft.com/office/drawing/2014/main" id="{159F23D8-0E49-476E-98AB-FF4AE6CF95C4}"/>
              </a:ext>
            </a:extLst>
          </p:cNvPr>
          <p:cNvSpPr/>
          <p:nvPr/>
        </p:nvSpPr>
        <p:spPr>
          <a:xfrm>
            <a:off x="1305645" y="2781713"/>
            <a:ext cx="861682" cy="862452"/>
          </a:xfrm>
          <a:prstGeom prst="ellipse">
            <a:avLst/>
          </a:prstGeom>
          <a:solidFill>
            <a:srgbClr val="FFFF00">
              <a:alpha val="40000"/>
            </a:srgbClr>
          </a:solidFill>
          <a:ln>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F9414A4-71FE-4949-8565-1B87BA87AC90}"/>
              </a:ext>
            </a:extLst>
          </p:cNvPr>
          <p:cNvSpPr txBox="1"/>
          <p:nvPr/>
        </p:nvSpPr>
        <p:spPr>
          <a:xfrm>
            <a:off x="0" y="0"/>
            <a:ext cx="12192000" cy="1323439"/>
          </a:xfrm>
          <a:prstGeom prst="rect">
            <a:avLst/>
          </a:prstGeom>
          <a:solidFill>
            <a:schemeClr val="accent1"/>
          </a:solidFill>
          <a:ln>
            <a:noFill/>
          </a:ln>
        </p:spPr>
        <p:txBody>
          <a:bodyPr wrap="square" rtlCol="0">
            <a:spAutoFit/>
          </a:bodyPr>
          <a:lstStyle/>
          <a:p>
            <a:r>
              <a:rPr lang="de-DE" sz="8000" b="1" dirty="0">
                <a:ln w="12700">
                  <a:noFill/>
                </a:ln>
                <a:solidFill>
                  <a:srgbClr val="565757"/>
                </a:solidFill>
                <a:latin typeface="Calibri" panose="020F0502020204030204" pitchFamily="34" charset="0"/>
                <a:ea typeface="Silom" pitchFamily="2" charset="-34"/>
                <a:cs typeface="Calibri" panose="020F0502020204030204" pitchFamily="34" charset="0"/>
              </a:rPr>
              <a:t> AS-IS PROCESS</a:t>
            </a:r>
          </a:p>
        </p:txBody>
      </p:sp>
    </p:spTree>
    <p:extLst>
      <p:ext uri="{BB962C8B-B14F-4D97-AF65-F5344CB8AC3E}">
        <p14:creationId xmlns:p14="http://schemas.microsoft.com/office/powerpoint/2010/main" val="2921030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7DD4BF29-4E63-E34D-8BA1-606308BEF52E}"/>
              </a:ext>
            </a:extLst>
          </p:cNvPr>
          <p:cNvGrpSpPr/>
          <p:nvPr/>
        </p:nvGrpSpPr>
        <p:grpSpPr>
          <a:xfrm>
            <a:off x="64093" y="0"/>
            <a:ext cx="12063813" cy="6865905"/>
            <a:chOff x="677247" y="665127"/>
            <a:chExt cx="10442064" cy="5989187"/>
          </a:xfrm>
        </p:grpSpPr>
        <p:grpSp>
          <p:nvGrpSpPr>
            <p:cNvPr id="12" name="Gruppieren 11">
              <a:extLst>
                <a:ext uri="{FF2B5EF4-FFF2-40B4-BE49-F238E27FC236}">
                  <a16:creationId xmlns:a16="http://schemas.microsoft.com/office/drawing/2014/main" id="{9E9FFC08-75DC-924D-9839-5FA0C5D8E0BB}"/>
                </a:ext>
              </a:extLst>
            </p:cNvPr>
            <p:cNvGrpSpPr/>
            <p:nvPr/>
          </p:nvGrpSpPr>
          <p:grpSpPr>
            <a:xfrm>
              <a:off x="677247" y="665127"/>
              <a:ext cx="10442064" cy="5989187"/>
              <a:chOff x="709641" y="1232449"/>
              <a:chExt cx="10442064" cy="5168351"/>
            </a:xfrm>
          </p:grpSpPr>
          <p:sp>
            <p:nvSpPr>
              <p:cNvPr id="2" name="Rechteck 1">
                <a:extLst>
                  <a:ext uri="{FF2B5EF4-FFF2-40B4-BE49-F238E27FC236}">
                    <a16:creationId xmlns:a16="http://schemas.microsoft.com/office/drawing/2014/main" id="{FD12FE9A-7896-0B4A-90C5-3759D956AE4D}"/>
                  </a:ext>
                </a:extLst>
              </p:cNvPr>
              <p:cNvSpPr/>
              <p:nvPr/>
            </p:nvSpPr>
            <p:spPr>
              <a:xfrm>
                <a:off x="715617" y="5367130"/>
                <a:ext cx="10436088" cy="1033670"/>
              </a:xfrm>
              <a:prstGeom prst="rect">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75000"/>
                      <a:lumOff val="25000"/>
                    </a:schemeClr>
                  </a:solidFill>
                </a:endParaRPr>
              </a:p>
            </p:txBody>
          </p:sp>
          <p:sp>
            <p:nvSpPr>
              <p:cNvPr id="3" name="Rechteck 2">
                <a:extLst>
                  <a:ext uri="{FF2B5EF4-FFF2-40B4-BE49-F238E27FC236}">
                    <a16:creationId xmlns:a16="http://schemas.microsoft.com/office/drawing/2014/main" id="{7993FC35-64A3-A948-A776-F15310953BF4}"/>
                  </a:ext>
                </a:extLst>
              </p:cNvPr>
              <p:cNvSpPr/>
              <p:nvPr/>
            </p:nvSpPr>
            <p:spPr>
              <a:xfrm>
                <a:off x="714123" y="4333460"/>
                <a:ext cx="10436088" cy="1033670"/>
              </a:xfrm>
              <a:prstGeom prst="rect">
                <a:avLst/>
              </a:prstGeom>
              <a:solidFill>
                <a:srgbClr val="FFC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75000"/>
                      <a:lumOff val="25000"/>
                    </a:schemeClr>
                  </a:solidFill>
                </a:endParaRPr>
              </a:p>
            </p:txBody>
          </p:sp>
          <p:sp>
            <p:nvSpPr>
              <p:cNvPr id="4" name="Rechteck 3">
                <a:extLst>
                  <a:ext uri="{FF2B5EF4-FFF2-40B4-BE49-F238E27FC236}">
                    <a16:creationId xmlns:a16="http://schemas.microsoft.com/office/drawing/2014/main" id="{2B53007E-87CC-6949-B222-87AECEE4DDB0}"/>
                  </a:ext>
                </a:extLst>
              </p:cNvPr>
              <p:cNvSpPr/>
              <p:nvPr/>
            </p:nvSpPr>
            <p:spPr>
              <a:xfrm>
                <a:off x="712629" y="3299791"/>
                <a:ext cx="10436088" cy="1033670"/>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75000"/>
                      <a:lumOff val="25000"/>
                    </a:schemeClr>
                  </a:solidFill>
                </a:endParaRPr>
              </a:p>
            </p:txBody>
          </p:sp>
          <p:sp>
            <p:nvSpPr>
              <p:cNvPr id="5" name="Rechteck 4">
                <a:extLst>
                  <a:ext uri="{FF2B5EF4-FFF2-40B4-BE49-F238E27FC236}">
                    <a16:creationId xmlns:a16="http://schemas.microsoft.com/office/drawing/2014/main" id="{63C1D5B1-E363-A34E-AA81-82F54D70D5AA}"/>
                  </a:ext>
                </a:extLst>
              </p:cNvPr>
              <p:cNvSpPr/>
              <p:nvPr/>
            </p:nvSpPr>
            <p:spPr>
              <a:xfrm>
                <a:off x="712629" y="2266118"/>
                <a:ext cx="10436088" cy="1033670"/>
              </a:xfrm>
              <a:prstGeom prst="rect">
                <a:avLst/>
              </a:prstGeom>
              <a:solidFill>
                <a:srgbClr val="92D05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lumMod val="75000"/>
                      <a:lumOff val="25000"/>
                    </a:schemeClr>
                  </a:solidFill>
                </a:endParaRPr>
              </a:p>
            </p:txBody>
          </p:sp>
          <p:sp>
            <p:nvSpPr>
              <p:cNvPr id="6" name="Rechteck 5">
                <a:extLst>
                  <a:ext uri="{FF2B5EF4-FFF2-40B4-BE49-F238E27FC236}">
                    <a16:creationId xmlns:a16="http://schemas.microsoft.com/office/drawing/2014/main" id="{5866B406-274C-DC4E-94F4-B893A2C4B25E}"/>
                  </a:ext>
                </a:extLst>
              </p:cNvPr>
              <p:cNvSpPr/>
              <p:nvPr/>
            </p:nvSpPr>
            <p:spPr>
              <a:xfrm>
                <a:off x="712629" y="1232449"/>
                <a:ext cx="10436088" cy="1033670"/>
              </a:xfrm>
              <a:prstGeom prst="rect">
                <a:avLst/>
              </a:prstGeom>
              <a:solidFill>
                <a:srgbClr val="00B05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75000"/>
                      <a:lumOff val="25000"/>
                    </a:schemeClr>
                  </a:solidFill>
                </a:endParaRPr>
              </a:p>
            </p:txBody>
          </p:sp>
          <p:sp>
            <p:nvSpPr>
              <p:cNvPr id="7" name="Textfeld 6">
                <a:extLst>
                  <a:ext uri="{FF2B5EF4-FFF2-40B4-BE49-F238E27FC236}">
                    <a16:creationId xmlns:a16="http://schemas.microsoft.com/office/drawing/2014/main" id="{9460D6BE-F1AF-434E-89F2-C84C5F9C8CC1}"/>
                  </a:ext>
                </a:extLst>
              </p:cNvPr>
              <p:cNvSpPr txBox="1"/>
              <p:nvPr/>
            </p:nvSpPr>
            <p:spPr>
              <a:xfrm>
                <a:off x="715617" y="4333460"/>
                <a:ext cx="307777" cy="1033670"/>
              </a:xfrm>
              <a:prstGeom prst="rect">
                <a:avLst/>
              </a:prstGeom>
              <a:noFill/>
            </p:spPr>
            <p:txBody>
              <a:bodyPr vert="vert270" wrap="square" rtlCol="0">
                <a:spAutoFit/>
              </a:bodyPr>
              <a:lstStyle/>
              <a:p>
                <a:pPr algn="ctr"/>
                <a:r>
                  <a:rPr lang="de-DE" sz="800" b="1" dirty="0">
                    <a:solidFill>
                      <a:schemeClr val="bg1">
                        <a:lumMod val="75000"/>
                        <a:lumOff val="25000"/>
                      </a:schemeClr>
                    </a:solidFill>
                    <a:latin typeface="Arial" panose="020B0604020202020204" pitchFamily="34" charset="0"/>
                    <a:cs typeface="Arial" panose="020B0604020202020204" pitchFamily="34" charset="0"/>
                  </a:rPr>
                  <a:t>Feeling </a:t>
                </a:r>
                <a:r>
                  <a:rPr lang="de-DE" sz="800" b="1" dirty="0" err="1">
                    <a:solidFill>
                      <a:schemeClr val="bg1">
                        <a:lumMod val="75000"/>
                        <a:lumOff val="25000"/>
                      </a:schemeClr>
                    </a:solidFill>
                    <a:latin typeface="Arial" panose="020B0604020202020204" pitchFamily="34" charset="0"/>
                    <a:cs typeface="Arial" panose="020B0604020202020204" pitchFamily="34" charset="0"/>
                  </a:rPr>
                  <a:t>bad</a:t>
                </a:r>
                <a:endParaRPr lang="de-DE" sz="800" b="1" dirty="0">
                  <a:solidFill>
                    <a:schemeClr val="bg1">
                      <a:lumMod val="75000"/>
                      <a:lumOff val="25000"/>
                    </a:schemeClr>
                  </a:solidFill>
                  <a:latin typeface="Arial" panose="020B0604020202020204" pitchFamily="34" charset="0"/>
                  <a:cs typeface="Arial" panose="020B0604020202020204" pitchFamily="34" charset="0"/>
                </a:endParaRPr>
              </a:p>
            </p:txBody>
          </p:sp>
          <p:sp>
            <p:nvSpPr>
              <p:cNvPr id="8" name="Textfeld 7">
                <a:extLst>
                  <a:ext uri="{FF2B5EF4-FFF2-40B4-BE49-F238E27FC236}">
                    <a16:creationId xmlns:a16="http://schemas.microsoft.com/office/drawing/2014/main" id="{1EF837EF-4F1A-8241-A750-536762900DD4}"/>
                  </a:ext>
                </a:extLst>
              </p:cNvPr>
              <p:cNvSpPr txBox="1"/>
              <p:nvPr/>
            </p:nvSpPr>
            <p:spPr>
              <a:xfrm>
                <a:off x="714126" y="5367130"/>
                <a:ext cx="307777" cy="1033670"/>
              </a:xfrm>
              <a:prstGeom prst="rect">
                <a:avLst/>
              </a:prstGeom>
              <a:noFill/>
            </p:spPr>
            <p:txBody>
              <a:bodyPr vert="vert270" wrap="square" rtlCol="0">
                <a:spAutoFit/>
              </a:bodyPr>
              <a:lstStyle/>
              <a:p>
                <a:pPr algn="ctr"/>
                <a:r>
                  <a:rPr lang="de-DE" sz="800" b="1" dirty="0">
                    <a:solidFill>
                      <a:schemeClr val="bg1">
                        <a:lumMod val="75000"/>
                        <a:lumOff val="25000"/>
                      </a:schemeClr>
                    </a:solidFill>
                    <a:latin typeface="Arial" panose="020B0604020202020204" pitchFamily="34" charset="0"/>
                    <a:cs typeface="Arial" panose="020B0604020202020204" pitchFamily="34" charset="0"/>
                  </a:rPr>
                  <a:t>Feeling horrible</a:t>
                </a:r>
              </a:p>
            </p:txBody>
          </p:sp>
          <p:sp>
            <p:nvSpPr>
              <p:cNvPr id="9" name="Textfeld 8">
                <a:extLst>
                  <a:ext uri="{FF2B5EF4-FFF2-40B4-BE49-F238E27FC236}">
                    <a16:creationId xmlns:a16="http://schemas.microsoft.com/office/drawing/2014/main" id="{4F1AC39D-A866-594E-9AF9-A13C0FE7C19B}"/>
                  </a:ext>
                </a:extLst>
              </p:cNvPr>
              <p:cNvSpPr txBox="1"/>
              <p:nvPr/>
            </p:nvSpPr>
            <p:spPr>
              <a:xfrm>
                <a:off x="709641" y="3299789"/>
                <a:ext cx="307777" cy="1033670"/>
              </a:xfrm>
              <a:prstGeom prst="rect">
                <a:avLst/>
              </a:prstGeom>
              <a:noFill/>
            </p:spPr>
            <p:txBody>
              <a:bodyPr vert="vert270" wrap="square" rtlCol="0">
                <a:spAutoFit/>
              </a:bodyPr>
              <a:lstStyle/>
              <a:p>
                <a:pPr algn="ctr"/>
                <a:r>
                  <a:rPr lang="de-DE" sz="800" b="1" dirty="0">
                    <a:solidFill>
                      <a:schemeClr val="bg1">
                        <a:lumMod val="75000"/>
                        <a:lumOff val="25000"/>
                      </a:schemeClr>
                    </a:solidFill>
                    <a:latin typeface="Arial" panose="020B0604020202020204" pitchFamily="34" charset="0"/>
                    <a:cs typeface="Arial" panose="020B0604020202020204" pitchFamily="34" charset="0"/>
                  </a:rPr>
                  <a:t>Feeling ok</a:t>
                </a:r>
              </a:p>
            </p:txBody>
          </p:sp>
          <p:sp>
            <p:nvSpPr>
              <p:cNvPr id="10" name="Textfeld 9">
                <a:extLst>
                  <a:ext uri="{FF2B5EF4-FFF2-40B4-BE49-F238E27FC236}">
                    <a16:creationId xmlns:a16="http://schemas.microsoft.com/office/drawing/2014/main" id="{D6C836F0-57D3-1C4D-A180-65BD517E0FFB}"/>
                  </a:ext>
                </a:extLst>
              </p:cNvPr>
              <p:cNvSpPr txBox="1"/>
              <p:nvPr/>
            </p:nvSpPr>
            <p:spPr>
              <a:xfrm>
                <a:off x="711135" y="2266118"/>
                <a:ext cx="307777" cy="1033670"/>
              </a:xfrm>
              <a:prstGeom prst="rect">
                <a:avLst/>
              </a:prstGeom>
              <a:noFill/>
            </p:spPr>
            <p:txBody>
              <a:bodyPr vert="vert270" wrap="square" rtlCol="0">
                <a:spAutoFit/>
              </a:bodyPr>
              <a:lstStyle/>
              <a:p>
                <a:pPr algn="ctr"/>
                <a:r>
                  <a:rPr lang="de-DE" sz="800" b="1" dirty="0">
                    <a:solidFill>
                      <a:schemeClr val="bg1">
                        <a:lumMod val="75000"/>
                        <a:lumOff val="25000"/>
                      </a:schemeClr>
                    </a:solidFill>
                    <a:latin typeface="Arial" panose="020B0604020202020204" pitchFamily="34" charset="0"/>
                    <a:cs typeface="Arial" panose="020B0604020202020204" pitchFamily="34" charset="0"/>
                  </a:rPr>
                  <a:t>Feeling satisfy</a:t>
                </a:r>
              </a:p>
            </p:txBody>
          </p:sp>
          <p:sp>
            <p:nvSpPr>
              <p:cNvPr id="11" name="Textfeld 10">
                <a:extLst>
                  <a:ext uri="{FF2B5EF4-FFF2-40B4-BE49-F238E27FC236}">
                    <a16:creationId xmlns:a16="http://schemas.microsoft.com/office/drawing/2014/main" id="{9057C2C0-4968-BC44-BB8E-AE2159F569F1}"/>
                  </a:ext>
                </a:extLst>
              </p:cNvPr>
              <p:cNvSpPr txBox="1"/>
              <p:nvPr/>
            </p:nvSpPr>
            <p:spPr>
              <a:xfrm>
                <a:off x="712629" y="1232449"/>
                <a:ext cx="307777" cy="1033670"/>
              </a:xfrm>
              <a:prstGeom prst="rect">
                <a:avLst/>
              </a:prstGeom>
              <a:noFill/>
            </p:spPr>
            <p:txBody>
              <a:bodyPr vert="vert270" wrap="square" rtlCol="0">
                <a:spAutoFit/>
              </a:bodyPr>
              <a:lstStyle/>
              <a:p>
                <a:pPr algn="ctr"/>
                <a:r>
                  <a:rPr lang="de-DE" sz="800" b="1" dirty="0">
                    <a:solidFill>
                      <a:schemeClr val="bg1">
                        <a:lumMod val="75000"/>
                        <a:lumOff val="25000"/>
                      </a:schemeClr>
                    </a:solidFill>
                    <a:latin typeface="Arial" panose="020B0604020202020204" pitchFamily="34" charset="0"/>
                    <a:cs typeface="Arial" panose="020B0604020202020204" pitchFamily="34" charset="0"/>
                  </a:rPr>
                  <a:t>Feeling </a:t>
                </a:r>
                <a:r>
                  <a:rPr lang="de-DE" sz="800" b="1" dirty="0" err="1">
                    <a:solidFill>
                      <a:schemeClr val="bg1">
                        <a:lumMod val="75000"/>
                        <a:lumOff val="25000"/>
                      </a:schemeClr>
                    </a:solidFill>
                    <a:latin typeface="Arial" panose="020B0604020202020204" pitchFamily="34" charset="0"/>
                    <a:cs typeface="Arial" panose="020B0604020202020204" pitchFamily="34" charset="0"/>
                  </a:rPr>
                  <a:t>very</a:t>
                </a:r>
                <a:r>
                  <a:rPr lang="de-DE" sz="800" b="1" dirty="0">
                    <a:solidFill>
                      <a:schemeClr val="bg1">
                        <a:lumMod val="75000"/>
                        <a:lumOff val="25000"/>
                      </a:schemeClr>
                    </a:solidFill>
                    <a:latin typeface="Arial" panose="020B0604020202020204" pitchFamily="34" charset="0"/>
                    <a:cs typeface="Arial" panose="020B0604020202020204" pitchFamily="34" charset="0"/>
                  </a:rPr>
                  <a:t> </a:t>
                </a:r>
                <a:r>
                  <a:rPr lang="de-DE" sz="800" b="1" dirty="0" err="1">
                    <a:solidFill>
                      <a:schemeClr val="bg1">
                        <a:lumMod val="75000"/>
                        <a:lumOff val="25000"/>
                      </a:schemeClr>
                    </a:solidFill>
                    <a:latin typeface="Arial" panose="020B0604020202020204" pitchFamily="34" charset="0"/>
                    <a:cs typeface="Arial" panose="020B0604020202020204" pitchFamily="34" charset="0"/>
                  </a:rPr>
                  <a:t>gratifying</a:t>
                </a:r>
                <a:endParaRPr lang="de-DE" sz="800" b="1" dirty="0">
                  <a:solidFill>
                    <a:schemeClr val="bg1">
                      <a:lumMod val="75000"/>
                      <a:lumOff val="25000"/>
                    </a:schemeClr>
                  </a:solidFill>
                  <a:latin typeface="Arial" panose="020B0604020202020204" pitchFamily="34" charset="0"/>
                  <a:cs typeface="Arial" panose="020B0604020202020204" pitchFamily="34" charset="0"/>
                </a:endParaRPr>
              </a:p>
            </p:txBody>
          </p:sp>
        </p:grpSp>
        <p:sp>
          <p:nvSpPr>
            <p:cNvPr id="15" name="Textfeld 14">
              <a:extLst>
                <a:ext uri="{FF2B5EF4-FFF2-40B4-BE49-F238E27FC236}">
                  <a16:creationId xmlns:a16="http://schemas.microsoft.com/office/drawing/2014/main" id="{77A55076-E4AE-497F-8F35-F5718BE52BFF}"/>
                </a:ext>
              </a:extLst>
            </p:cNvPr>
            <p:cNvSpPr txBox="1"/>
            <p:nvPr/>
          </p:nvSpPr>
          <p:spPr>
            <a:xfrm>
              <a:off x="1011210" y="3292583"/>
              <a:ext cx="3008488" cy="684614"/>
            </a:xfrm>
            <a:prstGeom prst="rect">
              <a:avLst/>
            </a:prstGeom>
            <a:noFill/>
          </p:spPr>
          <p:txBody>
            <a:bodyPr wrap="square" rtlCol="0">
              <a:spAutoFit/>
            </a:bodyPr>
            <a:lstStyle/>
            <a:p>
              <a:r>
                <a:rPr lang="en-US" sz="900" b="1" u="sng" dirty="0">
                  <a:solidFill>
                    <a:schemeClr val="bg1">
                      <a:lumMod val="75000"/>
                      <a:lumOff val="25000"/>
                    </a:schemeClr>
                  </a:solidFill>
                </a:rPr>
                <a:t>Fill out request</a:t>
              </a:r>
            </a:p>
            <a:p>
              <a:r>
                <a:rPr lang="de-CH" sz="900" dirty="0">
                  <a:solidFill>
                    <a:schemeClr val="bg1">
                      <a:lumMod val="75000"/>
                      <a:lumOff val="25000"/>
                    </a:schemeClr>
                  </a:solidFill>
                </a:rPr>
                <a:t>The </a:t>
              </a:r>
              <a:r>
                <a:rPr lang="de-CH" sz="900" dirty="0" err="1">
                  <a:solidFill>
                    <a:schemeClr val="bg1">
                      <a:lumMod val="75000"/>
                      <a:lumOff val="25000"/>
                    </a:schemeClr>
                  </a:solidFill>
                </a:rPr>
                <a:t>audit</a:t>
              </a:r>
              <a:r>
                <a:rPr lang="de-CH" sz="900" dirty="0">
                  <a:solidFill>
                    <a:schemeClr val="bg1">
                      <a:lumMod val="75000"/>
                      <a:lumOff val="25000"/>
                    </a:schemeClr>
                  </a:solidFill>
                </a:rPr>
                <a:t> </a:t>
              </a:r>
              <a:r>
                <a:rPr lang="de-CH" sz="900" dirty="0" err="1">
                  <a:solidFill>
                    <a:schemeClr val="bg1">
                      <a:lumMod val="75000"/>
                      <a:lumOff val="25000"/>
                    </a:schemeClr>
                  </a:solidFill>
                </a:rPr>
                <a:t>team</a:t>
              </a:r>
              <a:r>
                <a:rPr lang="de-CH" sz="900" dirty="0">
                  <a:solidFill>
                    <a:schemeClr val="bg1">
                      <a:lumMod val="75000"/>
                      <a:lumOff val="25000"/>
                    </a:schemeClr>
                  </a:solidFill>
                </a:rPr>
                <a:t> </a:t>
              </a:r>
              <a:r>
                <a:rPr lang="de-CH" sz="900" dirty="0" err="1">
                  <a:solidFill>
                    <a:schemeClr val="bg1">
                      <a:lumMod val="75000"/>
                      <a:lumOff val="25000"/>
                    </a:schemeClr>
                  </a:solidFill>
                </a:rPr>
                <a:t>fills</a:t>
              </a:r>
              <a:r>
                <a:rPr lang="de-CH" sz="900" dirty="0">
                  <a:solidFill>
                    <a:schemeClr val="bg1">
                      <a:lumMod val="75000"/>
                      <a:lumOff val="25000"/>
                    </a:schemeClr>
                  </a:solidFill>
                </a:rPr>
                <a:t> out </a:t>
              </a:r>
              <a:r>
                <a:rPr lang="de-CH" sz="900" dirty="0" err="1">
                  <a:solidFill>
                    <a:schemeClr val="bg1">
                      <a:lumMod val="75000"/>
                      <a:lumOff val="25000"/>
                    </a:schemeClr>
                  </a:solidFill>
                </a:rPr>
                <a:t>the</a:t>
              </a:r>
              <a:r>
                <a:rPr lang="de-CH" sz="900" dirty="0">
                  <a:solidFill>
                    <a:schemeClr val="bg1">
                      <a:lumMod val="75000"/>
                      <a:lumOff val="25000"/>
                    </a:schemeClr>
                  </a:solidFill>
                </a:rPr>
                <a:t> </a:t>
              </a:r>
              <a:r>
                <a:rPr lang="de-CH" sz="900" dirty="0" err="1">
                  <a:solidFill>
                    <a:schemeClr val="bg1">
                      <a:lumMod val="75000"/>
                      <a:lumOff val="25000"/>
                    </a:schemeClr>
                  </a:solidFill>
                </a:rPr>
                <a:t>requrest</a:t>
              </a:r>
              <a:r>
                <a:rPr lang="de-CH" sz="900" dirty="0">
                  <a:solidFill>
                    <a:schemeClr val="bg1">
                      <a:lumMod val="75000"/>
                      <a:lumOff val="25000"/>
                    </a:schemeClr>
                  </a:solidFill>
                </a:rPr>
                <a:t> (</a:t>
              </a:r>
              <a:r>
                <a:rPr lang="de-CH" sz="900" dirty="0" err="1">
                  <a:solidFill>
                    <a:schemeClr val="bg1">
                      <a:lumMod val="75000"/>
                      <a:lumOff val="25000"/>
                    </a:schemeClr>
                  </a:solidFill>
                </a:rPr>
                <a:t>excel</a:t>
              </a:r>
              <a:r>
                <a:rPr lang="de-CH" sz="900" dirty="0">
                  <a:solidFill>
                    <a:schemeClr val="bg1">
                      <a:lumMod val="75000"/>
                      <a:lumOff val="25000"/>
                    </a:schemeClr>
                  </a:solidFill>
                </a:rPr>
                <a:t> </a:t>
              </a:r>
              <a:r>
                <a:rPr lang="de-CH" sz="900" dirty="0" err="1">
                  <a:solidFill>
                    <a:schemeClr val="bg1">
                      <a:lumMod val="75000"/>
                      <a:lumOff val="25000"/>
                    </a:schemeClr>
                  </a:solidFill>
                </a:rPr>
                <a:t>sheet</a:t>
              </a:r>
              <a:r>
                <a:rPr lang="de-CH" sz="900" dirty="0">
                  <a:solidFill>
                    <a:schemeClr val="bg1">
                      <a:lumMod val="75000"/>
                      <a:lumOff val="25000"/>
                    </a:schemeClr>
                  </a:solidFill>
                </a:rPr>
                <a:t>). </a:t>
              </a:r>
              <a:r>
                <a:rPr lang="en-US" sz="900" dirty="0">
                  <a:solidFill>
                    <a:schemeClr val="bg1">
                      <a:lumMod val="75000"/>
                      <a:lumOff val="25000"/>
                    </a:schemeClr>
                  </a:solidFill>
                </a:rPr>
                <a:t> This excel is sent to the data management team. If changes </a:t>
              </a:r>
              <a:r>
                <a:rPr lang="en-US" sz="900" dirty="0" err="1">
                  <a:solidFill>
                    <a:schemeClr val="bg1">
                      <a:lumMod val="75000"/>
                      <a:lumOff val="25000"/>
                    </a:schemeClr>
                  </a:solidFill>
                </a:rPr>
                <a:t>occure</a:t>
              </a:r>
              <a:r>
                <a:rPr lang="en-US" sz="900" dirty="0">
                  <a:solidFill>
                    <a:schemeClr val="bg1">
                      <a:lumMod val="75000"/>
                      <a:lumOff val="25000"/>
                    </a:schemeClr>
                  </a:solidFill>
                </a:rPr>
                <a:t>, the excel is adapted and sent again. This leads to multiple sheets and no single point of truth. </a:t>
              </a:r>
            </a:p>
          </p:txBody>
        </p:sp>
        <p:sp>
          <p:nvSpPr>
            <p:cNvPr id="16" name="Textfeld 15">
              <a:extLst>
                <a:ext uri="{FF2B5EF4-FFF2-40B4-BE49-F238E27FC236}">
                  <a16:creationId xmlns:a16="http://schemas.microsoft.com/office/drawing/2014/main" id="{DB54A02B-ADD6-4B3A-B2DE-9DEDC6256CA1}"/>
                </a:ext>
              </a:extLst>
            </p:cNvPr>
            <p:cNvSpPr txBox="1"/>
            <p:nvPr/>
          </p:nvSpPr>
          <p:spPr>
            <a:xfrm>
              <a:off x="2815915" y="2063736"/>
              <a:ext cx="5461811" cy="784830"/>
            </a:xfrm>
            <a:prstGeom prst="rect">
              <a:avLst/>
            </a:prstGeom>
            <a:noFill/>
          </p:spPr>
          <p:txBody>
            <a:bodyPr wrap="square" rtlCol="0">
              <a:spAutoFit/>
            </a:bodyPr>
            <a:lstStyle/>
            <a:p>
              <a:r>
                <a:rPr lang="en-US" sz="900" b="1" u="sng" dirty="0">
                  <a:solidFill>
                    <a:schemeClr val="bg1">
                      <a:lumMod val="75000"/>
                      <a:lumOff val="25000"/>
                    </a:schemeClr>
                  </a:solidFill>
                </a:rPr>
                <a:t>Coordinate extraction</a:t>
              </a:r>
            </a:p>
            <a:p>
              <a:r>
                <a:rPr lang="en-US" sz="900" dirty="0">
                  <a:solidFill>
                    <a:schemeClr val="bg1">
                      <a:lumMod val="75000"/>
                      <a:lumOff val="25000"/>
                    </a:schemeClr>
                  </a:solidFill>
                </a:rPr>
                <a:t>After reviewing the sent request, the data management team is confirming the order and a data extraction reminder is set, if the audit team is performing the extraction. This email-reminder includes all necessary information and files. If the data management team is handling the data extraction, the client is contacted directly with the necessary information. </a:t>
              </a:r>
            </a:p>
          </p:txBody>
        </p:sp>
        <p:sp>
          <p:nvSpPr>
            <p:cNvPr id="19" name="Textfeld 18">
              <a:extLst>
                <a:ext uri="{FF2B5EF4-FFF2-40B4-BE49-F238E27FC236}">
                  <a16:creationId xmlns:a16="http://schemas.microsoft.com/office/drawing/2014/main" id="{8A58BEC7-938D-4E9D-BB91-F042441F1297}"/>
                </a:ext>
              </a:extLst>
            </p:cNvPr>
            <p:cNvSpPr txBox="1"/>
            <p:nvPr/>
          </p:nvSpPr>
          <p:spPr>
            <a:xfrm>
              <a:off x="4737128" y="3464721"/>
              <a:ext cx="5447872" cy="507831"/>
            </a:xfrm>
            <a:prstGeom prst="rect">
              <a:avLst/>
            </a:prstGeom>
            <a:noFill/>
          </p:spPr>
          <p:txBody>
            <a:bodyPr wrap="square" rtlCol="0">
              <a:spAutoFit/>
            </a:bodyPr>
            <a:lstStyle/>
            <a:p>
              <a:r>
                <a:rPr lang="en-US" sz="900" b="1" u="sng" dirty="0">
                  <a:solidFill>
                    <a:schemeClr val="bg1">
                      <a:lumMod val="75000"/>
                      <a:lumOff val="25000"/>
                    </a:schemeClr>
                  </a:solidFill>
                </a:rPr>
                <a:t>Receive data</a:t>
              </a:r>
            </a:p>
            <a:p>
              <a:r>
                <a:rPr lang="en-US" sz="900" dirty="0">
                  <a:solidFill>
                    <a:schemeClr val="bg1">
                      <a:lumMod val="75000"/>
                      <a:lumOff val="25000"/>
                    </a:schemeClr>
                  </a:solidFill>
                </a:rPr>
                <a:t>Either the audit team or client is uploading the extracted data with a transfer-solution. After receipt, the data is quickly checked for completeness and validity. </a:t>
              </a:r>
              <a:endParaRPr lang="en-US" sz="1400" dirty="0">
                <a:solidFill>
                  <a:schemeClr val="bg1">
                    <a:lumMod val="75000"/>
                    <a:lumOff val="25000"/>
                  </a:schemeClr>
                </a:solidFill>
              </a:endParaRPr>
            </a:p>
          </p:txBody>
        </p:sp>
        <p:sp>
          <p:nvSpPr>
            <p:cNvPr id="71" name="Textfeld 70">
              <a:extLst>
                <a:ext uri="{FF2B5EF4-FFF2-40B4-BE49-F238E27FC236}">
                  <a16:creationId xmlns:a16="http://schemas.microsoft.com/office/drawing/2014/main" id="{BED11014-8E4D-48E6-BE02-8AB3360EB521}"/>
                </a:ext>
              </a:extLst>
            </p:cNvPr>
            <p:cNvSpPr txBox="1"/>
            <p:nvPr/>
          </p:nvSpPr>
          <p:spPr>
            <a:xfrm>
              <a:off x="6036226" y="4415993"/>
              <a:ext cx="4775561" cy="1338828"/>
            </a:xfrm>
            <a:prstGeom prst="rect">
              <a:avLst/>
            </a:prstGeom>
            <a:noFill/>
          </p:spPr>
          <p:txBody>
            <a:bodyPr wrap="square" rtlCol="0">
              <a:spAutoFit/>
            </a:bodyPr>
            <a:lstStyle/>
            <a:p>
              <a:r>
                <a:rPr lang="en-US" sz="900" b="1" u="sng" dirty="0">
                  <a:solidFill>
                    <a:schemeClr val="bg1">
                      <a:lumMod val="75000"/>
                      <a:lumOff val="25000"/>
                    </a:schemeClr>
                  </a:solidFill>
                </a:rPr>
                <a:t>Finalize CoA, DM and IP</a:t>
              </a:r>
            </a:p>
            <a:p>
              <a:r>
                <a:rPr lang="en-US" sz="900" dirty="0">
                  <a:solidFill>
                    <a:schemeClr val="bg1">
                      <a:lumMod val="75000"/>
                      <a:lumOff val="25000"/>
                    </a:schemeClr>
                  </a:solidFill>
                </a:rPr>
                <a:t>After data transformation, the information is loaded into the analytics tool. In order to finalize the parameters, the audit team needs to complete the chart of accounts, the period identification, and dimension tables. Therefore, the information is sent to the audit team. There is no centralized storage for all information, making collaboration difficult, especially with data management team members. </a:t>
              </a:r>
              <a:endParaRPr lang="en-US" sz="1400" dirty="0">
                <a:solidFill>
                  <a:schemeClr val="bg1">
                    <a:lumMod val="75000"/>
                    <a:lumOff val="25000"/>
                  </a:schemeClr>
                </a:solidFill>
              </a:endParaRPr>
            </a:p>
            <a:p>
              <a:endParaRPr lang="en-US" dirty="0">
                <a:solidFill>
                  <a:schemeClr val="bg1">
                    <a:lumMod val="75000"/>
                    <a:lumOff val="25000"/>
                  </a:schemeClr>
                </a:solidFill>
              </a:endParaRPr>
            </a:p>
          </p:txBody>
        </p:sp>
        <p:cxnSp>
          <p:nvCxnSpPr>
            <p:cNvPr id="73" name="Verbinder: gewinkelt 72">
              <a:extLst>
                <a:ext uri="{FF2B5EF4-FFF2-40B4-BE49-F238E27FC236}">
                  <a16:creationId xmlns:a16="http://schemas.microsoft.com/office/drawing/2014/main" id="{048E27D2-E0BA-471C-9D7B-1EDA7F73A2D7}"/>
                </a:ext>
              </a:extLst>
            </p:cNvPr>
            <p:cNvCxnSpPr>
              <a:cxnSpLocks/>
            </p:cNvCxnSpPr>
            <p:nvPr/>
          </p:nvCxnSpPr>
          <p:spPr>
            <a:xfrm rot="16200000" flipH="1">
              <a:off x="5287859" y="4159388"/>
              <a:ext cx="774324" cy="622016"/>
            </a:xfrm>
            <a:prstGeom prst="bentConnector3">
              <a:avLst>
                <a:gd name="adj1" fmla="val 100824"/>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Verbinder: gewinkelt 75">
              <a:extLst>
                <a:ext uri="{FF2B5EF4-FFF2-40B4-BE49-F238E27FC236}">
                  <a16:creationId xmlns:a16="http://schemas.microsoft.com/office/drawing/2014/main" id="{353553CE-95F1-4D94-BB64-7669E2F7ABEB}"/>
                </a:ext>
              </a:extLst>
            </p:cNvPr>
            <p:cNvCxnSpPr>
              <a:cxnSpLocks/>
            </p:cNvCxnSpPr>
            <p:nvPr/>
          </p:nvCxnSpPr>
          <p:spPr>
            <a:xfrm flipV="1">
              <a:off x="1575339" y="2508077"/>
              <a:ext cx="1240578" cy="602383"/>
            </a:xfrm>
            <a:prstGeom prst="bentConnector3">
              <a:avLst>
                <a:gd name="adj1" fmla="val -776"/>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Verbinder: gewinkelt 78">
              <a:extLst>
                <a:ext uri="{FF2B5EF4-FFF2-40B4-BE49-F238E27FC236}">
                  <a16:creationId xmlns:a16="http://schemas.microsoft.com/office/drawing/2014/main" id="{4F8F4908-CAC8-43A8-8D40-56055E8B0D05}"/>
                </a:ext>
              </a:extLst>
            </p:cNvPr>
            <p:cNvCxnSpPr>
              <a:cxnSpLocks/>
              <a:endCxn id="19" idx="1"/>
            </p:cNvCxnSpPr>
            <p:nvPr/>
          </p:nvCxnSpPr>
          <p:spPr>
            <a:xfrm rot="16200000" flipH="1">
              <a:off x="4142013" y="3123521"/>
              <a:ext cx="799449" cy="390781"/>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CED113E-DEF2-F847-B9CB-DB1AD3CBEE34}"/>
                </a:ext>
              </a:extLst>
            </p:cNvPr>
            <p:cNvSpPr txBox="1"/>
            <p:nvPr/>
          </p:nvSpPr>
          <p:spPr>
            <a:xfrm>
              <a:off x="1250293" y="5613830"/>
              <a:ext cx="7701115" cy="926242"/>
            </a:xfrm>
            <a:prstGeom prst="rect">
              <a:avLst/>
            </a:prstGeom>
            <a:noFill/>
          </p:spPr>
          <p:txBody>
            <a:bodyPr wrap="square" rtlCol="0">
              <a:spAutoFit/>
            </a:bodyPr>
            <a:lstStyle/>
            <a:p>
              <a:r>
                <a:rPr lang="en-US" sz="900" b="1" dirty="0">
                  <a:solidFill>
                    <a:schemeClr val="bg1">
                      <a:lumMod val="75000"/>
                      <a:lumOff val="25000"/>
                    </a:schemeClr>
                  </a:solidFill>
                </a:rPr>
                <a:t>General Problems</a:t>
              </a:r>
            </a:p>
            <a:p>
              <a:pPr marL="171450" indent="-171450">
                <a:buFont typeface="Arial" panose="020B0604020202020204" pitchFamily="34" charset="0"/>
                <a:buChar char="•"/>
              </a:pPr>
              <a:r>
                <a:rPr lang="en-US" sz="900" dirty="0">
                  <a:solidFill>
                    <a:schemeClr val="bg1">
                      <a:lumMod val="75000"/>
                      <a:lumOff val="25000"/>
                    </a:schemeClr>
                  </a:solidFill>
                </a:rPr>
                <a:t>There is no single point of truth for any information (request, chart of account, dimension tables, audit communications)</a:t>
              </a:r>
            </a:p>
            <a:p>
              <a:pPr marL="171450" indent="-171450">
                <a:buFont typeface="Arial" panose="020B0604020202020204" pitchFamily="34" charset="0"/>
                <a:buChar char="•"/>
              </a:pPr>
              <a:r>
                <a:rPr lang="en-US" sz="900" dirty="0">
                  <a:solidFill>
                    <a:schemeClr val="bg1">
                      <a:lumMod val="75000"/>
                      <a:lumOff val="25000"/>
                    </a:schemeClr>
                  </a:solidFill>
                </a:rPr>
                <a:t>There is no central storage to access other team members information in case of absence or support. </a:t>
              </a:r>
            </a:p>
            <a:p>
              <a:pPr marL="171450" indent="-171450">
                <a:buFont typeface="Arial" panose="020B0604020202020204" pitchFamily="34" charset="0"/>
                <a:buChar char="•"/>
              </a:pPr>
              <a:r>
                <a:rPr lang="en-US" sz="900" dirty="0">
                  <a:solidFill>
                    <a:schemeClr val="bg1">
                      <a:lumMod val="75000"/>
                      <a:lumOff val="25000"/>
                    </a:schemeClr>
                  </a:solidFill>
                </a:rPr>
                <a:t>There is no overview about who is doing which engagement and what the current status is. </a:t>
              </a:r>
            </a:p>
            <a:p>
              <a:pPr marL="171450" indent="-171450">
                <a:buFont typeface="Arial" panose="020B0604020202020204" pitchFamily="34" charset="0"/>
                <a:buChar char="•"/>
              </a:pPr>
              <a:r>
                <a:rPr lang="en-US" sz="900" dirty="0">
                  <a:solidFill>
                    <a:schemeClr val="bg1">
                      <a:lumMod val="75000"/>
                      <a:lumOff val="25000"/>
                    </a:schemeClr>
                  </a:solidFill>
                </a:rPr>
                <a:t>There are no automated emails of reoccurring communications. </a:t>
              </a:r>
            </a:p>
            <a:p>
              <a:pPr marL="171450" indent="-171450">
                <a:buFont typeface="Arial" panose="020B0604020202020204" pitchFamily="34" charset="0"/>
                <a:buChar char="•"/>
              </a:pPr>
              <a:r>
                <a:rPr lang="en-US" sz="900" dirty="0">
                  <a:solidFill>
                    <a:schemeClr val="bg1">
                      <a:lumMod val="75000"/>
                      <a:lumOff val="25000"/>
                    </a:schemeClr>
                  </a:solidFill>
                </a:rPr>
                <a:t>There is no automated solution to query for status information. </a:t>
              </a:r>
            </a:p>
            <a:p>
              <a:endParaRPr lang="en-US" sz="900" dirty="0">
                <a:solidFill>
                  <a:schemeClr val="bg1">
                    <a:lumMod val="75000"/>
                    <a:lumOff val="25000"/>
                  </a:schemeClr>
                </a:solidFill>
              </a:endParaRPr>
            </a:p>
          </p:txBody>
        </p:sp>
      </p:grpSp>
    </p:spTree>
    <p:extLst>
      <p:ext uri="{BB962C8B-B14F-4D97-AF65-F5344CB8AC3E}">
        <p14:creationId xmlns:p14="http://schemas.microsoft.com/office/powerpoint/2010/main" val="2972811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19" name="Textfeld 18">
            <a:extLst>
              <a:ext uri="{FF2B5EF4-FFF2-40B4-BE49-F238E27FC236}">
                <a16:creationId xmlns:a16="http://schemas.microsoft.com/office/drawing/2014/main" id="{F154A138-A898-4AD7-BB2F-25C5F4D30E48}"/>
              </a:ext>
            </a:extLst>
          </p:cNvPr>
          <p:cNvSpPr txBox="1"/>
          <p:nvPr/>
        </p:nvSpPr>
        <p:spPr>
          <a:xfrm>
            <a:off x="1756334" y="2552714"/>
            <a:ext cx="307777" cy="1216697"/>
          </a:xfrm>
          <a:prstGeom prst="rect">
            <a:avLst/>
          </a:prstGeom>
          <a:noFill/>
        </p:spPr>
        <p:txBody>
          <a:bodyPr vert="vert270" wrap="square" rtlCol="0">
            <a:spAutoFit/>
          </a:bodyPr>
          <a:lstStyle/>
          <a:p>
            <a:pPr algn="ctr"/>
            <a:r>
              <a:rPr lang="de-DE" sz="800" b="1" dirty="0">
                <a:solidFill>
                  <a:schemeClr val="bg1"/>
                </a:solidFill>
                <a:highlight>
                  <a:srgbClr val="FFFF00"/>
                </a:highlight>
                <a:latin typeface="Arial" panose="020B0604020202020204" pitchFamily="34" charset="0"/>
                <a:cs typeface="Arial" panose="020B0604020202020204" pitchFamily="34" charset="0"/>
              </a:rPr>
              <a:t> </a:t>
            </a:r>
          </a:p>
        </p:txBody>
      </p:sp>
      <p:sp>
        <p:nvSpPr>
          <p:cNvPr id="33" name="TextBox 32">
            <a:extLst>
              <a:ext uri="{FF2B5EF4-FFF2-40B4-BE49-F238E27FC236}">
                <a16:creationId xmlns:a16="http://schemas.microsoft.com/office/drawing/2014/main" id="{EA0B5760-7E73-DA4A-84CE-8E43423DE458}"/>
              </a:ext>
            </a:extLst>
          </p:cNvPr>
          <p:cNvSpPr txBox="1"/>
          <p:nvPr/>
        </p:nvSpPr>
        <p:spPr>
          <a:xfrm>
            <a:off x="0" y="0"/>
            <a:ext cx="12192000" cy="1323439"/>
          </a:xfrm>
          <a:prstGeom prst="rect">
            <a:avLst/>
          </a:prstGeom>
          <a:solidFill>
            <a:schemeClr val="accent1"/>
          </a:solidFill>
          <a:ln>
            <a:noFill/>
          </a:ln>
        </p:spPr>
        <p:txBody>
          <a:bodyPr wrap="square" rtlCol="0">
            <a:spAutoFit/>
          </a:bodyPr>
          <a:lstStyle/>
          <a:p>
            <a:r>
              <a:rPr lang="de-DE" sz="8000" b="1" dirty="0">
                <a:ln w="12700">
                  <a:noFill/>
                </a:ln>
                <a:solidFill>
                  <a:srgbClr val="565757"/>
                </a:solidFill>
                <a:latin typeface="Calibri" panose="020F0502020204030204" pitchFamily="34" charset="0"/>
                <a:ea typeface="Silom" pitchFamily="2" charset="-34"/>
                <a:cs typeface="Calibri" panose="020F0502020204030204" pitchFamily="34" charset="0"/>
              </a:rPr>
              <a:t>  EXPERIENCE</a:t>
            </a:r>
          </a:p>
        </p:txBody>
      </p:sp>
      <p:pic>
        <p:nvPicPr>
          <p:cNvPr id="21" name="Graphic 20" descr="Smiling face with no fill">
            <a:extLst>
              <a:ext uri="{FF2B5EF4-FFF2-40B4-BE49-F238E27FC236}">
                <a16:creationId xmlns:a16="http://schemas.microsoft.com/office/drawing/2014/main" id="{D7CC5D49-3C17-CF4C-9CD9-E8EC36A631F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4913" y="2301260"/>
            <a:ext cx="1251419" cy="1251419"/>
          </a:xfrm>
          <a:prstGeom prst="rect">
            <a:avLst/>
          </a:prstGeom>
        </p:spPr>
      </p:pic>
      <p:sp>
        <p:nvSpPr>
          <p:cNvPr id="2" name="Rectangle 1">
            <a:extLst>
              <a:ext uri="{FF2B5EF4-FFF2-40B4-BE49-F238E27FC236}">
                <a16:creationId xmlns:a16="http://schemas.microsoft.com/office/drawing/2014/main" id="{2BBE82AF-B6C1-2743-8360-7B733E1CB97D}"/>
              </a:ext>
            </a:extLst>
          </p:cNvPr>
          <p:cNvSpPr/>
          <p:nvPr/>
        </p:nvSpPr>
        <p:spPr>
          <a:xfrm>
            <a:off x="1756335" y="1777061"/>
            <a:ext cx="3364734" cy="2308324"/>
          </a:xfrm>
          <a:prstGeom prst="rect">
            <a:avLst/>
          </a:prstGeom>
        </p:spPr>
        <p:txBody>
          <a:bodyPr wrap="square">
            <a:spAutoFit/>
          </a:bodyPr>
          <a:lstStyle/>
          <a:p>
            <a:pPr algn="just"/>
            <a:r>
              <a:rPr lang="en-US" b="1" dirty="0">
                <a:solidFill>
                  <a:srgbClr val="565757"/>
                </a:solidFill>
                <a:latin typeface="Calibri" panose="020F0502020204030204" pitchFamily="34" charset="0"/>
                <a:cs typeface="Calibri" panose="020F0502020204030204" pitchFamily="34" charset="0"/>
              </a:rPr>
              <a:t>Fill out request</a:t>
            </a:r>
          </a:p>
          <a:p>
            <a:pPr algn="just"/>
            <a:r>
              <a:rPr lang="de-CH" dirty="0">
                <a:solidFill>
                  <a:srgbClr val="565757"/>
                </a:solidFill>
                <a:latin typeface="Calibri" panose="020F0502020204030204" pitchFamily="34" charset="0"/>
                <a:cs typeface="Calibri" panose="020F0502020204030204" pitchFamily="34" charset="0"/>
              </a:rPr>
              <a:t>The </a:t>
            </a:r>
            <a:r>
              <a:rPr lang="de-CH" dirty="0" err="1">
                <a:solidFill>
                  <a:srgbClr val="565757"/>
                </a:solidFill>
                <a:latin typeface="Calibri" panose="020F0502020204030204" pitchFamily="34" charset="0"/>
                <a:cs typeface="Calibri" panose="020F0502020204030204" pitchFamily="34" charset="0"/>
              </a:rPr>
              <a:t>audit</a:t>
            </a:r>
            <a:r>
              <a:rPr lang="de-CH" dirty="0">
                <a:solidFill>
                  <a:srgbClr val="565757"/>
                </a:solidFill>
                <a:latin typeface="Calibri" panose="020F0502020204030204" pitchFamily="34" charset="0"/>
                <a:cs typeface="Calibri" panose="020F0502020204030204" pitchFamily="34" charset="0"/>
              </a:rPr>
              <a:t> </a:t>
            </a:r>
            <a:r>
              <a:rPr lang="de-CH" dirty="0" err="1">
                <a:solidFill>
                  <a:srgbClr val="565757"/>
                </a:solidFill>
                <a:latin typeface="Calibri" panose="020F0502020204030204" pitchFamily="34" charset="0"/>
                <a:cs typeface="Calibri" panose="020F0502020204030204" pitchFamily="34" charset="0"/>
              </a:rPr>
              <a:t>team</a:t>
            </a:r>
            <a:r>
              <a:rPr lang="de-CH" dirty="0">
                <a:solidFill>
                  <a:srgbClr val="565757"/>
                </a:solidFill>
                <a:latin typeface="Calibri" panose="020F0502020204030204" pitchFamily="34" charset="0"/>
                <a:cs typeface="Calibri" panose="020F0502020204030204" pitchFamily="34" charset="0"/>
              </a:rPr>
              <a:t> </a:t>
            </a:r>
            <a:r>
              <a:rPr lang="de-CH" dirty="0" err="1">
                <a:solidFill>
                  <a:srgbClr val="565757"/>
                </a:solidFill>
                <a:latin typeface="Calibri" panose="020F0502020204030204" pitchFamily="34" charset="0"/>
                <a:cs typeface="Calibri" panose="020F0502020204030204" pitchFamily="34" charset="0"/>
              </a:rPr>
              <a:t>fills</a:t>
            </a:r>
            <a:r>
              <a:rPr lang="de-CH" dirty="0">
                <a:solidFill>
                  <a:srgbClr val="565757"/>
                </a:solidFill>
                <a:latin typeface="Calibri" panose="020F0502020204030204" pitchFamily="34" charset="0"/>
                <a:cs typeface="Calibri" panose="020F0502020204030204" pitchFamily="34" charset="0"/>
              </a:rPr>
              <a:t> out </a:t>
            </a:r>
            <a:r>
              <a:rPr lang="de-CH" dirty="0" err="1">
                <a:solidFill>
                  <a:srgbClr val="565757"/>
                </a:solidFill>
                <a:latin typeface="Calibri" panose="020F0502020204030204" pitchFamily="34" charset="0"/>
                <a:cs typeface="Calibri" panose="020F0502020204030204" pitchFamily="34" charset="0"/>
              </a:rPr>
              <a:t>the</a:t>
            </a:r>
            <a:r>
              <a:rPr lang="de-CH" dirty="0">
                <a:solidFill>
                  <a:srgbClr val="565757"/>
                </a:solidFill>
                <a:latin typeface="Calibri" panose="020F0502020204030204" pitchFamily="34" charset="0"/>
                <a:cs typeface="Calibri" panose="020F0502020204030204" pitchFamily="34" charset="0"/>
              </a:rPr>
              <a:t> </a:t>
            </a:r>
            <a:r>
              <a:rPr lang="de-CH" dirty="0" err="1">
                <a:solidFill>
                  <a:srgbClr val="565757"/>
                </a:solidFill>
                <a:latin typeface="Calibri" panose="020F0502020204030204" pitchFamily="34" charset="0"/>
                <a:cs typeface="Calibri" panose="020F0502020204030204" pitchFamily="34" charset="0"/>
              </a:rPr>
              <a:t>request</a:t>
            </a:r>
            <a:r>
              <a:rPr lang="de-CH" dirty="0">
                <a:solidFill>
                  <a:srgbClr val="565757"/>
                </a:solidFill>
                <a:latin typeface="Calibri" panose="020F0502020204030204" pitchFamily="34" charset="0"/>
                <a:cs typeface="Calibri" panose="020F0502020204030204" pitchFamily="34" charset="0"/>
              </a:rPr>
              <a:t> (</a:t>
            </a:r>
            <a:r>
              <a:rPr lang="de-CH" dirty="0" err="1">
                <a:solidFill>
                  <a:srgbClr val="565757"/>
                </a:solidFill>
                <a:latin typeface="Calibri" panose="020F0502020204030204" pitchFamily="34" charset="0"/>
                <a:cs typeface="Calibri" panose="020F0502020204030204" pitchFamily="34" charset="0"/>
              </a:rPr>
              <a:t>excel</a:t>
            </a:r>
            <a:r>
              <a:rPr lang="de-CH" dirty="0">
                <a:solidFill>
                  <a:srgbClr val="565757"/>
                </a:solidFill>
                <a:latin typeface="Calibri" panose="020F0502020204030204" pitchFamily="34" charset="0"/>
                <a:cs typeface="Calibri" panose="020F0502020204030204" pitchFamily="34" charset="0"/>
              </a:rPr>
              <a:t>-sheet). </a:t>
            </a:r>
            <a:r>
              <a:rPr lang="en-US" dirty="0">
                <a:solidFill>
                  <a:srgbClr val="565757"/>
                </a:solidFill>
                <a:latin typeface="Calibri" panose="020F0502020204030204" pitchFamily="34" charset="0"/>
                <a:cs typeface="Calibri" panose="020F0502020204030204" pitchFamily="34" charset="0"/>
              </a:rPr>
              <a:t> This excel is sent to the data management team. If changes </a:t>
            </a:r>
            <a:r>
              <a:rPr lang="en-US" dirty="0" err="1">
                <a:solidFill>
                  <a:srgbClr val="565757"/>
                </a:solidFill>
                <a:latin typeface="Calibri" panose="020F0502020204030204" pitchFamily="34" charset="0"/>
                <a:cs typeface="Calibri" panose="020F0502020204030204" pitchFamily="34" charset="0"/>
              </a:rPr>
              <a:t>occure</a:t>
            </a:r>
            <a:r>
              <a:rPr lang="en-US" dirty="0">
                <a:solidFill>
                  <a:srgbClr val="565757"/>
                </a:solidFill>
                <a:latin typeface="Calibri" panose="020F0502020204030204" pitchFamily="34" charset="0"/>
                <a:cs typeface="Calibri" panose="020F0502020204030204" pitchFamily="34" charset="0"/>
              </a:rPr>
              <a:t>, the excel is adapted and sent again. This leads to multiple sheets and no single point of truth. </a:t>
            </a:r>
          </a:p>
        </p:txBody>
      </p:sp>
      <p:pic>
        <p:nvPicPr>
          <p:cNvPr id="32" name="Graphic 31" descr="Smiling face with no fill">
            <a:extLst>
              <a:ext uri="{FF2B5EF4-FFF2-40B4-BE49-F238E27FC236}">
                <a16:creationId xmlns:a16="http://schemas.microsoft.com/office/drawing/2014/main" id="{9E571E34-FCD1-CC4C-AC2C-4A737A5D716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4914" y="4462564"/>
            <a:ext cx="1251419" cy="1251419"/>
          </a:xfrm>
          <a:prstGeom prst="rect">
            <a:avLst/>
          </a:prstGeom>
        </p:spPr>
      </p:pic>
      <p:sp>
        <p:nvSpPr>
          <p:cNvPr id="8" name="Rectangle 7">
            <a:extLst>
              <a:ext uri="{FF2B5EF4-FFF2-40B4-BE49-F238E27FC236}">
                <a16:creationId xmlns:a16="http://schemas.microsoft.com/office/drawing/2014/main" id="{250AF21B-9E0F-D942-AAA0-BE79940E8AEC}"/>
              </a:ext>
            </a:extLst>
          </p:cNvPr>
          <p:cNvSpPr/>
          <p:nvPr/>
        </p:nvSpPr>
        <p:spPr>
          <a:xfrm>
            <a:off x="1756335" y="4211111"/>
            <a:ext cx="3364734" cy="1754326"/>
          </a:xfrm>
          <a:prstGeom prst="rect">
            <a:avLst/>
          </a:prstGeom>
        </p:spPr>
        <p:txBody>
          <a:bodyPr wrap="square">
            <a:spAutoFit/>
          </a:bodyPr>
          <a:lstStyle/>
          <a:p>
            <a:pPr algn="just"/>
            <a:r>
              <a:rPr lang="en-US" b="1" dirty="0">
                <a:solidFill>
                  <a:srgbClr val="565757"/>
                </a:solidFill>
                <a:latin typeface="Calibri" panose="020F0502020204030204" pitchFamily="34" charset="0"/>
                <a:cs typeface="Calibri" panose="020F0502020204030204" pitchFamily="34" charset="0"/>
              </a:rPr>
              <a:t>Receive data</a:t>
            </a:r>
          </a:p>
          <a:p>
            <a:pPr algn="just"/>
            <a:r>
              <a:rPr lang="en-US" dirty="0">
                <a:solidFill>
                  <a:srgbClr val="565757"/>
                </a:solidFill>
                <a:latin typeface="Calibri" panose="020F0502020204030204" pitchFamily="34" charset="0"/>
                <a:cs typeface="Calibri" panose="020F0502020204030204" pitchFamily="34" charset="0"/>
              </a:rPr>
              <a:t>Either the audit team or client is uploading the extracted data with a transfer-solution. After receipt, the data is quickly checked for completeness and validity. </a:t>
            </a:r>
          </a:p>
        </p:txBody>
      </p:sp>
      <p:pic>
        <p:nvPicPr>
          <p:cNvPr id="35" name="Graphic 34" descr="Moustache face with no fill">
            <a:extLst>
              <a:ext uri="{FF2B5EF4-FFF2-40B4-BE49-F238E27FC236}">
                <a16:creationId xmlns:a16="http://schemas.microsoft.com/office/drawing/2014/main" id="{AC42A292-F55B-5743-B284-10AEAC8F22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16698" y="3124508"/>
            <a:ext cx="1781112" cy="1781112"/>
          </a:xfrm>
          <a:prstGeom prst="rect">
            <a:avLst/>
          </a:prstGeom>
        </p:spPr>
      </p:pic>
      <p:sp>
        <p:nvSpPr>
          <p:cNvPr id="10" name="Rectangle 9">
            <a:extLst>
              <a:ext uri="{FF2B5EF4-FFF2-40B4-BE49-F238E27FC236}">
                <a16:creationId xmlns:a16="http://schemas.microsoft.com/office/drawing/2014/main" id="{B378F4EC-BA43-6B4C-A148-BC2D57406F83}"/>
              </a:ext>
            </a:extLst>
          </p:cNvPr>
          <p:cNvSpPr/>
          <p:nvPr/>
        </p:nvSpPr>
        <p:spPr>
          <a:xfrm>
            <a:off x="7460483" y="2489559"/>
            <a:ext cx="4082581" cy="2862322"/>
          </a:xfrm>
          <a:prstGeom prst="rect">
            <a:avLst/>
          </a:prstGeom>
        </p:spPr>
        <p:txBody>
          <a:bodyPr wrap="square">
            <a:spAutoFit/>
          </a:bodyPr>
          <a:lstStyle/>
          <a:p>
            <a:pPr algn="just"/>
            <a:r>
              <a:rPr lang="en-US" b="1" dirty="0">
                <a:solidFill>
                  <a:srgbClr val="565757"/>
                </a:solidFill>
                <a:latin typeface="Calibri" panose="020F0502020204030204" pitchFamily="34" charset="0"/>
                <a:cs typeface="Calibri" panose="020F0502020204030204" pitchFamily="34" charset="0"/>
              </a:rPr>
              <a:t>Coordinate extraction</a:t>
            </a:r>
          </a:p>
          <a:p>
            <a:pPr algn="just"/>
            <a:r>
              <a:rPr lang="en-US" dirty="0">
                <a:solidFill>
                  <a:srgbClr val="565757"/>
                </a:solidFill>
                <a:latin typeface="Calibri" panose="020F0502020204030204" pitchFamily="34" charset="0"/>
                <a:cs typeface="Calibri" panose="020F0502020204030204" pitchFamily="34" charset="0"/>
              </a:rPr>
              <a:t>After reviewing the sent request, the data management team is confirming the order and a data extraction reminder is set, if the audit team is performing the extraction. This email-reminder includes all necessary information and files. If the data management team is handling the data extraction, the client is contacted directly with the necessary information. </a:t>
            </a:r>
          </a:p>
        </p:txBody>
      </p:sp>
    </p:spTree>
    <p:extLst>
      <p:ext uri="{BB962C8B-B14F-4D97-AF65-F5344CB8AC3E}">
        <p14:creationId xmlns:p14="http://schemas.microsoft.com/office/powerpoint/2010/main" val="2567528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19" name="Textfeld 18">
            <a:extLst>
              <a:ext uri="{FF2B5EF4-FFF2-40B4-BE49-F238E27FC236}">
                <a16:creationId xmlns:a16="http://schemas.microsoft.com/office/drawing/2014/main" id="{F154A138-A898-4AD7-BB2F-25C5F4D30E48}"/>
              </a:ext>
            </a:extLst>
          </p:cNvPr>
          <p:cNvSpPr txBox="1"/>
          <p:nvPr/>
        </p:nvSpPr>
        <p:spPr>
          <a:xfrm>
            <a:off x="1429457" y="2655264"/>
            <a:ext cx="307777" cy="1216697"/>
          </a:xfrm>
          <a:prstGeom prst="rect">
            <a:avLst/>
          </a:prstGeom>
          <a:noFill/>
        </p:spPr>
        <p:txBody>
          <a:bodyPr vert="vert270" wrap="square" rtlCol="0">
            <a:spAutoFit/>
          </a:bodyPr>
          <a:lstStyle/>
          <a:p>
            <a:pPr algn="ctr"/>
            <a:r>
              <a:rPr lang="de-DE" sz="800" b="1" dirty="0">
                <a:solidFill>
                  <a:schemeClr val="bg1"/>
                </a:solidFill>
                <a:highlight>
                  <a:srgbClr val="FFFF00"/>
                </a:highlight>
                <a:latin typeface="Arial" panose="020B0604020202020204" pitchFamily="34" charset="0"/>
                <a:cs typeface="Arial" panose="020B0604020202020204" pitchFamily="34" charset="0"/>
              </a:rPr>
              <a:t> </a:t>
            </a:r>
          </a:p>
        </p:txBody>
      </p:sp>
      <p:sp>
        <p:nvSpPr>
          <p:cNvPr id="33" name="TextBox 32">
            <a:extLst>
              <a:ext uri="{FF2B5EF4-FFF2-40B4-BE49-F238E27FC236}">
                <a16:creationId xmlns:a16="http://schemas.microsoft.com/office/drawing/2014/main" id="{EA0B5760-7E73-DA4A-84CE-8E43423DE458}"/>
              </a:ext>
            </a:extLst>
          </p:cNvPr>
          <p:cNvSpPr txBox="1"/>
          <p:nvPr/>
        </p:nvSpPr>
        <p:spPr>
          <a:xfrm>
            <a:off x="0" y="0"/>
            <a:ext cx="12192000" cy="1323439"/>
          </a:xfrm>
          <a:prstGeom prst="rect">
            <a:avLst/>
          </a:prstGeom>
          <a:solidFill>
            <a:schemeClr val="accent1"/>
          </a:solidFill>
          <a:ln>
            <a:noFill/>
          </a:ln>
        </p:spPr>
        <p:txBody>
          <a:bodyPr wrap="square" rtlCol="0">
            <a:spAutoFit/>
          </a:bodyPr>
          <a:lstStyle/>
          <a:p>
            <a:r>
              <a:rPr lang="de-DE" sz="8000" b="1" dirty="0">
                <a:ln w="12700">
                  <a:noFill/>
                </a:ln>
                <a:solidFill>
                  <a:srgbClr val="565757"/>
                </a:solidFill>
                <a:latin typeface="Calibri" panose="020F0502020204030204" pitchFamily="34" charset="0"/>
                <a:ea typeface="Silom" pitchFamily="2" charset="-34"/>
                <a:cs typeface="Calibri" panose="020F0502020204030204" pitchFamily="34" charset="0"/>
              </a:rPr>
              <a:t>  EXPERIENCE</a:t>
            </a:r>
          </a:p>
        </p:txBody>
      </p:sp>
      <p:pic>
        <p:nvPicPr>
          <p:cNvPr id="23" name="Graphic 22" descr="Neutral face with no fill">
            <a:extLst>
              <a:ext uri="{FF2B5EF4-FFF2-40B4-BE49-F238E27FC236}">
                <a16:creationId xmlns:a16="http://schemas.microsoft.com/office/drawing/2014/main" id="{BB5C731F-B4F5-6647-8A2C-72FB6755F0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61386" y="1298352"/>
            <a:ext cx="1952029" cy="1952029"/>
          </a:xfrm>
          <a:prstGeom prst="rect">
            <a:avLst/>
          </a:prstGeom>
        </p:spPr>
      </p:pic>
      <p:pic>
        <p:nvPicPr>
          <p:cNvPr id="36" name="Graphic 35" descr="Angry face with no fill">
            <a:extLst>
              <a:ext uri="{FF2B5EF4-FFF2-40B4-BE49-F238E27FC236}">
                <a16:creationId xmlns:a16="http://schemas.microsoft.com/office/drawing/2014/main" id="{81B3B0D6-B247-484E-8150-4CE228C9A16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57073" y="1298353"/>
            <a:ext cx="1952029" cy="1952029"/>
          </a:xfrm>
          <a:prstGeom prst="rect">
            <a:avLst/>
          </a:prstGeom>
        </p:spPr>
      </p:pic>
      <p:sp>
        <p:nvSpPr>
          <p:cNvPr id="9" name="Rectangle 8">
            <a:extLst>
              <a:ext uri="{FF2B5EF4-FFF2-40B4-BE49-F238E27FC236}">
                <a16:creationId xmlns:a16="http://schemas.microsoft.com/office/drawing/2014/main" id="{5B96A4B9-274A-B34A-B465-E0C841D53460}"/>
              </a:ext>
            </a:extLst>
          </p:cNvPr>
          <p:cNvSpPr/>
          <p:nvPr/>
        </p:nvSpPr>
        <p:spPr>
          <a:xfrm>
            <a:off x="1219201" y="3102071"/>
            <a:ext cx="5027775" cy="3693319"/>
          </a:xfrm>
          <a:prstGeom prst="rect">
            <a:avLst/>
          </a:prstGeom>
        </p:spPr>
        <p:txBody>
          <a:bodyPr wrap="square">
            <a:spAutoFit/>
          </a:bodyPr>
          <a:lstStyle/>
          <a:p>
            <a:pPr algn="just"/>
            <a:r>
              <a:rPr lang="de-CH" b="1" dirty="0">
                <a:solidFill>
                  <a:srgbClr val="565757"/>
                </a:solidFill>
                <a:latin typeface="Calibri" panose="020F0502020204030204" pitchFamily="34" charset="0"/>
                <a:cs typeface="Calibri" panose="020F0502020204030204" pitchFamily="34" charset="0"/>
              </a:rPr>
              <a:t>General Problem</a:t>
            </a:r>
          </a:p>
          <a:p>
            <a:pPr marL="171450" indent="-171450" algn="just">
              <a:buFont typeface="Arial" panose="020B0604020202020204" pitchFamily="34" charset="0"/>
              <a:buChar char="•"/>
            </a:pPr>
            <a:r>
              <a:rPr lang="en-US" dirty="0">
                <a:solidFill>
                  <a:srgbClr val="565757"/>
                </a:solidFill>
                <a:latin typeface="Calibri" panose="020F0502020204030204" pitchFamily="34" charset="0"/>
                <a:cs typeface="Calibri" panose="020F0502020204030204" pitchFamily="34" charset="0"/>
              </a:rPr>
              <a:t>There is no single point of truth for any information (request, chart of account, dimension tables, audit communications)</a:t>
            </a:r>
          </a:p>
          <a:p>
            <a:pPr marL="171450" indent="-171450" algn="just">
              <a:buFont typeface="Arial" panose="020B0604020202020204" pitchFamily="34" charset="0"/>
              <a:buChar char="•"/>
            </a:pPr>
            <a:r>
              <a:rPr lang="en-US" dirty="0">
                <a:solidFill>
                  <a:srgbClr val="565757"/>
                </a:solidFill>
                <a:latin typeface="Calibri" panose="020F0502020204030204" pitchFamily="34" charset="0"/>
                <a:cs typeface="Calibri" panose="020F0502020204030204" pitchFamily="34" charset="0"/>
              </a:rPr>
              <a:t>There is no central storage to access other team members information in case of absence or support. </a:t>
            </a:r>
          </a:p>
          <a:p>
            <a:pPr marL="171450" indent="-171450" algn="just">
              <a:buFont typeface="Arial" panose="020B0604020202020204" pitchFamily="34" charset="0"/>
              <a:buChar char="•"/>
            </a:pPr>
            <a:r>
              <a:rPr lang="en-US" dirty="0">
                <a:solidFill>
                  <a:srgbClr val="565757"/>
                </a:solidFill>
                <a:latin typeface="Calibri" panose="020F0502020204030204" pitchFamily="34" charset="0"/>
                <a:cs typeface="Calibri" panose="020F0502020204030204" pitchFamily="34" charset="0"/>
              </a:rPr>
              <a:t>There is no overview about who is doing which engagement and what the current status is. </a:t>
            </a:r>
          </a:p>
          <a:p>
            <a:pPr marL="171450" indent="-171450" algn="just">
              <a:buFont typeface="Arial" panose="020B0604020202020204" pitchFamily="34" charset="0"/>
              <a:buChar char="•"/>
            </a:pPr>
            <a:r>
              <a:rPr lang="en-US" dirty="0">
                <a:solidFill>
                  <a:srgbClr val="565757"/>
                </a:solidFill>
                <a:latin typeface="Calibri" panose="020F0502020204030204" pitchFamily="34" charset="0"/>
                <a:cs typeface="Calibri" panose="020F0502020204030204" pitchFamily="34" charset="0"/>
              </a:rPr>
              <a:t>There are no automated emails of reoccurring communications. </a:t>
            </a:r>
          </a:p>
          <a:p>
            <a:pPr marL="171450" indent="-171450" algn="just">
              <a:buFont typeface="Arial" panose="020B0604020202020204" pitchFamily="34" charset="0"/>
              <a:buChar char="•"/>
            </a:pPr>
            <a:r>
              <a:rPr lang="en-US" dirty="0">
                <a:solidFill>
                  <a:srgbClr val="565757"/>
                </a:solidFill>
                <a:latin typeface="Calibri" panose="020F0502020204030204" pitchFamily="34" charset="0"/>
                <a:cs typeface="Calibri" panose="020F0502020204030204" pitchFamily="34" charset="0"/>
              </a:rPr>
              <a:t>There is no automated solution to query for status information. </a:t>
            </a:r>
          </a:p>
        </p:txBody>
      </p:sp>
      <p:sp>
        <p:nvSpPr>
          <p:cNvPr id="3" name="Rectangle 2">
            <a:extLst>
              <a:ext uri="{FF2B5EF4-FFF2-40B4-BE49-F238E27FC236}">
                <a16:creationId xmlns:a16="http://schemas.microsoft.com/office/drawing/2014/main" id="{60DD58BB-F619-C041-ACB1-120234AE4DF0}"/>
              </a:ext>
            </a:extLst>
          </p:cNvPr>
          <p:cNvSpPr/>
          <p:nvPr/>
        </p:nvSpPr>
        <p:spPr>
          <a:xfrm>
            <a:off x="6697946" y="3102071"/>
            <a:ext cx="4878910" cy="2862322"/>
          </a:xfrm>
          <a:prstGeom prst="rect">
            <a:avLst/>
          </a:prstGeom>
        </p:spPr>
        <p:txBody>
          <a:bodyPr wrap="square">
            <a:spAutoFit/>
          </a:bodyPr>
          <a:lstStyle/>
          <a:p>
            <a:pPr algn="just"/>
            <a:r>
              <a:rPr lang="en-US" b="1" dirty="0">
                <a:solidFill>
                  <a:srgbClr val="565757"/>
                </a:solidFill>
                <a:latin typeface="Calibri" panose="020F0502020204030204" pitchFamily="34" charset="0"/>
                <a:cs typeface="Calibri" panose="020F0502020204030204" pitchFamily="34" charset="0"/>
              </a:rPr>
              <a:t>Finalize CoA, DM and IP</a:t>
            </a:r>
            <a:endParaRPr lang="de-CH" b="1" dirty="0">
              <a:solidFill>
                <a:srgbClr val="565757"/>
              </a:solidFill>
              <a:latin typeface="Calibri" panose="020F0502020204030204" pitchFamily="34" charset="0"/>
              <a:cs typeface="Calibri" panose="020F0502020204030204" pitchFamily="34" charset="0"/>
            </a:endParaRPr>
          </a:p>
          <a:p>
            <a:pPr algn="just"/>
            <a:r>
              <a:rPr lang="en-US" dirty="0">
                <a:solidFill>
                  <a:srgbClr val="565757"/>
                </a:solidFill>
                <a:latin typeface="Calibri" panose="020F0502020204030204" pitchFamily="34" charset="0"/>
                <a:cs typeface="Calibri" panose="020F0502020204030204" pitchFamily="34" charset="0"/>
              </a:rPr>
              <a:t>After data transformation, the information is loaded into the analytics tool. In order to finalize the parameters, the audit team needs to complete the chart of accounts, the period identification, and dimension tables. Therefore, the information is sent to the audit team. There is no centralized storage for all information, making collaboration difficult, especially with data management team members. </a:t>
            </a:r>
          </a:p>
        </p:txBody>
      </p:sp>
    </p:spTree>
    <p:extLst>
      <p:ext uri="{BB962C8B-B14F-4D97-AF65-F5344CB8AC3E}">
        <p14:creationId xmlns:p14="http://schemas.microsoft.com/office/powerpoint/2010/main" val="3919640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4BD09D4-7712-374F-9C71-F74E5DC0F8FD}"/>
              </a:ext>
            </a:extLst>
          </p:cNvPr>
          <p:cNvSpPr txBox="1"/>
          <p:nvPr/>
        </p:nvSpPr>
        <p:spPr>
          <a:xfrm>
            <a:off x="0" y="0"/>
            <a:ext cx="12192000" cy="1323439"/>
          </a:xfrm>
          <a:prstGeom prst="rect">
            <a:avLst/>
          </a:prstGeom>
          <a:solidFill>
            <a:schemeClr val="accent1"/>
          </a:solidFill>
          <a:ln>
            <a:noFill/>
          </a:ln>
        </p:spPr>
        <p:txBody>
          <a:bodyPr wrap="square" rtlCol="0">
            <a:spAutoFit/>
          </a:bodyPr>
          <a:lstStyle/>
          <a:p>
            <a:r>
              <a:rPr lang="de-DE" sz="8000" b="1" dirty="0">
                <a:ln w="12700">
                  <a:noFill/>
                </a:ln>
                <a:solidFill>
                  <a:srgbClr val="565757"/>
                </a:solidFill>
                <a:latin typeface="Calibri" panose="020F0502020204030204" pitchFamily="34" charset="0"/>
                <a:ea typeface="Silom" pitchFamily="2" charset="-34"/>
                <a:cs typeface="Calibri" panose="020F0502020204030204" pitchFamily="34" charset="0"/>
              </a:rPr>
              <a:t>  IMPROVE &amp; SPIN-OFF</a:t>
            </a:r>
          </a:p>
        </p:txBody>
      </p:sp>
      <p:sp>
        <p:nvSpPr>
          <p:cNvPr id="9" name="Rectangle 8">
            <a:extLst>
              <a:ext uri="{FF2B5EF4-FFF2-40B4-BE49-F238E27FC236}">
                <a16:creationId xmlns:a16="http://schemas.microsoft.com/office/drawing/2014/main" id="{664F906D-71B3-814C-ADDF-C528B907FD19}"/>
              </a:ext>
            </a:extLst>
          </p:cNvPr>
          <p:cNvSpPr/>
          <p:nvPr/>
        </p:nvSpPr>
        <p:spPr>
          <a:xfrm>
            <a:off x="229312" y="2076830"/>
            <a:ext cx="11733376" cy="3970318"/>
          </a:xfrm>
          <a:prstGeom prst="rect">
            <a:avLst/>
          </a:prstGeom>
        </p:spPr>
        <p:txBody>
          <a:bodyPr wrap="square">
            <a:spAutoFit/>
          </a:bodyPr>
          <a:lstStyle/>
          <a:p>
            <a:pPr>
              <a:lnSpc>
                <a:spcPct val="90000"/>
              </a:lnSpc>
            </a:pPr>
            <a:r>
              <a:rPr lang="en-US" sz="2000" b="1" dirty="0">
                <a:solidFill>
                  <a:srgbClr val="565757"/>
                </a:solidFill>
                <a:latin typeface="Calibri" panose="020F0502020204030204" pitchFamily="34" charset="0"/>
                <a:cs typeface="Calibri" panose="020F0502020204030204" pitchFamily="34" charset="0"/>
              </a:rPr>
              <a:t>The digitization of business processes, also in the audit business area</a:t>
            </a:r>
            <a:r>
              <a:rPr lang="en-US" sz="2000" dirty="0">
                <a:solidFill>
                  <a:srgbClr val="565757"/>
                </a:solidFill>
                <a:latin typeface="Calibri" panose="020F0502020204030204" pitchFamily="34" charset="0"/>
                <a:cs typeface="Calibri" panose="020F0502020204030204" pitchFamily="34" charset="0"/>
              </a:rPr>
              <a:t>, brings with it many new challenges and opportunities. The current audit approach and audit processing, e.g. through the use of standard structures, document checks and invoice-specific requirements, are very work-intensive and almost inefficient. </a:t>
            </a:r>
            <a:r>
              <a:rPr lang="en-US" sz="2000" b="1" dirty="0">
                <a:solidFill>
                  <a:srgbClr val="565757"/>
                </a:solidFill>
                <a:latin typeface="Calibri" panose="020F0502020204030204" pitchFamily="34" charset="0"/>
                <a:cs typeface="Calibri" panose="020F0502020204030204" pitchFamily="34" charset="0"/>
              </a:rPr>
              <a:t>In order to achieve the necessary complex regulations both from the point of view of the audit team and for the company to be audited, new support technologies are necessary for an efficient audit process. </a:t>
            </a:r>
          </a:p>
          <a:p>
            <a:pPr>
              <a:lnSpc>
                <a:spcPct val="90000"/>
              </a:lnSpc>
            </a:pPr>
            <a:endParaRPr lang="en-US" sz="2000" dirty="0">
              <a:solidFill>
                <a:srgbClr val="565757"/>
              </a:solidFill>
              <a:latin typeface="Calibri" panose="020F0502020204030204" pitchFamily="34" charset="0"/>
              <a:cs typeface="Calibri" panose="020F0502020204030204" pitchFamily="34" charset="0"/>
            </a:endParaRPr>
          </a:p>
          <a:p>
            <a:pPr>
              <a:lnSpc>
                <a:spcPct val="90000"/>
              </a:lnSpc>
            </a:pPr>
            <a:r>
              <a:rPr lang="en-US" sz="2000" dirty="0">
                <a:solidFill>
                  <a:srgbClr val="565757"/>
                </a:solidFill>
                <a:latin typeface="Calibri" panose="020F0502020204030204" pitchFamily="34" charset="0"/>
                <a:cs typeface="Calibri" panose="020F0502020204030204" pitchFamily="34" charset="0"/>
              </a:rPr>
              <a:t>To meet the necessary regular requirements, Banana Analytics offers the right solution for this requirement with new technology for the audit process. </a:t>
            </a:r>
            <a:r>
              <a:rPr lang="en-US" sz="2000" b="1" dirty="0">
                <a:solidFill>
                  <a:srgbClr val="565757"/>
                </a:solidFill>
                <a:latin typeface="Calibri" panose="020F0502020204030204" pitchFamily="34" charset="0"/>
                <a:cs typeface="Calibri" panose="020F0502020204030204" pitchFamily="34" charset="0"/>
              </a:rPr>
              <a:t>Banana Analytics has bundled the data preparation requirements and implemented a tool to prepare the data more efficiently for the audits.</a:t>
            </a:r>
          </a:p>
          <a:p>
            <a:pPr>
              <a:lnSpc>
                <a:spcPct val="90000"/>
              </a:lnSpc>
            </a:pPr>
            <a:endParaRPr lang="en-US" sz="2000" b="1" dirty="0">
              <a:solidFill>
                <a:srgbClr val="565757"/>
              </a:solidFill>
              <a:latin typeface="Calibri" panose="020F0502020204030204" pitchFamily="34" charset="0"/>
              <a:cs typeface="Calibri" panose="020F0502020204030204" pitchFamily="34" charset="0"/>
            </a:endParaRPr>
          </a:p>
          <a:p>
            <a:pPr>
              <a:lnSpc>
                <a:spcPct val="90000"/>
              </a:lnSpc>
            </a:pPr>
            <a:r>
              <a:rPr lang="en-US" sz="2000" b="1" dirty="0">
                <a:solidFill>
                  <a:srgbClr val="565757"/>
                </a:solidFill>
                <a:latin typeface="Calibri" panose="020F0502020204030204" pitchFamily="34" charset="0"/>
                <a:cs typeface="Calibri" panose="020F0502020204030204" pitchFamily="34" charset="0"/>
              </a:rPr>
              <a:t>Banana Analytics' simple and useful solution controls </a:t>
            </a:r>
            <a:r>
              <a:rPr lang="en-US" sz="2000" dirty="0">
                <a:solidFill>
                  <a:srgbClr val="565757"/>
                </a:solidFill>
                <a:latin typeface="Calibri" panose="020F0502020204030204" pitchFamily="34" charset="0"/>
                <a:cs typeface="Calibri" panose="020F0502020204030204" pitchFamily="34" charset="0"/>
              </a:rPr>
              <a:t>all the steps through the data analysis process. As a result, most of the manual steps can be automated. The solution allows the use of a mobile analysis solution or the installation directly on the client, without data loss. </a:t>
            </a:r>
          </a:p>
          <a:p>
            <a:pPr>
              <a:lnSpc>
                <a:spcPct val="90000"/>
              </a:lnSpc>
            </a:pPr>
            <a:endParaRPr lang="de-DE" sz="2000" dirty="0">
              <a:solidFill>
                <a:srgbClr val="565757"/>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863940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tz">
  <a:themeElements>
    <a:clrScheme name="Gelb">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Netz">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Netz">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1042</Words>
  <Application>Microsoft Macintosh PowerPoint</Application>
  <PresentationFormat>Widescreen</PresentationFormat>
  <Paragraphs>77</Paragraphs>
  <Slides>12</Slides>
  <Notes>4</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Century Gothic</vt:lpstr>
      <vt:lpstr>Netz</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Felix Schenker</dc:creator>
  <cp:lastModifiedBy>Lorvi Anton (s)</cp:lastModifiedBy>
  <cp:revision>46</cp:revision>
  <dcterms:created xsi:type="dcterms:W3CDTF">2019-05-16T10:15:13Z</dcterms:created>
  <dcterms:modified xsi:type="dcterms:W3CDTF">2019-06-03T22:21:48Z</dcterms:modified>
</cp:coreProperties>
</file>