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3"/>
  </p:notesMasterIdLst>
  <p:sldIdLst>
    <p:sldId id="256" r:id="rId2"/>
    <p:sldId id="260" r:id="rId3"/>
    <p:sldId id="267" r:id="rId4"/>
    <p:sldId id="268" r:id="rId5"/>
    <p:sldId id="271" r:id="rId6"/>
    <p:sldId id="261" r:id="rId7"/>
    <p:sldId id="262" r:id="rId8"/>
    <p:sldId id="263" r:id="rId9"/>
    <p:sldId id="265" r:id="rId10"/>
    <p:sldId id="266" r:id="rId11"/>
    <p:sldId id="258"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D37"/>
    <a:srgbClr val="FFCA08"/>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4" autoAdjust="0"/>
    <p:restoredTop sz="93787" autoAdjust="0"/>
  </p:normalViewPr>
  <p:slideViewPr>
    <p:cSldViewPr snapToGrid="0" snapToObjects="1">
      <p:cViewPr varScale="1">
        <p:scale>
          <a:sx n="63" d="100"/>
          <a:sy n="63" d="100"/>
        </p:scale>
        <p:origin x="111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31.05.2019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‹Nr.›</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Rahel </a:t>
            </a:r>
            <a:r>
              <a:rPr lang="de-DE" dirty="0" err="1"/>
              <a:t>to</a:t>
            </a:r>
            <a:r>
              <a:rPr lang="de-DE" dirty="0"/>
              <a:t> </a:t>
            </a:r>
            <a:r>
              <a:rPr lang="de-DE" dirty="0" err="1"/>
              <a:t>shortly</a:t>
            </a:r>
            <a:r>
              <a:rPr lang="de-DE" dirty="0"/>
              <a:t> </a:t>
            </a:r>
            <a:r>
              <a:rPr lang="de-DE" dirty="0" err="1"/>
              <a:t>introduce</a:t>
            </a:r>
            <a:r>
              <a:rPr lang="de-DE" dirty="0"/>
              <a:t> </a:t>
            </a:r>
            <a:r>
              <a:rPr lang="de-DE" dirty="0" err="1"/>
              <a:t>the</a:t>
            </a:r>
            <a:r>
              <a:rPr lang="de-DE" dirty="0"/>
              <a:t> </a:t>
            </a:r>
            <a:r>
              <a:rPr lang="de-DE" dirty="0" err="1"/>
              <a:t>project</a:t>
            </a:r>
            <a:r>
              <a:rPr lang="de-DE" dirty="0"/>
              <a:t> </a:t>
            </a:r>
            <a:r>
              <a:rPr lang="de-DE" dirty="0" err="1"/>
              <a:t>team</a:t>
            </a:r>
            <a:r>
              <a:rPr lang="de-DE" dirty="0"/>
              <a:t> and </a:t>
            </a:r>
            <a:r>
              <a:rPr lang="de-DE" dirty="0" err="1"/>
              <a:t>what</a:t>
            </a:r>
            <a:r>
              <a:rPr lang="de-DE" dirty="0"/>
              <a:t> </a:t>
            </a:r>
            <a:r>
              <a:rPr lang="de-DE" dirty="0" err="1"/>
              <a:t>each</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present</a:t>
            </a:r>
            <a:r>
              <a:rPr lang="de-DE" dirty="0"/>
              <a:t>:</a:t>
            </a:r>
          </a:p>
          <a:p>
            <a:r>
              <a:rPr lang="de-DE" dirty="0"/>
              <a:t>David -&gt; </a:t>
            </a:r>
            <a:r>
              <a:rPr lang="de-DE" dirty="0" err="1"/>
              <a:t>coordinator</a:t>
            </a:r>
            <a:r>
              <a:rPr lang="de-DE" dirty="0"/>
              <a:t> and </a:t>
            </a:r>
            <a:r>
              <a:rPr lang="de-DE" dirty="0" err="1"/>
              <a:t>process</a:t>
            </a:r>
            <a:r>
              <a:rPr lang="de-DE" dirty="0"/>
              <a:t> </a:t>
            </a:r>
            <a:r>
              <a:rPr lang="de-DE" dirty="0" err="1"/>
              <a:t>owner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current</a:t>
            </a:r>
            <a:r>
              <a:rPr lang="de-DE" dirty="0"/>
              <a:t> </a:t>
            </a:r>
            <a:r>
              <a:rPr lang="de-DE" dirty="0" err="1"/>
              <a:t>state</a:t>
            </a:r>
            <a:endParaRPr lang="de-DE" dirty="0"/>
          </a:p>
          <a:p>
            <a:r>
              <a:rPr lang="de-DE" dirty="0"/>
              <a:t>Anton -&gt; </a:t>
            </a:r>
            <a:r>
              <a:rPr lang="de-DE" dirty="0" err="1"/>
              <a:t>programmer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introduce</a:t>
            </a:r>
            <a:r>
              <a:rPr lang="de-DE" dirty="0"/>
              <a:t> </a:t>
            </a:r>
            <a:r>
              <a:rPr lang="de-DE" dirty="0" err="1"/>
              <a:t>our</a:t>
            </a:r>
            <a:r>
              <a:rPr lang="de-DE" dirty="0"/>
              <a:t> </a:t>
            </a:r>
            <a:r>
              <a:rPr lang="de-DE" dirty="0" err="1"/>
              <a:t>solution</a:t>
            </a:r>
            <a:endParaRPr lang="de-DE" dirty="0"/>
          </a:p>
          <a:p>
            <a:r>
              <a:rPr lang="de-DE" dirty="0"/>
              <a:t>Felix -&gt; Investigator and </a:t>
            </a:r>
            <a:r>
              <a:rPr lang="de-DE" dirty="0" err="1"/>
              <a:t>Buisness</a:t>
            </a:r>
            <a:r>
              <a:rPr lang="de-DE" dirty="0"/>
              <a:t> Analyst </a:t>
            </a:r>
            <a:r>
              <a:rPr lang="de-DE" dirty="0" err="1"/>
              <a:t>is</a:t>
            </a:r>
            <a:r>
              <a:rPr lang="de-DE" dirty="0"/>
              <a:t> </a:t>
            </a:r>
            <a:r>
              <a:rPr lang="de-DE" dirty="0" err="1"/>
              <a:t>going</a:t>
            </a:r>
            <a:r>
              <a:rPr lang="de-DE" dirty="0"/>
              <a:t> </a:t>
            </a:r>
            <a:r>
              <a:rPr lang="de-DE" dirty="0" err="1"/>
              <a:t>to</a:t>
            </a:r>
            <a:r>
              <a:rPr lang="de-DE" dirty="0"/>
              <a:t> </a:t>
            </a:r>
            <a:r>
              <a:rPr lang="de-DE" dirty="0" err="1"/>
              <a:t>describe</a:t>
            </a:r>
            <a:r>
              <a:rPr lang="de-DE" dirty="0"/>
              <a:t> </a:t>
            </a:r>
            <a:r>
              <a:rPr lang="de-DE" dirty="0" err="1"/>
              <a:t>our</a:t>
            </a:r>
            <a:r>
              <a:rPr lang="de-DE" dirty="0"/>
              <a:t> </a:t>
            </a:r>
            <a:r>
              <a:rPr lang="de-DE" dirty="0" err="1"/>
              <a:t>business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2</a:t>
            </a:fld>
            <a:endParaRPr lang="de-DE"/>
          </a:p>
        </p:txBody>
      </p:sp>
    </p:spTree>
    <p:extLst>
      <p:ext uri="{BB962C8B-B14F-4D97-AF65-F5344CB8AC3E}">
        <p14:creationId xmlns:p14="http://schemas.microsoft.com/office/powerpoint/2010/main" val="31582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D2C9B26-65F8-44E2-9882-3A09398C32A6}" type="slidenum">
              <a:rPr lang="en-US" smtClean="0"/>
              <a:t>5</a:t>
            </a:fld>
            <a:endParaRPr lang="en-US"/>
          </a:p>
        </p:txBody>
      </p:sp>
    </p:spTree>
    <p:extLst>
      <p:ext uri="{BB962C8B-B14F-4D97-AF65-F5344CB8AC3E}">
        <p14:creationId xmlns:p14="http://schemas.microsoft.com/office/powerpoint/2010/main" val="89341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6</a:t>
            </a:fld>
            <a:endParaRPr lang="de-DE"/>
          </a:p>
        </p:txBody>
      </p:sp>
    </p:spTree>
    <p:extLst>
      <p:ext uri="{BB962C8B-B14F-4D97-AF65-F5344CB8AC3E}">
        <p14:creationId xmlns:p14="http://schemas.microsoft.com/office/powerpoint/2010/main" val="122532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Felix </a:t>
            </a:r>
            <a:r>
              <a:rPr lang="de-DE" dirty="0" err="1"/>
              <a:t>to</a:t>
            </a:r>
            <a:r>
              <a:rPr lang="de-DE" dirty="0"/>
              <a:t> </a:t>
            </a:r>
            <a:r>
              <a:rPr lang="de-DE" dirty="0" err="1"/>
              <a:t>show</a:t>
            </a:r>
            <a:r>
              <a:rPr lang="de-DE" dirty="0"/>
              <a:t> </a:t>
            </a:r>
            <a:r>
              <a:rPr lang="de-DE" dirty="0" err="1"/>
              <a:t>the</a:t>
            </a:r>
            <a:r>
              <a:rPr lang="de-DE" dirty="0"/>
              <a:t> </a:t>
            </a:r>
            <a:r>
              <a:rPr lang="de-DE" dirty="0" err="1"/>
              <a:t>business</a:t>
            </a:r>
            <a:r>
              <a:rPr lang="de-DE" dirty="0"/>
              <a:t> </a:t>
            </a:r>
            <a:r>
              <a:rPr lang="de-DE" dirty="0" err="1"/>
              <a:t>opportunities</a:t>
            </a:r>
            <a:r>
              <a:rPr lang="de-DE" dirty="0"/>
              <a:t> </a:t>
            </a:r>
            <a:r>
              <a:rPr lang="de-DE" dirty="0" err="1"/>
              <a:t>of</a:t>
            </a:r>
            <a:r>
              <a:rPr lang="de-DE" dirty="0"/>
              <a:t> </a:t>
            </a:r>
            <a:r>
              <a:rPr lang="de-DE" dirty="0" err="1"/>
              <a:t>banana</a:t>
            </a:r>
            <a:r>
              <a:rPr lang="de-DE" dirty="0"/>
              <a:t> </a:t>
            </a:r>
            <a:r>
              <a:rPr lang="de-DE" dirty="0" err="1"/>
              <a:t>analytics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8</a:t>
            </a:fld>
            <a:endParaRPr lang="de-DE"/>
          </a:p>
        </p:txBody>
      </p:sp>
    </p:spTree>
    <p:extLst>
      <p:ext uri="{BB962C8B-B14F-4D97-AF65-F5344CB8AC3E}">
        <p14:creationId xmlns:p14="http://schemas.microsoft.com/office/powerpoint/2010/main" val="173689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31.05.2019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31.05.2019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31.05.2019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31.05.2019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31.05.2019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31.05.2019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‹Nr.›</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var/folders/jk/1zx2h99s4wjgv7l8n9fzhrgh0000gn/T/com.microsoft.Word/WebArchiveCopyPasteTempFiles/philipp.jp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FF9DCBD1-D6F2-7444-B8F1-B1B83EC607CA}"/>
              </a:ext>
            </a:extLst>
          </p:cNvPr>
          <p:cNvSpPr>
            <a:spLocks noGrp="1"/>
          </p:cNvSpPr>
          <p:nvPr>
            <p:ph type="subTitle" idx="1"/>
          </p:nvPr>
        </p:nvSpPr>
        <p:spPr/>
        <p:txBody>
          <a:bodyPr/>
          <a:lstStyle/>
          <a:p>
            <a:r>
              <a:rPr lang="de-DE" sz="6000" b="1" dirty="0">
                <a:solidFill>
                  <a:schemeClr val="bg1">
                    <a:lumMod val="75000"/>
                    <a:lumOff val="25000"/>
                  </a:schemeClr>
                </a:solidFill>
              </a:rPr>
              <a:t>BananaAnalytics</a:t>
            </a:r>
            <a:endParaRPr lang="de-DE" sz="5600" b="1" dirty="0">
              <a:solidFill>
                <a:schemeClr val="bg1">
                  <a:lumMod val="75000"/>
                  <a:lumOff val="25000"/>
                </a:schemeClr>
              </a:solidFill>
            </a:endParaRPr>
          </a:p>
          <a:p>
            <a:r>
              <a:rPr lang="de-DE" dirty="0">
                <a:solidFill>
                  <a:schemeClr val="bg1">
                    <a:lumMod val="75000"/>
                    <a:lumOff val="25000"/>
                  </a:schemeClr>
                </a:solidFill>
              </a:rPr>
              <a:t>presented by anton, david, felix and rahel</a:t>
            </a: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2729807" y="241751"/>
            <a:ext cx="6784001" cy="3816000"/>
          </a:xfrm>
          <a:prstGeom prst="rect">
            <a:avLst/>
          </a:prstGeom>
        </p:spPr>
      </p:pic>
    </p:spTree>
    <p:extLst>
      <p:ext uri="{BB962C8B-B14F-4D97-AF65-F5344CB8AC3E}">
        <p14:creationId xmlns:p14="http://schemas.microsoft.com/office/powerpoint/2010/main" val="37194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181ED-4C3C-0848-87D0-6F8351DE30C8}"/>
              </a:ext>
            </a:extLst>
          </p:cNvPr>
          <p:cNvSpPr>
            <a:spLocks noGrp="1"/>
          </p:cNvSpPr>
          <p:nvPr>
            <p:ph type="title"/>
          </p:nvPr>
        </p:nvSpPr>
        <p:spPr/>
        <p:txBody>
          <a:bodyPr/>
          <a:lstStyle/>
          <a:p>
            <a:r>
              <a:rPr lang="de-DE" dirty="0">
                <a:solidFill>
                  <a:schemeClr val="bg1">
                    <a:lumMod val="75000"/>
                    <a:lumOff val="25000"/>
                  </a:schemeClr>
                </a:solidFill>
              </a:rPr>
              <a:t>Live </a:t>
            </a:r>
            <a:r>
              <a:rPr lang="de-DE" dirty="0" err="1">
                <a:solidFill>
                  <a:schemeClr val="bg1">
                    <a:lumMod val="75000"/>
                    <a:lumOff val="25000"/>
                  </a:schemeClr>
                </a:solidFill>
              </a:rPr>
              <a:t>demo</a:t>
            </a:r>
            <a:endParaRPr lang="de-DE" dirty="0">
              <a:solidFill>
                <a:schemeClr val="bg1">
                  <a:lumMod val="75000"/>
                  <a:lumOff val="25000"/>
                </a:schemeClr>
              </a:solidFill>
            </a:endParaRPr>
          </a:p>
        </p:txBody>
      </p:sp>
      <p:sp>
        <p:nvSpPr>
          <p:cNvPr id="3" name="Inhaltsplatzhalter 2">
            <a:extLst>
              <a:ext uri="{FF2B5EF4-FFF2-40B4-BE49-F238E27FC236}">
                <a16:creationId xmlns:a16="http://schemas.microsoft.com/office/drawing/2014/main" id="{9D226D79-B344-B74F-BA12-CA359C55190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4343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8030C914-F905-1F41-BE10-48C734E29EC1}"/>
              </a:ext>
            </a:extLst>
          </p:cNvPr>
          <p:cNvPicPr>
            <a:picLocks noChangeAspect="1"/>
          </p:cNvPicPr>
          <p:nvPr/>
        </p:nvPicPr>
        <p:blipFill>
          <a:blip r:embed="rId2"/>
          <a:stretch>
            <a:fillRect/>
          </a:stretch>
        </p:blipFill>
        <p:spPr>
          <a:xfrm>
            <a:off x="0" y="223567"/>
            <a:ext cx="12192000" cy="6410865"/>
          </a:xfrm>
          <a:prstGeom prst="rect">
            <a:avLst/>
          </a:prstGeom>
        </p:spPr>
      </p:pic>
    </p:spTree>
    <p:extLst>
      <p:ext uri="{BB962C8B-B14F-4D97-AF65-F5344CB8AC3E}">
        <p14:creationId xmlns:p14="http://schemas.microsoft.com/office/powerpoint/2010/main" val="391770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D070E-F306-0943-8B0D-F8912B553CCD}"/>
              </a:ext>
            </a:extLst>
          </p:cNvPr>
          <p:cNvSpPr>
            <a:spLocks noGrp="1"/>
          </p:cNvSpPr>
          <p:nvPr>
            <p:ph type="title"/>
          </p:nvPr>
        </p:nvSpPr>
        <p:spPr/>
        <p:txBody>
          <a:bodyPr/>
          <a:lstStyle/>
          <a:p>
            <a:r>
              <a:rPr lang="de-DE" dirty="0">
                <a:solidFill>
                  <a:schemeClr val="bg1">
                    <a:lumMod val="75000"/>
                    <a:lumOff val="25000"/>
                  </a:schemeClr>
                </a:solidFill>
              </a:rPr>
              <a:t>Project </a:t>
            </a:r>
            <a:r>
              <a:rPr lang="de-DE" dirty="0" err="1">
                <a:solidFill>
                  <a:schemeClr val="bg1">
                    <a:lumMod val="75000"/>
                    <a:lumOff val="25000"/>
                  </a:schemeClr>
                </a:solidFill>
              </a:rPr>
              <a:t>team</a:t>
            </a:r>
            <a:r>
              <a:rPr lang="de-DE" dirty="0">
                <a:solidFill>
                  <a:schemeClr val="bg1">
                    <a:lumMod val="75000"/>
                    <a:lumOff val="25000"/>
                  </a:schemeClr>
                </a:solidFill>
              </a:rPr>
              <a:t> </a:t>
            </a:r>
          </a:p>
        </p:txBody>
      </p:sp>
      <p:pic>
        <p:nvPicPr>
          <p:cNvPr id="4" name="Inhaltsplatzhalter 3">
            <a:extLst>
              <a:ext uri="{FF2B5EF4-FFF2-40B4-BE49-F238E27FC236}">
                <a16:creationId xmlns:a16="http://schemas.microsoft.com/office/drawing/2014/main" id="{866F27DA-CDC3-E940-B477-FF2BFBE4B504}"/>
              </a:ext>
            </a:extLst>
          </p:cNvPr>
          <p:cNvPicPr>
            <a:picLocks noGrp="1" noChangeAspect="1"/>
          </p:cNvPicPr>
          <p:nvPr>
            <p:ph idx="1"/>
          </p:nvPr>
        </p:nvPicPr>
        <p:blipFill>
          <a:blip r:embed="rId3">
            <a:grayscl/>
            <a:extLst>
              <a:ext uri="{BEBA8EAE-BF5A-486C-A8C5-ECC9F3942E4B}">
                <a14:imgProps xmlns:a14="http://schemas.microsoft.com/office/drawing/2010/main">
                  <a14:imgLayer>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581413" y="2928193"/>
            <a:ext cx="1440000" cy="1440000"/>
          </a:xfrm>
          <a:prstGeom prst="rect">
            <a:avLst/>
          </a:prstGeom>
        </p:spPr>
      </p:pic>
      <p:sp>
        <p:nvSpPr>
          <p:cNvPr id="3" name="Textfeld 2">
            <a:extLst>
              <a:ext uri="{FF2B5EF4-FFF2-40B4-BE49-F238E27FC236}">
                <a16:creationId xmlns:a16="http://schemas.microsoft.com/office/drawing/2014/main" id="{EC6378D0-8D93-9F4B-B7DA-C303EDC77533}"/>
              </a:ext>
            </a:extLst>
          </p:cNvPr>
          <p:cNvSpPr txBox="1"/>
          <p:nvPr/>
        </p:nvSpPr>
        <p:spPr>
          <a:xfrm>
            <a:off x="4021413" y="2970367"/>
            <a:ext cx="4718550" cy="553998"/>
          </a:xfrm>
          <a:prstGeom prst="rect">
            <a:avLst/>
          </a:prstGeom>
          <a:noFill/>
        </p:spPr>
        <p:txBody>
          <a:bodyPr wrap="square" rtlCol="0">
            <a:spAutoFit/>
          </a:bodyPr>
          <a:lstStyle/>
          <a:p>
            <a:r>
              <a:rPr lang="de-DE" sz="1500" b="1" dirty="0">
                <a:solidFill>
                  <a:schemeClr val="bg1">
                    <a:lumMod val="75000"/>
                    <a:lumOff val="25000"/>
                  </a:schemeClr>
                </a:solidFill>
              </a:rPr>
              <a:t>DAVID FÜRER</a:t>
            </a:r>
          </a:p>
          <a:p>
            <a:r>
              <a:rPr lang="de-CH" sz="1500" dirty="0">
                <a:solidFill>
                  <a:schemeClr val="bg1">
                    <a:lumMod val="75000"/>
                    <a:lumOff val="25000"/>
                  </a:schemeClr>
                </a:solidFill>
              </a:rPr>
              <a:t>PROJECT COORDINATOR AND PROCESS OWNER</a:t>
            </a:r>
            <a:endParaRPr lang="de-DE" sz="1500" dirty="0">
              <a:solidFill>
                <a:schemeClr val="bg1">
                  <a:lumMod val="75000"/>
                  <a:lumOff val="25000"/>
                </a:schemeClr>
              </a:solidFill>
            </a:endParaRPr>
          </a:p>
        </p:txBody>
      </p:sp>
      <p:pic>
        <p:nvPicPr>
          <p:cNvPr id="7" name="Grafik 6">
            <a:extLst>
              <a:ext uri="{FF2B5EF4-FFF2-40B4-BE49-F238E27FC236}">
                <a16:creationId xmlns:a16="http://schemas.microsoft.com/office/drawing/2014/main" id="{55F322DD-3818-4F42-97B8-CAFD2B2297CD}"/>
              </a:ext>
            </a:extLst>
          </p:cNvPr>
          <p:cNvPicPr>
            <a:picLocks noChangeAspect="1"/>
          </p:cNvPicPr>
          <p:nvPr/>
        </p:nvPicPr>
        <p:blipFill>
          <a:blip r:embed="rId4">
            <a:grayscl/>
            <a:extLst>
              <a:ext uri="{BEBA8EAE-BF5A-486C-A8C5-ECC9F3942E4B}">
                <a14:imgProps xmlns:a14="http://schemas.microsoft.com/office/drawing/2010/main">
                  <a14:imgLayer>
                    <a14:imgEffect>
                      <a14:brightnessContrast bright="20000"/>
                    </a14:imgEffect>
                  </a14:imgLayer>
                </a14:imgProps>
              </a:ext>
            </a:extLst>
          </a:blip>
          <a:stretch>
            <a:fillRect/>
          </a:stretch>
        </p:blipFill>
        <p:spPr>
          <a:xfrm>
            <a:off x="5741580" y="4884217"/>
            <a:ext cx="1440000" cy="1440000"/>
          </a:xfrm>
          <a:prstGeom prst="rect">
            <a:avLst/>
          </a:prstGeom>
        </p:spPr>
      </p:pic>
      <p:sp>
        <p:nvSpPr>
          <p:cNvPr id="10" name="Textfeld 9">
            <a:extLst>
              <a:ext uri="{FF2B5EF4-FFF2-40B4-BE49-F238E27FC236}">
                <a16:creationId xmlns:a16="http://schemas.microsoft.com/office/drawing/2014/main" id="{9D2F9860-DA8C-2140-B946-B9CD019A8B55}"/>
              </a:ext>
            </a:extLst>
          </p:cNvPr>
          <p:cNvSpPr txBox="1"/>
          <p:nvPr/>
        </p:nvSpPr>
        <p:spPr>
          <a:xfrm>
            <a:off x="7181580" y="4884217"/>
            <a:ext cx="3482875" cy="553998"/>
          </a:xfrm>
          <a:prstGeom prst="rect">
            <a:avLst/>
          </a:prstGeom>
          <a:noFill/>
        </p:spPr>
        <p:txBody>
          <a:bodyPr wrap="square" rtlCol="0">
            <a:spAutoFit/>
          </a:bodyPr>
          <a:lstStyle/>
          <a:p>
            <a:r>
              <a:rPr lang="de-DE" sz="1500" b="1" dirty="0">
                <a:solidFill>
                  <a:schemeClr val="bg1">
                    <a:lumMod val="75000"/>
                    <a:lumOff val="25000"/>
                  </a:schemeClr>
                </a:solidFill>
              </a:rPr>
              <a:t>FELIX SCHENKER</a:t>
            </a:r>
          </a:p>
          <a:p>
            <a:r>
              <a:rPr lang="de-CH" sz="1500" dirty="0">
                <a:solidFill>
                  <a:schemeClr val="bg1">
                    <a:lumMod val="75000"/>
                    <a:lumOff val="25000"/>
                  </a:schemeClr>
                </a:solidFill>
              </a:rPr>
              <a:t>INVESTIGATOR &amp; BUSINESS ANALYST</a:t>
            </a:r>
            <a:endParaRPr lang="de-DE" sz="1500" dirty="0">
              <a:solidFill>
                <a:schemeClr val="bg1">
                  <a:lumMod val="75000"/>
                  <a:lumOff val="25000"/>
                </a:schemeClr>
              </a:solidFill>
            </a:endParaRPr>
          </a:p>
        </p:txBody>
      </p:sp>
      <p:sp>
        <p:nvSpPr>
          <p:cNvPr id="8" name="Rectangle 4">
            <a:extLst>
              <a:ext uri="{FF2B5EF4-FFF2-40B4-BE49-F238E27FC236}">
                <a16:creationId xmlns:a16="http://schemas.microsoft.com/office/drawing/2014/main" id="{38AF093A-0D8B-494E-947B-786CF3B962B6}"/>
              </a:ext>
            </a:extLst>
          </p:cNvPr>
          <p:cNvSpPr>
            <a:spLocks noChangeArrowheads="1"/>
          </p:cNvSpPr>
          <p:nvPr/>
        </p:nvSpPr>
        <p:spPr bwMode="auto">
          <a:xfrm>
            <a:off x="520995" y="16236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027" name="Grafik 14" descr="/var/folders/jk/1zx2h99s4wjgv7l8n9fzhrgh0000gn/T/com.microsoft.Word/WebArchiveCopyPasteTempFiles/philipp.jpg">
            <a:extLst>
              <a:ext uri="{FF2B5EF4-FFF2-40B4-BE49-F238E27FC236}">
                <a16:creationId xmlns:a16="http://schemas.microsoft.com/office/drawing/2014/main" id="{DD10FBEE-C27D-2640-96A1-90CAD2A6ED61}"/>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141413" y="1963820"/>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EA3BFD3-71EB-FD49-A200-37AC54E20ECD}"/>
              </a:ext>
            </a:extLst>
          </p:cNvPr>
          <p:cNvSpPr txBox="1"/>
          <p:nvPr/>
        </p:nvSpPr>
        <p:spPr>
          <a:xfrm>
            <a:off x="2581413" y="2037277"/>
            <a:ext cx="5052764" cy="553998"/>
          </a:xfrm>
          <a:prstGeom prst="rect">
            <a:avLst/>
          </a:prstGeom>
          <a:noFill/>
        </p:spPr>
        <p:txBody>
          <a:bodyPr wrap="square" rtlCol="0">
            <a:spAutoFit/>
          </a:bodyPr>
          <a:lstStyle/>
          <a:p>
            <a:r>
              <a:rPr lang="de-DE" sz="1500" b="1" dirty="0">
                <a:solidFill>
                  <a:schemeClr val="bg1">
                    <a:lumMod val="75000"/>
                    <a:lumOff val="25000"/>
                  </a:schemeClr>
                </a:solidFill>
              </a:rPr>
              <a:t>RAHEL WEHRLI</a:t>
            </a:r>
          </a:p>
          <a:p>
            <a:r>
              <a:rPr lang="de-CH" sz="1500" dirty="0">
                <a:solidFill>
                  <a:schemeClr val="bg1">
                    <a:lumMod val="75000"/>
                    <a:lumOff val="25000"/>
                  </a:schemeClr>
                </a:solidFill>
              </a:rPr>
              <a:t>WIKI-CREATOR</a:t>
            </a:r>
            <a:endParaRPr lang="de-DE" sz="1500" dirty="0">
              <a:solidFill>
                <a:schemeClr val="bg1">
                  <a:lumMod val="75000"/>
                  <a:lumOff val="25000"/>
                </a:schemeClr>
              </a:solidFill>
            </a:endParaRPr>
          </a:p>
        </p:txBody>
      </p:sp>
      <p:pic>
        <p:nvPicPr>
          <p:cNvPr id="14" name="Grafik 13">
            <a:extLst>
              <a:ext uri="{FF2B5EF4-FFF2-40B4-BE49-F238E27FC236}">
                <a16:creationId xmlns:a16="http://schemas.microsoft.com/office/drawing/2014/main" id="{892DEFFD-84DA-F04C-A2AB-C7DFB739FE50}"/>
              </a:ext>
            </a:extLst>
          </p:cNvPr>
          <p:cNvPicPr>
            <a:picLocks noChangeAspect="1"/>
          </p:cNvPicPr>
          <p:nvPr/>
        </p:nvPicPr>
        <p:blipFill>
          <a:blip r:embed="rId7">
            <a:grayscl/>
          </a:blip>
          <a:stretch>
            <a:fillRect/>
          </a:stretch>
        </p:blipFill>
        <p:spPr>
          <a:xfrm>
            <a:off x="4021413" y="3761290"/>
            <a:ext cx="1440000" cy="1440000"/>
          </a:xfrm>
          <a:prstGeom prst="rect">
            <a:avLst/>
          </a:prstGeom>
        </p:spPr>
      </p:pic>
      <p:sp>
        <p:nvSpPr>
          <p:cNvPr id="15" name="Rectangle 8">
            <a:extLst>
              <a:ext uri="{FF2B5EF4-FFF2-40B4-BE49-F238E27FC236}">
                <a16:creationId xmlns:a16="http://schemas.microsoft.com/office/drawing/2014/main" id="{DCBAC5E5-8F4B-8A4C-A3DE-DFAD429693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20" name="Textfeld 19">
            <a:extLst>
              <a:ext uri="{FF2B5EF4-FFF2-40B4-BE49-F238E27FC236}">
                <a16:creationId xmlns:a16="http://schemas.microsoft.com/office/drawing/2014/main" id="{B8FB1632-1776-4843-A8C0-E394A0AC56EC}"/>
              </a:ext>
            </a:extLst>
          </p:cNvPr>
          <p:cNvSpPr txBox="1"/>
          <p:nvPr/>
        </p:nvSpPr>
        <p:spPr>
          <a:xfrm>
            <a:off x="5461413" y="3927292"/>
            <a:ext cx="1720167" cy="553998"/>
          </a:xfrm>
          <a:prstGeom prst="rect">
            <a:avLst/>
          </a:prstGeom>
          <a:noFill/>
        </p:spPr>
        <p:txBody>
          <a:bodyPr wrap="square" rtlCol="0">
            <a:spAutoFit/>
          </a:bodyPr>
          <a:lstStyle/>
          <a:p>
            <a:r>
              <a:rPr lang="de-DE" sz="1500" b="1" dirty="0">
                <a:solidFill>
                  <a:schemeClr val="bg1">
                    <a:lumMod val="75000"/>
                    <a:lumOff val="25000"/>
                  </a:schemeClr>
                </a:solidFill>
              </a:rPr>
              <a:t>ANTON LORVI</a:t>
            </a:r>
          </a:p>
          <a:p>
            <a:r>
              <a:rPr lang="de-CH" sz="1500" dirty="0">
                <a:solidFill>
                  <a:schemeClr val="bg1">
                    <a:lumMod val="75000"/>
                    <a:lumOff val="25000"/>
                  </a:schemeClr>
                </a:solidFill>
              </a:rPr>
              <a:t>PROGRAMMER</a:t>
            </a:r>
            <a:endParaRPr lang="de-DE" sz="1500" dirty="0">
              <a:solidFill>
                <a:schemeClr val="bg1">
                  <a:lumMod val="75000"/>
                  <a:lumOff val="25000"/>
                </a:schemeClr>
              </a:solidFill>
            </a:endParaRPr>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4ECE25-5E8F-1E4F-A9E5-994D0B122387}"/>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B8FC5561-635F-444F-82B4-9948B87FCE3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754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72558-A74C-AA4F-A287-F4D21E72D90B}"/>
              </a:ext>
            </a:extLst>
          </p:cNvPr>
          <p:cNvSpPr>
            <a:spLocks noGrp="1"/>
          </p:cNvSpPr>
          <p:nvPr>
            <p:ph type="title"/>
          </p:nvPr>
        </p:nvSpPr>
        <p:spPr/>
        <p:txBody>
          <a:bodyPr/>
          <a:lstStyle/>
          <a:p>
            <a:r>
              <a:rPr lang="de-DE" dirty="0">
                <a:solidFill>
                  <a:schemeClr val="bg1">
                    <a:lumMod val="75000"/>
                    <a:lumOff val="25000"/>
                  </a:schemeClr>
                </a:solidFill>
              </a:rPr>
              <a:t>As-</a:t>
            </a:r>
            <a:r>
              <a:rPr lang="de-DE" dirty="0" err="1">
                <a:solidFill>
                  <a:schemeClr val="bg1">
                    <a:lumMod val="75000"/>
                    <a:lumOff val="25000"/>
                  </a:schemeClr>
                </a:solidFill>
              </a:rPr>
              <a:t>is</a:t>
            </a:r>
            <a:endParaRPr lang="de-DE" dirty="0">
              <a:solidFill>
                <a:schemeClr val="bg1">
                  <a:lumMod val="75000"/>
                  <a:lumOff val="25000"/>
                </a:schemeClr>
              </a:solidFill>
            </a:endParaRPr>
          </a:p>
        </p:txBody>
      </p:sp>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111760" y="1996132"/>
            <a:ext cx="11866880" cy="4101665"/>
          </a:xfrm>
          <a:prstGeom prst="rect">
            <a:avLst/>
          </a:prstGeom>
        </p:spPr>
      </p:pic>
      <p:sp>
        <p:nvSpPr>
          <p:cNvPr id="5" name="Ellipse 4">
            <a:extLst>
              <a:ext uri="{FF2B5EF4-FFF2-40B4-BE49-F238E27FC236}">
                <a16:creationId xmlns:a16="http://schemas.microsoft.com/office/drawing/2014/main" id="{EFC5CE51-2EB8-4CEC-B358-60C5A68305A7}"/>
              </a:ext>
            </a:extLst>
          </p:cNvPr>
          <p:cNvSpPr/>
          <p:nvPr/>
        </p:nvSpPr>
        <p:spPr>
          <a:xfrm>
            <a:off x="5457523" y="2781334"/>
            <a:ext cx="1376413" cy="1270901"/>
          </a:xfrm>
          <a:prstGeom prst="ellipse">
            <a:avLst/>
          </a:prstGeom>
          <a:solidFill>
            <a:schemeClr val="accent1">
              <a:alpha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7D1B203D-EF08-4421-A1F1-A54239FB26E6}"/>
              </a:ext>
            </a:extLst>
          </p:cNvPr>
          <p:cNvSpPr/>
          <p:nvPr/>
        </p:nvSpPr>
        <p:spPr>
          <a:xfrm>
            <a:off x="1922960" y="2856884"/>
            <a:ext cx="861682" cy="862452"/>
          </a:xfrm>
          <a:prstGeom prst="ellipse">
            <a:avLst/>
          </a:prstGeom>
          <a:solidFill>
            <a:srgbClr val="92D050">
              <a:alpha val="40000"/>
            </a:srgbClr>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18964FF7-642A-4430-8BAB-3BB41AE440BF}"/>
              </a:ext>
            </a:extLst>
          </p:cNvPr>
          <p:cNvSpPr/>
          <p:nvPr/>
        </p:nvSpPr>
        <p:spPr>
          <a:xfrm>
            <a:off x="3875149" y="2781334"/>
            <a:ext cx="1099242" cy="1013553"/>
          </a:xfrm>
          <a:prstGeom prst="ellipse">
            <a:avLst/>
          </a:prstGeom>
          <a:solidFill>
            <a:srgbClr val="FF0000">
              <a:alpha val="40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a:extLst>
              <a:ext uri="{FF2B5EF4-FFF2-40B4-BE49-F238E27FC236}">
                <a16:creationId xmlns:a16="http://schemas.microsoft.com/office/drawing/2014/main" id="{159F23D8-0E49-476E-98AB-FF4AE6CF95C4}"/>
              </a:ext>
            </a:extLst>
          </p:cNvPr>
          <p:cNvSpPr/>
          <p:nvPr/>
        </p:nvSpPr>
        <p:spPr>
          <a:xfrm>
            <a:off x="1008987" y="2856884"/>
            <a:ext cx="861682" cy="862452"/>
          </a:xfrm>
          <a:prstGeom prst="ellipse">
            <a:avLst/>
          </a:prstGeom>
          <a:solidFill>
            <a:srgbClr val="FFFF00">
              <a:alpha val="40000"/>
            </a:srgb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9E9FFC08-75DC-924D-9839-5FA0C5D8E0BB}"/>
              </a:ext>
            </a:extLst>
          </p:cNvPr>
          <p:cNvGrpSpPr/>
          <p:nvPr/>
        </p:nvGrpSpPr>
        <p:grpSpPr>
          <a:xfrm>
            <a:off x="677247" y="665127"/>
            <a:ext cx="10442064" cy="5989187"/>
            <a:chOff x="709641" y="1232449"/>
            <a:chExt cx="10442064" cy="5168351"/>
          </a:xfrm>
        </p:grpSpPr>
        <p:sp>
          <p:nvSpPr>
            <p:cNvPr id="2" name="Rechteck 1">
              <a:extLst>
                <a:ext uri="{FF2B5EF4-FFF2-40B4-BE49-F238E27FC236}">
                  <a16:creationId xmlns:a16="http://schemas.microsoft.com/office/drawing/2014/main" id="{FD12FE9A-7896-0B4A-90C5-3759D956AE4D}"/>
                </a:ext>
              </a:extLst>
            </p:cNvPr>
            <p:cNvSpPr/>
            <p:nvPr/>
          </p:nvSpPr>
          <p:spPr>
            <a:xfrm>
              <a:off x="715617" y="5367130"/>
              <a:ext cx="10436088" cy="103367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3" name="Rechteck 2">
              <a:extLst>
                <a:ext uri="{FF2B5EF4-FFF2-40B4-BE49-F238E27FC236}">
                  <a16:creationId xmlns:a16="http://schemas.microsoft.com/office/drawing/2014/main" id="{7993FC35-64A3-A948-A776-F15310953BF4}"/>
                </a:ext>
              </a:extLst>
            </p:cNvPr>
            <p:cNvSpPr/>
            <p:nvPr/>
          </p:nvSpPr>
          <p:spPr>
            <a:xfrm>
              <a:off x="714123" y="4333460"/>
              <a:ext cx="10436088" cy="1033670"/>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4" name="Rechteck 3">
              <a:extLst>
                <a:ext uri="{FF2B5EF4-FFF2-40B4-BE49-F238E27FC236}">
                  <a16:creationId xmlns:a16="http://schemas.microsoft.com/office/drawing/2014/main" id="{2B53007E-87CC-6949-B222-87AECEE4DDB0}"/>
                </a:ext>
              </a:extLst>
            </p:cNvPr>
            <p:cNvSpPr/>
            <p:nvPr/>
          </p:nvSpPr>
          <p:spPr>
            <a:xfrm>
              <a:off x="712629" y="3299791"/>
              <a:ext cx="10436088" cy="103367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5" name="Rechteck 4">
              <a:extLst>
                <a:ext uri="{FF2B5EF4-FFF2-40B4-BE49-F238E27FC236}">
                  <a16:creationId xmlns:a16="http://schemas.microsoft.com/office/drawing/2014/main" id="{63C1D5B1-E363-A34E-AA81-82F54D70D5AA}"/>
                </a:ext>
              </a:extLst>
            </p:cNvPr>
            <p:cNvSpPr/>
            <p:nvPr/>
          </p:nvSpPr>
          <p:spPr>
            <a:xfrm>
              <a:off x="712629" y="2266118"/>
              <a:ext cx="10436088" cy="1033670"/>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lumMod val="75000"/>
                    <a:lumOff val="25000"/>
                  </a:schemeClr>
                </a:solidFill>
              </a:endParaRPr>
            </a:p>
          </p:txBody>
        </p:sp>
        <p:sp>
          <p:nvSpPr>
            <p:cNvPr id="6" name="Rechteck 5">
              <a:extLst>
                <a:ext uri="{FF2B5EF4-FFF2-40B4-BE49-F238E27FC236}">
                  <a16:creationId xmlns:a16="http://schemas.microsoft.com/office/drawing/2014/main" id="{5866B406-274C-DC4E-94F4-B893A2C4B25E}"/>
                </a:ext>
              </a:extLst>
            </p:cNvPr>
            <p:cNvSpPr/>
            <p:nvPr/>
          </p:nvSpPr>
          <p:spPr>
            <a:xfrm>
              <a:off x="712629" y="1232449"/>
              <a:ext cx="10436088" cy="103367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7" name="Textfeld 6">
              <a:extLst>
                <a:ext uri="{FF2B5EF4-FFF2-40B4-BE49-F238E27FC236}">
                  <a16:creationId xmlns:a16="http://schemas.microsoft.com/office/drawing/2014/main" id="{9460D6BE-F1AF-434E-89F2-C84C5F9C8CC1}"/>
                </a:ext>
              </a:extLst>
            </p:cNvPr>
            <p:cNvSpPr txBox="1"/>
            <p:nvPr/>
          </p:nvSpPr>
          <p:spPr>
            <a:xfrm>
              <a:off x="715617" y="433346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bad</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1EF837EF-4F1A-8241-A750-536762900DD4}"/>
                </a:ext>
              </a:extLst>
            </p:cNvPr>
            <p:cNvSpPr txBox="1"/>
            <p:nvPr/>
          </p:nvSpPr>
          <p:spPr>
            <a:xfrm>
              <a:off x="714126" y="536713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horrible</a:t>
              </a:r>
            </a:p>
          </p:txBody>
        </p:sp>
        <p:sp>
          <p:nvSpPr>
            <p:cNvPr id="9" name="Textfeld 8">
              <a:extLst>
                <a:ext uri="{FF2B5EF4-FFF2-40B4-BE49-F238E27FC236}">
                  <a16:creationId xmlns:a16="http://schemas.microsoft.com/office/drawing/2014/main" id="{4F1AC39D-A866-594E-9AF9-A13C0FE7C19B}"/>
                </a:ext>
              </a:extLst>
            </p:cNvPr>
            <p:cNvSpPr txBox="1"/>
            <p:nvPr/>
          </p:nvSpPr>
          <p:spPr>
            <a:xfrm>
              <a:off x="709641" y="329978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ok</a:t>
              </a:r>
            </a:p>
          </p:txBody>
        </p:sp>
        <p:sp>
          <p:nvSpPr>
            <p:cNvPr id="10" name="Textfeld 9">
              <a:extLst>
                <a:ext uri="{FF2B5EF4-FFF2-40B4-BE49-F238E27FC236}">
                  <a16:creationId xmlns:a16="http://schemas.microsoft.com/office/drawing/2014/main" id="{D6C836F0-57D3-1C4D-A180-65BD517E0FFB}"/>
                </a:ext>
              </a:extLst>
            </p:cNvPr>
            <p:cNvSpPr txBox="1"/>
            <p:nvPr/>
          </p:nvSpPr>
          <p:spPr>
            <a:xfrm>
              <a:off x="711135" y="2266118"/>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satisfy</a:t>
              </a:r>
            </a:p>
          </p:txBody>
        </p:sp>
        <p:sp>
          <p:nvSpPr>
            <p:cNvPr id="11" name="Textfeld 10">
              <a:extLst>
                <a:ext uri="{FF2B5EF4-FFF2-40B4-BE49-F238E27FC236}">
                  <a16:creationId xmlns:a16="http://schemas.microsoft.com/office/drawing/2014/main" id="{9057C2C0-4968-BC44-BB8E-AE2159F569F1}"/>
                </a:ext>
              </a:extLst>
            </p:cNvPr>
            <p:cNvSpPr txBox="1"/>
            <p:nvPr/>
          </p:nvSpPr>
          <p:spPr>
            <a:xfrm>
              <a:off x="712629" y="123244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very</a:t>
              </a:r>
              <a:r>
                <a:rPr lang="de-DE" sz="800" b="1" dirty="0">
                  <a:solidFill>
                    <a:schemeClr val="bg1">
                      <a:lumMod val="75000"/>
                      <a:lumOff val="25000"/>
                    </a:schemeClr>
                  </a:solidFill>
                  <a:latin typeface="Arial" panose="020B0604020202020204" pitchFamily="34" charset="0"/>
                  <a:cs typeface="Arial" panose="020B0604020202020204" pitchFamily="34" charset="0"/>
                </a:rPr>
                <a:t> </a:t>
              </a:r>
              <a:r>
                <a:rPr lang="de-DE" sz="800" b="1" dirty="0" err="1">
                  <a:solidFill>
                    <a:schemeClr val="bg1">
                      <a:lumMod val="75000"/>
                      <a:lumOff val="25000"/>
                    </a:schemeClr>
                  </a:solidFill>
                  <a:latin typeface="Arial" panose="020B0604020202020204" pitchFamily="34" charset="0"/>
                  <a:cs typeface="Arial" panose="020B0604020202020204" pitchFamily="34" charset="0"/>
                </a:rPr>
                <a:t>gratifying</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grpSp>
      <p:sp>
        <p:nvSpPr>
          <p:cNvPr id="15" name="Textfeld 14">
            <a:extLst>
              <a:ext uri="{FF2B5EF4-FFF2-40B4-BE49-F238E27FC236}">
                <a16:creationId xmlns:a16="http://schemas.microsoft.com/office/drawing/2014/main" id="{77A55076-E4AE-497F-8F35-F5718BE52BFF}"/>
              </a:ext>
            </a:extLst>
          </p:cNvPr>
          <p:cNvSpPr txBox="1"/>
          <p:nvPr/>
        </p:nvSpPr>
        <p:spPr>
          <a:xfrm>
            <a:off x="1009794" y="3227581"/>
            <a:ext cx="3008488" cy="1200329"/>
          </a:xfrm>
          <a:prstGeom prst="rect">
            <a:avLst/>
          </a:prstGeom>
          <a:noFill/>
        </p:spPr>
        <p:txBody>
          <a:bodyPr wrap="square" rtlCol="0">
            <a:spAutoFit/>
          </a:bodyPr>
          <a:lstStyle/>
          <a:p>
            <a:r>
              <a:rPr lang="en-US" sz="900" b="1" u="sng" dirty="0">
                <a:solidFill>
                  <a:schemeClr val="bg1">
                    <a:lumMod val="75000"/>
                    <a:lumOff val="25000"/>
                  </a:schemeClr>
                </a:solidFill>
              </a:rPr>
              <a:t>Fill out request</a:t>
            </a:r>
          </a:p>
          <a:p>
            <a:r>
              <a:rPr lang="de-CH" sz="900" dirty="0">
                <a:solidFill>
                  <a:schemeClr val="bg1">
                    <a:lumMod val="75000"/>
                    <a:lumOff val="25000"/>
                  </a:schemeClr>
                </a:solidFill>
              </a:rPr>
              <a:t>The </a:t>
            </a:r>
            <a:r>
              <a:rPr lang="de-CH" sz="900" dirty="0" err="1">
                <a:solidFill>
                  <a:schemeClr val="bg1">
                    <a:lumMod val="75000"/>
                    <a:lumOff val="25000"/>
                  </a:schemeClr>
                </a:solidFill>
              </a:rPr>
              <a:t>audit</a:t>
            </a:r>
            <a:r>
              <a:rPr lang="de-CH" sz="900" dirty="0">
                <a:solidFill>
                  <a:schemeClr val="bg1">
                    <a:lumMod val="75000"/>
                    <a:lumOff val="25000"/>
                  </a:schemeClr>
                </a:solidFill>
              </a:rPr>
              <a:t> </a:t>
            </a:r>
            <a:r>
              <a:rPr lang="de-CH" sz="900" dirty="0" err="1">
                <a:solidFill>
                  <a:schemeClr val="bg1">
                    <a:lumMod val="75000"/>
                    <a:lumOff val="25000"/>
                  </a:schemeClr>
                </a:solidFill>
              </a:rPr>
              <a:t>team</a:t>
            </a:r>
            <a:r>
              <a:rPr lang="de-CH" sz="900" dirty="0">
                <a:solidFill>
                  <a:schemeClr val="bg1">
                    <a:lumMod val="75000"/>
                    <a:lumOff val="25000"/>
                  </a:schemeClr>
                </a:solidFill>
              </a:rPr>
              <a:t> </a:t>
            </a:r>
            <a:r>
              <a:rPr lang="de-CH" sz="900" dirty="0" err="1">
                <a:solidFill>
                  <a:schemeClr val="bg1">
                    <a:lumMod val="75000"/>
                    <a:lumOff val="25000"/>
                  </a:schemeClr>
                </a:solidFill>
              </a:rPr>
              <a:t>fills</a:t>
            </a:r>
            <a:r>
              <a:rPr lang="de-CH" sz="900" dirty="0">
                <a:solidFill>
                  <a:schemeClr val="bg1">
                    <a:lumMod val="75000"/>
                    <a:lumOff val="25000"/>
                  </a:schemeClr>
                </a:solidFill>
              </a:rPr>
              <a:t> out </a:t>
            </a:r>
            <a:r>
              <a:rPr lang="de-CH" sz="900" dirty="0" err="1">
                <a:solidFill>
                  <a:schemeClr val="bg1">
                    <a:lumMod val="75000"/>
                    <a:lumOff val="25000"/>
                  </a:schemeClr>
                </a:solidFill>
              </a:rPr>
              <a:t>the</a:t>
            </a:r>
            <a:r>
              <a:rPr lang="de-CH" sz="900" dirty="0">
                <a:solidFill>
                  <a:schemeClr val="bg1">
                    <a:lumMod val="75000"/>
                    <a:lumOff val="25000"/>
                  </a:schemeClr>
                </a:solidFill>
              </a:rPr>
              <a:t> </a:t>
            </a:r>
            <a:r>
              <a:rPr lang="de-CH" sz="900" dirty="0" err="1">
                <a:solidFill>
                  <a:schemeClr val="bg1">
                    <a:lumMod val="75000"/>
                    <a:lumOff val="25000"/>
                  </a:schemeClr>
                </a:solidFill>
              </a:rPr>
              <a:t>requrest</a:t>
            </a:r>
            <a:r>
              <a:rPr lang="de-CH" sz="900" dirty="0">
                <a:solidFill>
                  <a:schemeClr val="bg1">
                    <a:lumMod val="75000"/>
                    <a:lumOff val="25000"/>
                  </a:schemeClr>
                </a:solidFill>
              </a:rPr>
              <a:t> (</a:t>
            </a:r>
            <a:r>
              <a:rPr lang="de-CH" sz="900" dirty="0" err="1">
                <a:solidFill>
                  <a:schemeClr val="bg1">
                    <a:lumMod val="75000"/>
                    <a:lumOff val="25000"/>
                  </a:schemeClr>
                </a:solidFill>
              </a:rPr>
              <a:t>excel</a:t>
            </a:r>
            <a:r>
              <a:rPr lang="de-CH" sz="900" dirty="0">
                <a:solidFill>
                  <a:schemeClr val="bg1">
                    <a:lumMod val="75000"/>
                    <a:lumOff val="25000"/>
                  </a:schemeClr>
                </a:solidFill>
              </a:rPr>
              <a:t> </a:t>
            </a:r>
            <a:r>
              <a:rPr lang="de-CH" sz="900" dirty="0" err="1">
                <a:solidFill>
                  <a:schemeClr val="bg1">
                    <a:lumMod val="75000"/>
                    <a:lumOff val="25000"/>
                  </a:schemeClr>
                </a:solidFill>
              </a:rPr>
              <a:t>sheet</a:t>
            </a:r>
            <a:r>
              <a:rPr lang="de-CH" sz="900" dirty="0">
                <a:solidFill>
                  <a:schemeClr val="bg1">
                    <a:lumMod val="75000"/>
                    <a:lumOff val="25000"/>
                  </a:schemeClr>
                </a:solidFill>
              </a:rPr>
              <a:t>). </a:t>
            </a:r>
            <a:r>
              <a:rPr lang="en-US" sz="900" dirty="0">
                <a:solidFill>
                  <a:schemeClr val="bg1">
                    <a:lumMod val="75000"/>
                    <a:lumOff val="25000"/>
                  </a:schemeClr>
                </a:solidFill>
              </a:rPr>
              <a:t> This excel is sent to the data management team. If changes </a:t>
            </a:r>
            <a:r>
              <a:rPr lang="en-US" sz="900" dirty="0" err="1">
                <a:solidFill>
                  <a:schemeClr val="bg1">
                    <a:lumMod val="75000"/>
                    <a:lumOff val="25000"/>
                  </a:schemeClr>
                </a:solidFill>
              </a:rPr>
              <a:t>occure</a:t>
            </a:r>
            <a:r>
              <a:rPr lang="en-US" sz="900" dirty="0">
                <a:solidFill>
                  <a:schemeClr val="bg1">
                    <a:lumMod val="75000"/>
                    <a:lumOff val="25000"/>
                  </a:schemeClr>
                </a:solidFill>
              </a:rPr>
              <a:t>, the excel is adapted and sent again. This leads to multiple sheets and no single point of truth. </a:t>
            </a:r>
          </a:p>
          <a:p>
            <a:endParaRPr lang="en-US" dirty="0">
              <a:solidFill>
                <a:schemeClr val="bg1">
                  <a:lumMod val="75000"/>
                  <a:lumOff val="25000"/>
                </a:schemeClr>
              </a:solidFill>
            </a:endParaRPr>
          </a:p>
        </p:txBody>
      </p:sp>
      <p:sp>
        <p:nvSpPr>
          <p:cNvPr id="16" name="Textfeld 15">
            <a:extLst>
              <a:ext uri="{FF2B5EF4-FFF2-40B4-BE49-F238E27FC236}">
                <a16:creationId xmlns:a16="http://schemas.microsoft.com/office/drawing/2014/main" id="{DB54A02B-ADD6-4B3A-B2DE-9DEDC6256CA1}"/>
              </a:ext>
            </a:extLst>
          </p:cNvPr>
          <p:cNvSpPr txBox="1"/>
          <p:nvPr/>
        </p:nvSpPr>
        <p:spPr>
          <a:xfrm>
            <a:off x="2815915" y="2063736"/>
            <a:ext cx="5461811" cy="784830"/>
          </a:xfrm>
          <a:prstGeom prst="rect">
            <a:avLst/>
          </a:prstGeom>
          <a:noFill/>
        </p:spPr>
        <p:txBody>
          <a:bodyPr wrap="square" rtlCol="0">
            <a:spAutoFit/>
          </a:bodyPr>
          <a:lstStyle/>
          <a:p>
            <a:r>
              <a:rPr lang="en-US" sz="900" b="1" u="sng" dirty="0">
                <a:solidFill>
                  <a:schemeClr val="bg1">
                    <a:lumMod val="75000"/>
                    <a:lumOff val="25000"/>
                  </a:schemeClr>
                </a:solidFill>
              </a:rPr>
              <a:t>Coordinate extraction</a:t>
            </a:r>
          </a:p>
          <a:p>
            <a:r>
              <a:rPr lang="en-US" sz="90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
        <p:nvSpPr>
          <p:cNvPr id="19" name="Textfeld 18">
            <a:extLst>
              <a:ext uri="{FF2B5EF4-FFF2-40B4-BE49-F238E27FC236}">
                <a16:creationId xmlns:a16="http://schemas.microsoft.com/office/drawing/2014/main" id="{8A58BEC7-938D-4E9D-BB91-F042441F1297}"/>
              </a:ext>
            </a:extLst>
          </p:cNvPr>
          <p:cNvSpPr txBox="1"/>
          <p:nvPr/>
        </p:nvSpPr>
        <p:spPr>
          <a:xfrm>
            <a:off x="4737128" y="3464721"/>
            <a:ext cx="5447872" cy="507831"/>
          </a:xfrm>
          <a:prstGeom prst="rect">
            <a:avLst/>
          </a:prstGeom>
          <a:noFill/>
        </p:spPr>
        <p:txBody>
          <a:bodyPr wrap="square" rtlCol="0">
            <a:spAutoFit/>
          </a:bodyPr>
          <a:lstStyle/>
          <a:p>
            <a:r>
              <a:rPr lang="en-US" sz="900" b="1" u="sng" dirty="0">
                <a:solidFill>
                  <a:schemeClr val="bg1">
                    <a:lumMod val="75000"/>
                    <a:lumOff val="25000"/>
                  </a:schemeClr>
                </a:solidFill>
              </a:rPr>
              <a:t>Receive data</a:t>
            </a:r>
          </a:p>
          <a:p>
            <a:r>
              <a:rPr lang="en-US" sz="90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sz="1400" dirty="0">
              <a:solidFill>
                <a:schemeClr val="bg1">
                  <a:lumMod val="75000"/>
                  <a:lumOff val="25000"/>
                </a:schemeClr>
              </a:solidFill>
            </a:endParaRPr>
          </a:p>
        </p:txBody>
      </p:sp>
      <p:sp>
        <p:nvSpPr>
          <p:cNvPr id="71" name="Textfeld 70">
            <a:extLst>
              <a:ext uri="{FF2B5EF4-FFF2-40B4-BE49-F238E27FC236}">
                <a16:creationId xmlns:a16="http://schemas.microsoft.com/office/drawing/2014/main" id="{BED11014-8E4D-48E6-BE02-8AB3360EB521}"/>
              </a:ext>
            </a:extLst>
          </p:cNvPr>
          <p:cNvSpPr txBox="1"/>
          <p:nvPr/>
        </p:nvSpPr>
        <p:spPr>
          <a:xfrm>
            <a:off x="6067821" y="4334899"/>
            <a:ext cx="4775561" cy="1338828"/>
          </a:xfrm>
          <a:prstGeom prst="rect">
            <a:avLst/>
          </a:prstGeom>
          <a:noFill/>
        </p:spPr>
        <p:txBody>
          <a:bodyPr wrap="square" rtlCol="0">
            <a:spAutoFit/>
          </a:bodyPr>
          <a:lstStyle/>
          <a:p>
            <a:r>
              <a:rPr lang="en-US" sz="900" b="1" u="sng" dirty="0">
                <a:solidFill>
                  <a:schemeClr val="bg1">
                    <a:lumMod val="75000"/>
                    <a:lumOff val="25000"/>
                  </a:schemeClr>
                </a:solidFill>
              </a:rPr>
              <a:t>Finalize CoA, DM and IP</a:t>
            </a:r>
          </a:p>
          <a:p>
            <a:r>
              <a:rPr lang="en-US" sz="90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sz="1400" dirty="0">
              <a:solidFill>
                <a:schemeClr val="bg1">
                  <a:lumMod val="75000"/>
                  <a:lumOff val="25000"/>
                </a:schemeClr>
              </a:solidFill>
            </a:endParaRPr>
          </a:p>
          <a:p>
            <a:endParaRPr lang="en-US" dirty="0">
              <a:solidFill>
                <a:schemeClr val="bg1">
                  <a:lumMod val="75000"/>
                  <a:lumOff val="25000"/>
                </a:schemeClr>
              </a:solidFill>
            </a:endParaRPr>
          </a:p>
        </p:txBody>
      </p:sp>
      <p:cxnSp>
        <p:nvCxnSpPr>
          <p:cNvPr id="73" name="Verbinder: gewinkelt 72">
            <a:extLst>
              <a:ext uri="{FF2B5EF4-FFF2-40B4-BE49-F238E27FC236}">
                <a16:creationId xmlns:a16="http://schemas.microsoft.com/office/drawing/2014/main" id="{048E27D2-E0BA-471C-9D7B-1EDA7F73A2D7}"/>
              </a:ext>
            </a:extLst>
          </p:cNvPr>
          <p:cNvCxnSpPr>
            <a:cxnSpLocks/>
          </p:cNvCxnSpPr>
          <p:nvPr/>
        </p:nvCxnSpPr>
        <p:spPr>
          <a:xfrm rot="16200000" flipH="1">
            <a:off x="5287859" y="4159388"/>
            <a:ext cx="774324" cy="622016"/>
          </a:xfrm>
          <a:prstGeom prst="bentConnector3">
            <a:avLst>
              <a:gd name="adj1" fmla="val 10082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Verbinder: gewinkelt 75">
            <a:extLst>
              <a:ext uri="{FF2B5EF4-FFF2-40B4-BE49-F238E27FC236}">
                <a16:creationId xmlns:a16="http://schemas.microsoft.com/office/drawing/2014/main" id="{353553CE-95F1-4D94-BB64-7669E2F7ABEB}"/>
              </a:ext>
            </a:extLst>
          </p:cNvPr>
          <p:cNvCxnSpPr>
            <a:cxnSpLocks/>
          </p:cNvCxnSpPr>
          <p:nvPr/>
        </p:nvCxnSpPr>
        <p:spPr>
          <a:xfrm flipV="1">
            <a:off x="1575339" y="2508077"/>
            <a:ext cx="1240578" cy="602383"/>
          </a:xfrm>
          <a:prstGeom prst="bentConnector3">
            <a:avLst>
              <a:gd name="adj1" fmla="val -77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4F8F4908-CAC8-43A8-8D40-56055E8B0D05}"/>
              </a:ext>
            </a:extLst>
          </p:cNvPr>
          <p:cNvCxnSpPr>
            <a:cxnSpLocks/>
            <a:endCxn id="19" idx="1"/>
          </p:cNvCxnSpPr>
          <p:nvPr/>
        </p:nvCxnSpPr>
        <p:spPr>
          <a:xfrm rot="16200000" flipH="1">
            <a:off x="4142013" y="3123521"/>
            <a:ext cx="799449" cy="3907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itel 1">
            <a:extLst>
              <a:ext uri="{FF2B5EF4-FFF2-40B4-BE49-F238E27FC236}">
                <a16:creationId xmlns:a16="http://schemas.microsoft.com/office/drawing/2014/main" id="{6801F48C-7562-4DEA-8751-E2068B794740}"/>
              </a:ext>
            </a:extLst>
          </p:cNvPr>
          <p:cNvSpPr txBox="1">
            <a:spLocks/>
          </p:cNvSpPr>
          <p:nvPr/>
        </p:nvSpPr>
        <p:spPr>
          <a:xfrm>
            <a:off x="546149" y="140274"/>
            <a:ext cx="9905998" cy="49362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CH" dirty="0">
                <a:solidFill>
                  <a:schemeClr val="bg1">
                    <a:lumMod val="75000"/>
                    <a:lumOff val="25000"/>
                  </a:schemeClr>
                </a:solidFill>
              </a:rPr>
              <a:t>Customer Journey - As-</a:t>
            </a:r>
            <a:r>
              <a:rPr lang="de-CH" dirty="0" err="1">
                <a:solidFill>
                  <a:schemeClr val="bg1">
                    <a:lumMod val="75000"/>
                    <a:lumOff val="25000"/>
                  </a:schemeClr>
                </a:solidFill>
              </a:rPr>
              <a:t>Is</a:t>
            </a:r>
            <a:r>
              <a:rPr lang="de-CH" dirty="0">
                <a:solidFill>
                  <a:schemeClr val="bg1">
                    <a:lumMod val="75000"/>
                    <a:lumOff val="25000"/>
                  </a:schemeClr>
                </a:solidFill>
              </a:rPr>
              <a:t> </a:t>
            </a:r>
            <a:r>
              <a:rPr lang="de-CH" dirty="0" err="1">
                <a:solidFill>
                  <a:schemeClr val="bg1">
                    <a:lumMod val="75000"/>
                    <a:lumOff val="25000"/>
                  </a:schemeClr>
                </a:solidFill>
              </a:rPr>
              <a:t>process</a:t>
            </a:r>
            <a:endParaRPr lang="en-US" dirty="0">
              <a:solidFill>
                <a:schemeClr val="bg1">
                  <a:lumMod val="75000"/>
                  <a:lumOff val="25000"/>
                </a:schemeClr>
              </a:solidFill>
            </a:endParaRPr>
          </a:p>
          <a:p>
            <a:endParaRPr lang="de-DE" dirty="0">
              <a:solidFill>
                <a:schemeClr val="bg1">
                  <a:lumMod val="75000"/>
                  <a:lumOff val="25000"/>
                </a:schemeClr>
              </a:solidFill>
            </a:endParaRPr>
          </a:p>
        </p:txBody>
      </p:sp>
      <p:sp>
        <p:nvSpPr>
          <p:cNvPr id="29" name="TextBox 28">
            <a:extLst>
              <a:ext uri="{FF2B5EF4-FFF2-40B4-BE49-F238E27FC236}">
                <a16:creationId xmlns:a16="http://schemas.microsoft.com/office/drawing/2014/main" id="{0CED113E-DEF2-F847-B9CB-DB1AD3CBEE34}"/>
              </a:ext>
            </a:extLst>
          </p:cNvPr>
          <p:cNvSpPr txBox="1"/>
          <p:nvPr/>
        </p:nvSpPr>
        <p:spPr>
          <a:xfrm>
            <a:off x="1257690" y="5506137"/>
            <a:ext cx="7701115" cy="1338828"/>
          </a:xfrm>
          <a:prstGeom prst="rect">
            <a:avLst/>
          </a:prstGeom>
          <a:noFill/>
        </p:spPr>
        <p:txBody>
          <a:bodyPr wrap="square" rtlCol="0">
            <a:spAutoFit/>
          </a:bodyPr>
          <a:lstStyle/>
          <a:p>
            <a:r>
              <a:rPr lang="en-US" sz="900" b="1" dirty="0">
                <a:solidFill>
                  <a:schemeClr val="bg1">
                    <a:lumMod val="75000"/>
                    <a:lumOff val="25000"/>
                  </a:schemeClr>
                </a:solidFill>
              </a:rPr>
              <a:t>General Problems</a:t>
            </a:r>
          </a:p>
          <a:p>
            <a:pPr marL="171450" indent="-171450">
              <a:buFont typeface="Arial" panose="020B0604020202020204" pitchFamily="34" charset="0"/>
              <a:buChar char="•"/>
            </a:pPr>
            <a:r>
              <a:rPr lang="en-US" sz="90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90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90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90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900" dirty="0">
                <a:solidFill>
                  <a:schemeClr val="bg1">
                    <a:lumMod val="75000"/>
                    <a:lumOff val="25000"/>
                  </a:schemeClr>
                </a:solidFill>
              </a:rPr>
              <a:t>There is no automated solution to query for status information. </a:t>
            </a:r>
          </a:p>
          <a:p>
            <a:endParaRPr lang="en-US" sz="900"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97281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72558-A74C-AA4F-A287-F4D21E72D90B}"/>
              </a:ext>
            </a:extLst>
          </p:cNvPr>
          <p:cNvSpPr>
            <a:spLocks noGrp="1"/>
          </p:cNvSpPr>
          <p:nvPr>
            <p:ph type="title"/>
          </p:nvPr>
        </p:nvSpPr>
        <p:spPr>
          <a:xfrm>
            <a:off x="283478" y="-139094"/>
            <a:ext cx="9905998" cy="1905000"/>
          </a:xfrm>
        </p:spPr>
        <p:txBody>
          <a:bodyPr/>
          <a:lstStyle/>
          <a:p>
            <a:r>
              <a:rPr lang="de-DE" dirty="0" err="1">
                <a:solidFill>
                  <a:schemeClr val="bg1">
                    <a:lumMod val="75000"/>
                    <a:lumOff val="25000"/>
                  </a:schemeClr>
                </a:solidFill>
              </a:rPr>
              <a:t>user</a:t>
            </a:r>
            <a:r>
              <a:rPr lang="de-DE" dirty="0">
                <a:solidFill>
                  <a:schemeClr val="bg1">
                    <a:lumMod val="75000"/>
                    <a:lumOff val="25000"/>
                  </a:schemeClr>
                </a:solidFill>
              </a:rPr>
              <a:t> </a:t>
            </a:r>
            <a:r>
              <a:rPr lang="de-DE" dirty="0" err="1">
                <a:solidFill>
                  <a:schemeClr val="bg1">
                    <a:lumMod val="75000"/>
                    <a:lumOff val="25000"/>
                  </a:schemeClr>
                </a:solidFill>
              </a:rPr>
              <a:t>Experiences</a:t>
            </a:r>
            <a:r>
              <a:rPr lang="de-DE" dirty="0">
                <a:solidFill>
                  <a:schemeClr val="bg1">
                    <a:lumMod val="75000"/>
                    <a:lumOff val="25000"/>
                  </a:schemeClr>
                </a:solidFill>
              </a:rPr>
              <a:t> As-</a:t>
            </a:r>
            <a:r>
              <a:rPr lang="de-DE" dirty="0" err="1">
                <a:solidFill>
                  <a:schemeClr val="bg1">
                    <a:lumMod val="75000"/>
                    <a:lumOff val="25000"/>
                  </a:schemeClr>
                </a:solidFill>
              </a:rPr>
              <a:t>is</a:t>
            </a:r>
            <a:endParaRPr lang="de-DE" dirty="0">
              <a:solidFill>
                <a:schemeClr val="bg1">
                  <a:lumMod val="75000"/>
                  <a:lumOff val="25000"/>
                </a:schemeClr>
              </a:solidFill>
            </a:endParaRPr>
          </a:p>
        </p:txBody>
      </p:sp>
      <p:sp>
        <p:nvSpPr>
          <p:cNvPr id="19" name="Textfeld 18">
            <a:extLst>
              <a:ext uri="{FF2B5EF4-FFF2-40B4-BE49-F238E27FC236}">
                <a16:creationId xmlns:a16="http://schemas.microsoft.com/office/drawing/2014/main" id="{F154A138-A898-4AD7-BB2F-25C5F4D30E48}"/>
              </a:ext>
            </a:extLst>
          </p:cNvPr>
          <p:cNvSpPr txBox="1"/>
          <p:nvPr/>
        </p:nvSpPr>
        <p:spPr>
          <a:xfrm>
            <a:off x="1429457" y="2971440"/>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 name="Sprechblase: rechteckig 2">
            <a:extLst>
              <a:ext uri="{FF2B5EF4-FFF2-40B4-BE49-F238E27FC236}">
                <a16:creationId xmlns:a16="http://schemas.microsoft.com/office/drawing/2014/main" id="{C489C18B-E645-4A25-8D1B-75469421E5FF}"/>
              </a:ext>
            </a:extLst>
          </p:cNvPr>
          <p:cNvSpPr/>
          <p:nvPr/>
        </p:nvSpPr>
        <p:spPr>
          <a:xfrm>
            <a:off x="224609" y="1742823"/>
            <a:ext cx="2271562" cy="1708160"/>
          </a:xfrm>
          <a:prstGeom prst="wedgeRectCallout">
            <a:avLst>
              <a:gd name="adj1" fmla="val -20833"/>
              <a:gd name="adj2" fmla="val 95133"/>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solidFill>
              </a:rPr>
              <a:t>Fill out request</a:t>
            </a:r>
          </a:p>
          <a:p>
            <a:endParaRPr lang="en-US" sz="1050" b="1" u="sng" dirty="0">
              <a:solidFill>
                <a:schemeClr val="bg1"/>
              </a:solidFill>
            </a:endParaRPr>
          </a:p>
          <a:p>
            <a:r>
              <a:rPr lang="de-CH" sz="1050" b="1" dirty="0">
                <a:solidFill>
                  <a:schemeClr val="bg1"/>
                </a:solidFill>
              </a:rPr>
              <a:t>D</a:t>
            </a:r>
            <a:r>
              <a:rPr lang="en-US" sz="1050" b="1" dirty="0" err="1">
                <a:solidFill>
                  <a:schemeClr val="bg1"/>
                </a:solidFill>
              </a:rPr>
              <a:t>escription</a:t>
            </a:r>
            <a:r>
              <a:rPr lang="en-US" sz="1050" b="1" dirty="0">
                <a:solidFill>
                  <a:schemeClr val="bg1"/>
                </a:solidFill>
              </a:rPr>
              <a:t>: </a:t>
            </a:r>
            <a:r>
              <a:rPr lang="de-CH" sz="1050" dirty="0">
                <a:solidFill>
                  <a:schemeClr val="bg1">
                    <a:lumMod val="75000"/>
                    <a:lumOff val="25000"/>
                  </a:schemeClr>
                </a:solidFill>
              </a:rPr>
              <a:t>The </a:t>
            </a:r>
            <a:r>
              <a:rPr lang="de-CH" sz="1050" dirty="0" err="1">
                <a:solidFill>
                  <a:schemeClr val="bg1">
                    <a:lumMod val="75000"/>
                    <a:lumOff val="25000"/>
                  </a:schemeClr>
                </a:solidFill>
              </a:rPr>
              <a:t>audit</a:t>
            </a:r>
            <a:r>
              <a:rPr lang="de-CH" sz="1050" dirty="0">
                <a:solidFill>
                  <a:schemeClr val="bg1">
                    <a:lumMod val="75000"/>
                    <a:lumOff val="25000"/>
                  </a:schemeClr>
                </a:solidFill>
              </a:rPr>
              <a:t> </a:t>
            </a:r>
            <a:r>
              <a:rPr lang="de-CH" sz="1050" dirty="0" err="1">
                <a:solidFill>
                  <a:schemeClr val="bg1">
                    <a:lumMod val="75000"/>
                    <a:lumOff val="25000"/>
                  </a:schemeClr>
                </a:solidFill>
              </a:rPr>
              <a:t>team</a:t>
            </a:r>
            <a:r>
              <a:rPr lang="de-CH" sz="1050" dirty="0">
                <a:solidFill>
                  <a:schemeClr val="bg1">
                    <a:lumMod val="75000"/>
                    <a:lumOff val="25000"/>
                  </a:schemeClr>
                </a:solidFill>
              </a:rPr>
              <a:t> </a:t>
            </a:r>
            <a:r>
              <a:rPr lang="de-CH" sz="1050" dirty="0" err="1">
                <a:solidFill>
                  <a:schemeClr val="bg1">
                    <a:lumMod val="75000"/>
                    <a:lumOff val="25000"/>
                  </a:schemeClr>
                </a:solidFill>
              </a:rPr>
              <a:t>fills</a:t>
            </a:r>
            <a:r>
              <a:rPr lang="de-CH" sz="1050" dirty="0">
                <a:solidFill>
                  <a:schemeClr val="bg1">
                    <a:lumMod val="75000"/>
                    <a:lumOff val="25000"/>
                  </a:schemeClr>
                </a:solidFill>
              </a:rPr>
              <a:t> out </a:t>
            </a:r>
            <a:r>
              <a:rPr lang="de-CH" sz="1050" dirty="0" err="1">
                <a:solidFill>
                  <a:schemeClr val="bg1">
                    <a:lumMod val="75000"/>
                    <a:lumOff val="25000"/>
                  </a:schemeClr>
                </a:solidFill>
              </a:rPr>
              <a:t>the</a:t>
            </a:r>
            <a:r>
              <a:rPr lang="de-CH" sz="1050" dirty="0">
                <a:solidFill>
                  <a:schemeClr val="bg1">
                    <a:lumMod val="75000"/>
                    <a:lumOff val="25000"/>
                  </a:schemeClr>
                </a:solidFill>
              </a:rPr>
              <a:t> </a:t>
            </a:r>
            <a:r>
              <a:rPr lang="de-CH" sz="1050" dirty="0" err="1">
                <a:solidFill>
                  <a:schemeClr val="bg1">
                    <a:lumMod val="75000"/>
                    <a:lumOff val="25000"/>
                  </a:schemeClr>
                </a:solidFill>
              </a:rPr>
              <a:t>requrest</a:t>
            </a:r>
            <a:r>
              <a:rPr lang="de-CH" sz="1050" dirty="0">
                <a:solidFill>
                  <a:schemeClr val="bg1">
                    <a:lumMod val="75000"/>
                    <a:lumOff val="25000"/>
                  </a:schemeClr>
                </a:solidFill>
              </a:rPr>
              <a:t> (</a:t>
            </a:r>
            <a:r>
              <a:rPr lang="de-CH" sz="1050" dirty="0" err="1">
                <a:solidFill>
                  <a:schemeClr val="bg1">
                    <a:lumMod val="75000"/>
                    <a:lumOff val="25000"/>
                  </a:schemeClr>
                </a:solidFill>
              </a:rPr>
              <a:t>excel</a:t>
            </a:r>
            <a:r>
              <a:rPr lang="de-CH" sz="1050" dirty="0">
                <a:solidFill>
                  <a:schemeClr val="bg1">
                    <a:lumMod val="75000"/>
                    <a:lumOff val="25000"/>
                  </a:schemeClr>
                </a:solidFill>
              </a:rPr>
              <a:t> </a:t>
            </a:r>
            <a:r>
              <a:rPr lang="de-CH" sz="1050" dirty="0" err="1">
                <a:solidFill>
                  <a:schemeClr val="bg1">
                    <a:lumMod val="75000"/>
                    <a:lumOff val="25000"/>
                  </a:schemeClr>
                </a:solidFill>
              </a:rPr>
              <a:t>sheet</a:t>
            </a:r>
            <a:r>
              <a:rPr lang="de-CH" sz="1050" dirty="0">
                <a:solidFill>
                  <a:schemeClr val="bg1">
                    <a:lumMod val="75000"/>
                    <a:lumOff val="25000"/>
                  </a:schemeClr>
                </a:solidFill>
              </a:rPr>
              <a:t>). </a:t>
            </a:r>
            <a:r>
              <a:rPr lang="en-US" sz="1050" dirty="0">
                <a:solidFill>
                  <a:schemeClr val="bg1">
                    <a:lumMod val="75000"/>
                    <a:lumOff val="25000"/>
                  </a:schemeClr>
                </a:solidFill>
              </a:rPr>
              <a:t> This excel is sent to the data management team. If changes </a:t>
            </a:r>
            <a:r>
              <a:rPr lang="en-US" sz="1050" dirty="0" err="1">
                <a:solidFill>
                  <a:schemeClr val="bg1">
                    <a:lumMod val="75000"/>
                    <a:lumOff val="25000"/>
                  </a:schemeClr>
                </a:solidFill>
              </a:rPr>
              <a:t>occure</a:t>
            </a:r>
            <a:r>
              <a:rPr lang="en-US" sz="1050" dirty="0">
                <a:solidFill>
                  <a:schemeClr val="bg1">
                    <a:lumMod val="75000"/>
                    <a:lumOff val="25000"/>
                  </a:schemeClr>
                </a:solidFill>
              </a:rPr>
              <a:t>, the excel is adapted and sent again. This leads to multiple sheets and no single point of truth. </a:t>
            </a:r>
          </a:p>
        </p:txBody>
      </p:sp>
      <p:sp>
        <p:nvSpPr>
          <p:cNvPr id="12" name="Freeform 65">
            <a:extLst>
              <a:ext uri="{FF2B5EF4-FFF2-40B4-BE49-F238E27FC236}">
                <a16:creationId xmlns:a16="http://schemas.microsoft.com/office/drawing/2014/main" id="{0537168D-6A0C-40AE-8D14-64BCCFCA3CC7}"/>
              </a:ext>
            </a:extLst>
          </p:cNvPr>
          <p:cNvSpPr>
            <a:spLocks noEditPoints="1"/>
          </p:cNvSpPr>
          <p:nvPr/>
        </p:nvSpPr>
        <p:spPr bwMode="auto">
          <a:xfrm>
            <a:off x="224609" y="4221700"/>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Sprechblase: rechteckig 12">
            <a:extLst>
              <a:ext uri="{FF2B5EF4-FFF2-40B4-BE49-F238E27FC236}">
                <a16:creationId xmlns:a16="http://schemas.microsoft.com/office/drawing/2014/main" id="{0CD6B1E0-F58D-46F5-A2A9-C1FDCF1504BF}"/>
              </a:ext>
            </a:extLst>
          </p:cNvPr>
          <p:cNvSpPr/>
          <p:nvPr/>
        </p:nvSpPr>
        <p:spPr>
          <a:xfrm>
            <a:off x="2725729" y="1583890"/>
            <a:ext cx="2905321" cy="2192908"/>
          </a:xfrm>
          <a:prstGeom prst="wedgeRectCallout">
            <a:avLst>
              <a:gd name="adj1" fmla="val 9941"/>
              <a:gd name="adj2" fmla="val 76399"/>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lumMod val="75000"/>
                    <a:lumOff val="25000"/>
                  </a:schemeClr>
                </a:solidFill>
              </a:rPr>
              <a:t>Coordinate extraction</a:t>
            </a:r>
          </a:p>
          <a:p>
            <a:endParaRPr lang="en-US" sz="1050" b="1" u="sng" dirty="0">
              <a:solidFill>
                <a:schemeClr val="bg1">
                  <a:lumMod val="75000"/>
                  <a:lumOff val="25000"/>
                </a:schemeClr>
              </a:solidFill>
            </a:endParaRPr>
          </a:p>
          <a:p>
            <a:r>
              <a:rPr lang="de-CH" sz="1050" b="1" dirty="0">
                <a:solidFill>
                  <a:schemeClr val="bg1">
                    <a:lumMod val="75000"/>
                    <a:lumOff val="25000"/>
                  </a:schemeClr>
                </a:solidFill>
              </a:rPr>
              <a:t>Description</a:t>
            </a:r>
            <a:r>
              <a:rPr lang="de-CH" sz="1050" dirty="0">
                <a:solidFill>
                  <a:schemeClr val="bg1">
                    <a:lumMod val="75000"/>
                    <a:lumOff val="25000"/>
                  </a:schemeClr>
                </a:solidFill>
              </a:rPr>
              <a:t>: </a:t>
            </a:r>
            <a:r>
              <a:rPr lang="en-US" sz="105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a:p>
            <a:endParaRPr lang="en-US" sz="1050" dirty="0">
              <a:solidFill>
                <a:schemeClr val="bg1">
                  <a:lumMod val="75000"/>
                  <a:lumOff val="25000"/>
                </a:schemeClr>
              </a:solidFill>
            </a:endParaRPr>
          </a:p>
        </p:txBody>
      </p:sp>
      <p:sp>
        <p:nvSpPr>
          <p:cNvPr id="14" name="Freeform 65">
            <a:extLst>
              <a:ext uri="{FF2B5EF4-FFF2-40B4-BE49-F238E27FC236}">
                <a16:creationId xmlns:a16="http://schemas.microsoft.com/office/drawing/2014/main" id="{00B45566-4BEC-4431-956B-DAD4B42E322D}"/>
              </a:ext>
            </a:extLst>
          </p:cNvPr>
          <p:cNvSpPr>
            <a:spLocks noEditPoints="1"/>
          </p:cNvSpPr>
          <p:nvPr/>
        </p:nvSpPr>
        <p:spPr bwMode="auto">
          <a:xfrm>
            <a:off x="10398519" y="4345705"/>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prechblase: rechteckig 14">
            <a:extLst>
              <a:ext uri="{FF2B5EF4-FFF2-40B4-BE49-F238E27FC236}">
                <a16:creationId xmlns:a16="http://schemas.microsoft.com/office/drawing/2014/main" id="{0B9C1CA4-95AC-4020-8ACA-63E4DAEBE2DE}"/>
              </a:ext>
            </a:extLst>
          </p:cNvPr>
          <p:cNvSpPr/>
          <p:nvPr/>
        </p:nvSpPr>
        <p:spPr>
          <a:xfrm>
            <a:off x="5860608" y="1458094"/>
            <a:ext cx="2905321" cy="2839239"/>
          </a:xfrm>
          <a:prstGeom prst="wedgeRectCallout">
            <a:avLst>
              <a:gd name="adj1" fmla="val 2597"/>
              <a:gd name="adj2" fmla="val 68941"/>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de-CH" sz="1050" b="1" u="sng" dirty="0">
                <a:solidFill>
                  <a:schemeClr val="bg1"/>
                </a:solidFill>
              </a:rPr>
              <a:t>General Problem: </a:t>
            </a:r>
          </a:p>
          <a:p>
            <a:br>
              <a:rPr lang="de-CH" sz="1050" b="1" u="sng" dirty="0">
                <a:solidFill>
                  <a:schemeClr val="bg1"/>
                </a:solidFill>
              </a:rPr>
            </a:br>
            <a:r>
              <a:rPr lang="de-CH" sz="1050" b="1" dirty="0">
                <a:solidFill>
                  <a:schemeClr val="bg1"/>
                </a:solidFill>
              </a:rPr>
              <a:t>Description: </a:t>
            </a:r>
          </a:p>
          <a:p>
            <a:pPr marL="171450" indent="-171450">
              <a:buFont typeface="Arial" panose="020B0604020202020204" pitchFamily="34" charset="0"/>
              <a:buChar char="•"/>
            </a:pPr>
            <a:r>
              <a:rPr lang="en-US" sz="105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105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105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105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1050" dirty="0">
                <a:solidFill>
                  <a:schemeClr val="bg1">
                    <a:lumMod val="75000"/>
                    <a:lumOff val="25000"/>
                  </a:schemeClr>
                </a:solidFill>
              </a:rPr>
              <a:t>There is no automated solution to query for status information. </a:t>
            </a:r>
          </a:p>
        </p:txBody>
      </p:sp>
      <p:sp>
        <p:nvSpPr>
          <p:cNvPr id="24" name="Sprechblase: rechteckig 23">
            <a:extLst>
              <a:ext uri="{FF2B5EF4-FFF2-40B4-BE49-F238E27FC236}">
                <a16:creationId xmlns:a16="http://schemas.microsoft.com/office/drawing/2014/main" id="{3A74CED2-43B2-4220-8BAC-0CA9AE79ED55}"/>
              </a:ext>
            </a:extLst>
          </p:cNvPr>
          <p:cNvSpPr/>
          <p:nvPr/>
        </p:nvSpPr>
        <p:spPr>
          <a:xfrm>
            <a:off x="8977217" y="1482410"/>
            <a:ext cx="2905321" cy="2192908"/>
          </a:xfrm>
          <a:prstGeom prst="wedgeRectCallout">
            <a:avLst>
              <a:gd name="adj1" fmla="val 27426"/>
              <a:gd name="adj2" fmla="val 73620"/>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solidFill>
              </a:rPr>
              <a:t>Finalize CoA, DM and IP</a:t>
            </a:r>
            <a:r>
              <a:rPr lang="de-CH" sz="1050" b="1" u="sng" dirty="0">
                <a:solidFill>
                  <a:schemeClr val="bg1"/>
                </a:solidFill>
              </a:rPr>
              <a:t>: </a:t>
            </a:r>
          </a:p>
          <a:p>
            <a:br>
              <a:rPr lang="de-CH" sz="1050" b="1" u="sng" dirty="0">
                <a:solidFill>
                  <a:schemeClr val="bg1"/>
                </a:solidFill>
              </a:rPr>
            </a:br>
            <a:r>
              <a:rPr lang="de-CH" sz="1050" b="1" dirty="0">
                <a:solidFill>
                  <a:schemeClr val="bg1"/>
                </a:solidFill>
              </a:rPr>
              <a:t>Description: </a:t>
            </a:r>
            <a:r>
              <a:rPr lang="en-US" sz="105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dirty="0">
              <a:solidFill>
                <a:schemeClr val="bg1">
                  <a:lumMod val="75000"/>
                  <a:lumOff val="25000"/>
                </a:schemeClr>
              </a:solidFill>
            </a:endParaRPr>
          </a:p>
        </p:txBody>
      </p:sp>
      <p:sp>
        <p:nvSpPr>
          <p:cNvPr id="25" name="Freeform 65">
            <a:extLst>
              <a:ext uri="{FF2B5EF4-FFF2-40B4-BE49-F238E27FC236}">
                <a16:creationId xmlns:a16="http://schemas.microsoft.com/office/drawing/2014/main" id="{1EA668B4-70E0-48B7-91D5-4CE0A316570E}"/>
              </a:ext>
            </a:extLst>
          </p:cNvPr>
          <p:cNvSpPr>
            <a:spLocks noEditPoints="1"/>
          </p:cNvSpPr>
          <p:nvPr/>
        </p:nvSpPr>
        <p:spPr bwMode="auto">
          <a:xfrm>
            <a:off x="6688524" y="4954053"/>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5">
            <a:extLst>
              <a:ext uri="{FF2B5EF4-FFF2-40B4-BE49-F238E27FC236}">
                <a16:creationId xmlns:a16="http://schemas.microsoft.com/office/drawing/2014/main" id="{3D7AA01E-6AB0-47F0-B9A6-9033D3AFFDCA}"/>
              </a:ext>
            </a:extLst>
          </p:cNvPr>
          <p:cNvSpPr>
            <a:spLocks noEditPoints="1"/>
          </p:cNvSpPr>
          <p:nvPr/>
        </p:nvSpPr>
        <p:spPr bwMode="auto">
          <a:xfrm>
            <a:off x="3661750" y="4501255"/>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48">
            <a:extLst>
              <a:ext uri="{FF2B5EF4-FFF2-40B4-BE49-F238E27FC236}">
                <a16:creationId xmlns:a16="http://schemas.microsoft.com/office/drawing/2014/main" id="{5FDBB90B-2B03-404E-A824-A9F4BF97B958}"/>
              </a:ext>
            </a:extLst>
          </p:cNvPr>
          <p:cNvSpPr>
            <a:spLocks noEditPoints="1"/>
          </p:cNvSpPr>
          <p:nvPr/>
        </p:nvSpPr>
        <p:spPr bwMode="auto">
          <a:xfrm>
            <a:off x="5205752" y="1655928"/>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8">
            <a:extLst>
              <a:ext uri="{FF2B5EF4-FFF2-40B4-BE49-F238E27FC236}">
                <a16:creationId xmlns:a16="http://schemas.microsoft.com/office/drawing/2014/main" id="{2CD74EB6-6F06-414E-9B8C-2D4C8007E2B3}"/>
              </a:ext>
            </a:extLst>
          </p:cNvPr>
          <p:cNvSpPr>
            <a:spLocks noEditPoints="1"/>
          </p:cNvSpPr>
          <p:nvPr/>
        </p:nvSpPr>
        <p:spPr bwMode="auto">
          <a:xfrm flipV="1">
            <a:off x="8312594" y="1517774"/>
            <a:ext cx="372653" cy="34703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8">
            <a:extLst>
              <a:ext uri="{FF2B5EF4-FFF2-40B4-BE49-F238E27FC236}">
                <a16:creationId xmlns:a16="http://schemas.microsoft.com/office/drawing/2014/main" id="{CB580AF0-AD8E-4A01-B455-75089424DCC9}"/>
              </a:ext>
            </a:extLst>
          </p:cNvPr>
          <p:cNvSpPr>
            <a:spLocks noEditPoints="1"/>
          </p:cNvSpPr>
          <p:nvPr/>
        </p:nvSpPr>
        <p:spPr bwMode="auto">
          <a:xfrm rot="16200000">
            <a:off x="2103319" y="1784529"/>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8">
            <a:extLst>
              <a:ext uri="{FF2B5EF4-FFF2-40B4-BE49-F238E27FC236}">
                <a16:creationId xmlns:a16="http://schemas.microsoft.com/office/drawing/2014/main" id="{1785204E-6944-4934-8CBE-5C911D8B26C8}"/>
              </a:ext>
            </a:extLst>
          </p:cNvPr>
          <p:cNvSpPr>
            <a:spLocks noEditPoints="1"/>
          </p:cNvSpPr>
          <p:nvPr/>
        </p:nvSpPr>
        <p:spPr bwMode="auto">
          <a:xfrm rot="16200000">
            <a:off x="11409344" y="1511668"/>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prechblase: rechteckig 15">
            <a:extLst>
              <a:ext uri="{FF2B5EF4-FFF2-40B4-BE49-F238E27FC236}">
                <a16:creationId xmlns:a16="http://schemas.microsoft.com/office/drawing/2014/main" id="{8C861CCE-15B7-43DF-87A1-E8AC3D5E4DB2}"/>
              </a:ext>
            </a:extLst>
          </p:cNvPr>
          <p:cNvSpPr/>
          <p:nvPr/>
        </p:nvSpPr>
        <p:spPr>
          <a:xfrm>
            <a:off x="1594227" y="3911785"/>
            <a:ext cx="2271562" cy="1223412"/>
          </a:xfrm>
          <a:prstGeom prst="wedgeRectCallout">
            <a:avLst>
              <a:gd name="adj1" fmla="val -2048"/>
              <a:gd name="adj2" fmla="val 67728"/>
            </a:avLst>
          </a:prstGeom>
          <a:solidFill>
            <a:schemeClr val="tx1">
              <a:lumMod val="95000"/>
            </a:schemeClr>
          </a:solidFill>
          <a:effectLst>
            <a:glow rad="63500">
              <a:schemeClr val="tx1">
                <a:lumMod val="85000"/>
                <a:alpha val="40000"/>
              </a:schemeClr>
            </a:glow>
            <a:innerShdw blurRad="63500" dist="50800" dir="13500000">
              <a:prstClr val="black">
                <a:alpha val="50000"/>
              </a:prstClr>
            </a:innerShdw>
          </a:effectLst>
        </p:spPr>
        <p:txBody>
          <a:bodyPr wrap="square" rtlCol="0">
            <a:spAutoFit/>
          </a:bodyPr>
          <a:lstStyle/>
          <a:p>
            <a:r>
              <a:rPr lang="en-US" sz="1050" b="1" u="sng" dirty="0">
                <a:solidFill>
                  <a:schemeClr val="bg1">
                    <a:lumMod val="75000"/>
                    <a:lumOff val="25000"/>
                  </a:schemeClr>
                </a:solidFill>
              </a:rPr>
              <a:t>Receive data</a:t>
            </a:r>
          </a:p>
          <a:p>
            <a:r>
              <a:rPr lang="en-US" sz="105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dirty="0">
              <a:solidFill>
                <a:schemeClr val="bg1">
                  <a:lumMod val="75000"/>
                  <a:lumOff val="25000"/>
                </a:schemeClr>
              </a:solidFill>
            </a:endParaRPr>
          </a:p>
        </p:txBody>
      </p:sp>
      <p:sp>
        <p:nvSpPr>
          <p:cNvPr id="17" name="Freeform 65">
            <a:extLst>
              <a:ext uri="{FF2B5EF4-FFF2-40B4-BE49-F238E27FC236}">
                <a16:creationId xmlns:a16="http://schemas.microsoft.com/office/drawing/2014/main" id="{18FAF23B-716C-450F-A2CB-40CA19B0EF44}"/>
              </a:ext>
            </a:extLst>
          </p:cNvPr>
          <p:cNvSpPr>
            <a:spLocks noEditPoints="1"/>
          </p:cNvSpPr>
          <p:nvPr/>
        </p:nvSpPr>
        <p:spPr bwMode="auto">
          <a:xfrm>
            <a:off x="2273829" y="5270184"/>
            <a:ext cx="1376775" cy="1216697"/>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Rechteck 3">
            <a:extLst>
              <a:ext uri="{FF2B5EF4-FFF2-40B4-BE49-F238E27FC236}">
                <a16:creationId xmlns:a16="http://schemas.microsoft.com/office/drawing/2014/main" id="{2E3F8C40-A6E9-44E6-9C5B-400E60EA81D6}"/>
              </a:ext>
            </a:extLst>
          </p:cNvPr>
          <p:cNvSpPr/>
          <p:nvPr/>
        </p:nvSpPr>
        <p:spPr>
          <a:xfrm>
            <a:off x="6387066" y="6072012"/>
            <a:ext cx="2252541" cy="369332"/>
          </a:xfrm>
          <a:prstGeom prst="rect">
            <a:avLst/>
          </a:prstGeom>
        </p:spPr>
        <p:txBody>
          <a:bodyPr wrap="none">
            <a:spAutoFit/>
          </a:bodyPr>
          <a:lstStyle/>
          <a:p>
            <a:pPr algn="ctr"/>
            <a:r>
              <a:rPr lang="de-DE" b="1" dirty="0">
                <a:solidFill>
                  <a:srgbClr val="FF0000"/>
                </a:solidFill>
                <a:latin typeface="Arial" panose="020B0604020202020204" pitchFamily="34" charset="0"/>
                <a:cs typeface="Arial" panose="020B0604020202020204" pitchFamily="34" charset="0"/>
              </a:rPr>
              <a:t>Feeling horrible! </a:t>
            </a:r>
            <a:r>
              <a:rPr lang="de-DE" b="1" dirty="0">
                <a:solidFill>
                  <a:srgbClr val="FF0000"/>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rgbClr val="FF0000"/>
              </a:solidFill>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379A9A54-C57E-43EF-930C-2752ABB85997}"/>
              </a:ext>
            </a:extLst>
          </p:cNvPr>
          <p:cNvSpPr/>
          <p:nvPr/>
        </p:nvSpPr>
        <p:spPr>
          <a:xfrm>
            <a:off x="2330173" y="6437202"/>
            <a:ext cx="1326004" cy="369332"/>
          </a:xfrm>
          <a:prstGeom prst="rect">
            <a:avLst/>
          </a:prstGeom>
        </p:spPr>
        <p:txBody>
          <a:bodyPr wrap="none">
            <a:spAutoFit/>
          </a:bodyPr>
          <a:lstStyle/>
          <a:p>
            <a:pPr algn="ctr"/>
            <a:r>
              <a:rPr lang="de-DE" b="1" dirty="0">
                <a:solidFill>
                  <a:srgbClr val="FFFF00"/>
                </a:solidFill>
                <a:latin typeface="Arial" panose="020B0604020202020204" pitchFamily="34" charset="0"/>
                <a:cs typeface="Arial" panose="020B0604020202020204" pitchFamily="34" charset="0"/>
              </a:rPr>
              <a:t>Feeling ok</a:t>
            </a:r>
          </a:p>
        </p:txBody>
      </p:sp>
      <p:sp>
        <p:nvSpPr>
          <p:cNvPr id="20" name="Rechteck 19">
            <a:extLst>
              <a:ext uri="{FF2B5EF4-FFF2-40B4-BE49-F238E27FC236}">
                <a16:creationId xmlns:a16="http://schemas.microsoft.com/office/drawing/2014/main" id="{5CF833BE-5C1C-4371-BB14-3DCCED07E7D5}"/>
              </a:ext>
            </a:extLst>
          </p:cNvPr>
          <p:cNvSpPr/>
          <p:nvPr/>
        </p:nvSpPr>
        <p:spPr>
          <a:xfrm>
            <a:off x="257341" y="5393671"/>
            <a:ext cx="1326004" cy="369332"/>
          </a:xfrm>
          <a:prstGeom prst="rect">
            <a:avLst/>
          </a:prstGeom>
        </p:spPr>
        <p:txBody>
          <a:bodyPr wrap="none">
            <a:spAutoFit/>
          </a:bodyPr>
          <a:lstStyle/>
          <a:p>
            <a:pPr algn="ctr"/>
            <a:r>
              <a:rPr lang="de-DE" b="1" dirty="0">
                <a:solidFill>
                  <a:srgbClr val="FFFF00"/>
                </a:solidFill>
                <a:latin typeface="Arial" panose="020B0604020202020204" pitchFamily="34" charset="0"/>
                <a:cs typeface="Arial" panose="020B0604020202020204" pitchFamily="34" charset="0"/>
              </a:rPr>
              <a:t>Feeling ok</a:t>
            </a:r>
          </a:p>
        </p:txBody>
      </p:sp>
      <p:sp>
        <p:nvSpPr>
          <p:cNvPr id="6" name="Rechteck 5">
            <a:extLst>
              <a:ext uri="{FF2B5EF4-FFF2-40B4-BE49-F238E27FC236}">
                <a16:creationId xmlns:a16="http://schemas.microsoft.com/office/drawing/2014/main" id="{BEE0DC91-5B51-4AA2-9A62-C7DFE7D7C052}"/>
              </a:ext>
            </a:extLst>
          </p:cNvPr>
          <p:cNvSpPr/>
          <p:nvPr/>
        </p:nvSpPr>
        <p:spPr>
          <a:xfrm>
            <a:off x="3403869" y="5665733"/>
            <a:ext cx="2124299" cy="369332"/>
          </a:xfrm>
          <a:prstGeom prst="rect">
            <a:avLst/>
          </a:prstGeom>
        </p:spPr>
        <p:txBody>
          <a:bodyPr wrap="none">
            <a:spAutoFit/>
          </a:bodyPr>
          <a:lstStyle/>
          <a:p>
            <a:pPr algn="ctr"/>
            <a:r>
              <a:rPr lang="de-DE" b="1" dirty="0">
                <a:solidFill>
                  <a:srgbClr val="037D37"/>
                </a:solidFill>
                <a:latin typeface="Arial" panose="020B0604020202020204" pitchFamily="34" charset="0"/>
                <a:cs typeface="Arial" panose="020B0604020202020204" pitchFamily="34" charset="0"/>
              </a:rPr>
              <a:t>Feeling satisfy! </a:t>
            </a:r>
            <a:r>
              <a:rPr lang="de-DE" b="1" dirty="0">
                <a:solidFill>
                  <a:srgbClr val="037D37"/>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rgbClr val="037D37"/>
              </a:solidFill>
              <a:latin typeface="Arial" panose="020B0604020202020204" pitchFamily="34" charset="0"/>
              <a:cs typeface="Arial" panose="020B0604020202020204" pitchFamily="34" charset="0"/>
            </a:endParaRPr>
          </a:p>
        </p:txBody>
      </p:sp>
      <p:sp>
        <p:nvSpPr>
          <p:cNvPr id="7" name="Rechteck 6">
            <a:extLst>
              <a:ext uri="{FF2B5EF4-FFF2-40B4-BE49-F238E27FC236}">
                <a16:creationId xmlns:a16="http://schemas.microsoft.com/office/drawing/2014/main" id="{7B316B4A-23CF-40F0-BC11-8831809E88B0}"/>
              </a:ext>
            </a:extLst>
          </p:cNvPr>
          <p:cNvSpPr/>
          <p:nvPr/>
        </p:nvSpPr>
        <p:spPr>
          <a:xfrm>
            <a:off x="10201370" y="5569960"/>
            <a:ext cx="1803699" cy="369332"/>
          </a:xfrm>
          <a:prstGeom prst="rect">
            <a:avLst/>
          </a:prstGeom>
        </p:spPr>
        <p:txBody>
          <a:bodyPr wrap="none">
            <a:spAutoFit/>
          </a:bodyPr>
          <a:lstStyle/>
          <a:p>
            <a:pPr algn="ctr"/>
            <a:r>
              <a:rPr lang="de-DE" b="1" dirty="0">
                <a:solidFill>
                  <a:schemeClr val="accent2">
                    <a:lumMod val="75000"/>
                  </a:schemeClr>
                </a:solidFill>
                <a:latin typeface="Arial" panose="020B0604020202020204" pitchFamily="34" charset="0"/>
                <a:cs typeface="Arial" panose="020B0604020202020204" pitchFamily="34" charset="0"/>
              </a:rPr>
              <a:t>Feeling </a:t>
            </a:r>
            <a:r>
              <a:rPr lang="de-DE" b="1" dirty="0" err="1">
                <a:solidFill>
                  <a:schemeClr val="accent2">
                    <a:lumMod val="75000"/>
                  </a:schemeClr>
                </a:solidFill>
                <a:latin typeface="Arial" panose="020B0604020202020204" pitchFamily="34" charset="0"/>
                <a:cs typeface="Arial" panose="020B0604020202020204" pitchFamily="34" charset="0"/>
              </a:rPr>
              <a:t>bad</a:t>
            </a:r>
            <a:r>
              <a:rPr lang="de-DE" b="1" dirty="0">
                <a:solidFill>
                  <a:schemeClr val="accent2">
                    <a:lumMod val="75000"/>
                  </a:schemeClr>
                </a:solidFill>
                <a:latin typeface="Arial" panose="020B0604020202020204" pitchFamily="34" charset="0"/>
                <a:cs typeface="Arial" panose="020B0604020202020204" pitchFamily="34" charset="0"/>
              </a:rPr>
              <a:t>! </a:t>
            </a:r>
            <a:r>
              <a:rPr lang="de-DE" b="1" dirty="0">
                <a:solidFill>
                  <a:schemeClr val="accent2">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de-DE" b="1" dirty="0">
              <a:solidFill>
                <a:schemeClr val="accent2">
                  <a:lumMod val="75000"/>
                </a:schemeClr>
              </a:solidFill>
              <a:latin typeface="Arial" panose="020B0604020202020204" pitchFamily="34" charset="0"/>
              <a:cs typeface="Arial" panose="020B0604020202020204" pitchFamily="34" charset="0"/>
            </a:endParaRPr>
          </a:p>
        </p:txBody>
      </p:sp>
      <p:sp>
        <p:nvSpPr>
          <p:cNvPr id="34" name="Freeform 148">
            <a:extLst>
              <a:ext uri="{FF2B5EF4-FFF2-40B4-BE49-F238E27FC236}">
                <a16:creationId xmlns:a16="http://schemas.microsoft.com/office/drawing/2014/main" id="{D7B90859-6BBD-44F3-9640-86B0C5310036}"/>
              </a:ext>
            </a:extLst>
          </p:cNvPr>
          <p:cNvSpPr>
            <a:spLocks noEditPoints="1"/>
          </p:cNvSpPr>
          <p:nvPr/>
        </p:nvSpPr>
        <p:spPr bwMode="auto">
          <a:xfrm rot="16200000">
            <a:off x="3605483" y="3840570"/>
            <a:ext cx="372653" cy="359247"/>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19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24" grpId="0" animBg="1"/>
      <p:bldP spid="25" grpId="0" animBg="1"/>
      <p:bldP spid="26" grpId="0" animBg="1"/>
      <p:bldP spid="27" grpId="0" animBg="1"/>
      <p:bldP spid="28" grpId="0" animBg="1"/>
      <p:bldP spid="29" grpId="0" animBg="1"/>
      <p:bldP spid="30" grpId="0" animBg="1"/>
      <p:bldP spid="16" grpId="0" animBg="1"/>
      <p:bldP spid="17" grpId="0" animBg="1"/>
      <p:bldP spid="4" grpId="0"/>
      <p:bldP spid="5" grpId="0"/>
      <p:bldP spid="20" grpId="0"/>
      <p:bldP spid="6" grpId="0"/>
      <p:bldP spid="7"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181ED-4C3C-0848-87D0-6F8351DE30C8}"/>
              </a:ext>
            </a:extLst>
          </p:cNvPr>
          <p:cNvSpPr>
            <a:spLocks noGrp="1"/>
          </p:cNvSpPr>
          <p:nvPr>
            <p:ph type="title"/>
          </p:nvPr>
        </p:nvSpPr>
        <p:spPr/>
        <p:txBody>
          <a:bodyPr/>
          <a:lstStyle/>
          <a:p>
            <a:r>
              <a:rPr lang="de-DE" dirty="0">
                <a:solidFill>
                  <a:schemeClr val="bg1">
                    <a:lumMod val="75000"/>
                    <a:lumOff val="25000"/>
                  </a:schemeClr>
                </a:solidFill>
              </a:rPr>
              <a:t>Solution (Anton)</a:t>
            </a:r>
          </a:p>
        </p:txBody>
      </p:sp>
      <p:sp>
        <p:nvSpPr>
          <p:cNvPr id="3" name="Inhaltsplatzhalter 2">
            <a:extLst>
              <a:ext uri="{FF2B5EF4-FFF2-40B4-BE49-F238E27FC236}">
                <a16:creationId xmlns:a16="http://schemas.microsoft.com/office/drawing/2014/main" id="{9D226D79-B344-B74F-BA12-CA359C55190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70277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a:xfrm>
            <a:off x="724853" y="157480"/>
            <a:ext cx="9905998" cy="904240"/>
          </a:xfrm>
        </p:spPr>
        <p:txBody>
          <a:bodyPr>
            <a:normAutofit/>
          </a:bodyPr>
          <a:lstStyle/>
          <a:p>
            <a:pPr algn="ctr"/>
            <a:r>
              <a:rPr lang="de-DE" dirty="0">
                <a:solidFill>
                  <a:schemeClr val="bg1">
                    <a:lumMod val="75000"/>
                    <a:lumOff val="25000"/>
                  </a:schemeClr>
                </a:solidFill>
              </a:rPr>
              <a:t>Business </a:t>
            </a:r>
            <a:r>
              <a:rPr lang="de-DE" dirty="0" err="1">
                <a:solidFill>
                  <a:schemeClr val="bg1">
                    <a:lumMod val="75000"/>
                    <a:lumOff val="25000"/>
                  </a:schemeClr>
                </a:solidFill>
              </a:rPr>
              <a:t>idea</a:t>
            </a:r>
            <a:r>
              <a:rPr lang="de-DE" dirty="0">
                <a:solidFill>
                  <a:schemeClr val="bg1">
                    <a:lumMod val="75000"/>
                    <a:lumOff val="25000"/>
                  </a:schemeClr>
                </a:solidFill>
              </a:rPr>
              <a:t> </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257492" y="2666999"/>
            <a:ext cx="11487467" cy="4191001"/>
          </a:xfrm>
        </p:spPr>
        <p:txBody>
          <a:bodyPr>
            <a:normAutofit/>
          </a:bodyPr>
          <a:lstStyle/>
          <a:p>
            <a:pPr>
              <a:lnSpc>
                <a:spcPct val="90000"/>
              </a:lnSpc>
            </a:pPr>
            <a:r>
              <a:rPr lang="en-US" sz="1900" b="1" dirty="0"/>
              <a:t>The digitization of business processes, also in the audit business area</a:t>
            </a:r>
            <a:r>
              <a:rPr lang="en-US" sz="1900" dirty="0"/>
              <a:t>, brings with it many new challenges and opportunities. The current audit approach and audit processing, e.g. through the use of standard structures, document checks and invoice-specific requirements, are very work-intensive and almost inefficient. </a:t>
            </a:r>
            <a:r>
              <a:rPr lang="en-US" sz="1900" b="1" dirty="0"/>
              <a:t>In order to achieve the necessary complex regulations both from the point of view of the audit team and for the company to be audited, new support technologies are necessary for an efficient audit process. </a:t>
            </a:r>
          </a:p>
          <a:p>
            <a:pPr>
              <a:lnSpc>
                <a:spcPct val="90000"/>
              </a:lnSpc>
            </a:pPr>
            <a:r>
              <a:rPr lang="en-US" sz="1900" dirty="0"/>
              <a:t>To meet the necessary regular requirements, Banana Analytics offers the right solution for this requirement with new technology for the audit process. </a:t>
            </a:r>
            <a:r>
              <a:rPr lang="en-US" sz="1900" b="1" dirty="0"/>
              <a:t>Banana Analytics has bundled the data preparation requirements and implemented a tool to prepare the data more efficiently for the audits. </a:t>
            </a:r>
          </a:p>
          <a:p>
            <a:pPr>
              <a:lnSpc>
                <a:spcPct val="90000"/>
              </a:lnSpc>
            </a:pPr>
            <a:r>
              <a:rPr lang="en-US" sz="1900" b="1" dirty="0"/>
              <a:t>Banana Analytics' simple and useful solution controls </a:t>
            </a:r>
            <a:r>
              <a:rPr lang="en-US" sz="1900" dirty="0"/>
              <a:t>all the steps through the data analysis process. As a result, most of the manual steps can be automated. The solution allows the use of a mobile analysis solution or the installation directly on the client, without data loss. </a:t>
            </a:r>
          </a:p>
          <a:p>
            <a:pPr>
              <a:lnSpc>
                <a:spcPct val="90000"/>
              </a:lnSpc>
            </a:pPr>
            <a:endParaRPr lang="de-DE" sz="1600" dirty="0"/>
          </a:p>
        </p:txBody>
      </p:sp>
    </p:spTree>
    <p:extLst>
      <p:ext uri="{BB962C8B-B14F-4D97-AF65-F5344CB8AC3E}">
        <p14:creationId xmlns:p14="http://schemas.microsoft.com/office/powerpoint/2010/main" val="373400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a:xfrm>
            <a:off x="257493" y="304801"/>
            <a:ext cx="9905998" cy="772160"/>
          </a:xfrm>
        </p:spPr>
        <p:txBody>
          <a:bodyPr/>
          <a:lstStyle/>
          <a:p>
            <a:r>
              <a:rPr lang="de-DE" dirty="0">
                <a:solidFill>
                  <a:schemeClr val="bg1">
                    <a:lumMod val="75000"/>
                    <a:lumOff val="25000"/>
                  </a:schemeClr>
                </a:solidFill>
              </a:rPr>
              <a:t>Who </a:t>
            </a:r>
            <a:r>
              <a:rPr lang="de-DE" dirty="0" err="1">
                <a:solidFill>
                  <a:schemeClr val="bg1">
                    <a:lumMod val="75000"/>
                    <a:lumOff val="25000"/>
                  </a:schemeClr>
                </a:solidFill>
              </a:rPr>
              <a:t>is</a:t>
            </a:r>
            <a:r>
              <a:rPr lang="de-DE" dirty="0">
                <a:solidFill>
                  <a:schemeClr val="bg1">
                    <a:lumMod val="75000"/>
                    <a:lumOff val="25000"/>
                  </a:schemeClr>
                </a:solidFill>
              </a:rPr>
              <a:t> </a:t>
            </a:r>
            <a:r>
              <a:rPr lang="de-DE" dirty="0" err="1">
                <a:solidFill>
                  <a:schemeClr val="bg1">
                    <a:lumMod val="75000"/>
                    <a:lumOff val="25000"/>
                  </a:schemeClr>
                </a:solidFill>
              </a:rPr>
              <a:t>involved</a:t>
            </a:r>
            <a:r>
              <a:rPr lang="de-DE" dirty="0">
                <a:solidFill>
                  <a:schemeClr val="bg1">
                    <a:lumMod val="75000"/>
                    <a:lumOff val="25000"/>
                  </a:schemeClr>
                </a:solidFill>
              </a:rPr>
              <a:t> in </a:t>
            </a:r>
            <a:r>
              <a:rPr lang="de-DE" dirty="0" err="1">
                <a:solidFill>
                  <a:schemeClr val="bg1">
                    <a:lumMod val="75000"/>
                    <a:lumOff val="25000"/>
                  </a:schemeClr>
                </a:solidFill>
              </a:rPr>
              <a:t>the</a:t>
            </a:r>
            <a:r>
              <a:rPr lang="de-DE" dirty="0">
                <a:solidFill>
                  <a:schemeClr val="bg1">
                    <a:lumMod val="75000"/>
                    <a:lumOff val="25000"/>
                  </a:schemeClr>
                </a:solidFill>
              </a:rPr>
              <a:t> </a:t>
            </a:r>
            <a:r>
              <a:rPr lang="de-DE" dirty="0" err="1">
                <a:solidFill>
                  <a:schemeClr val="bg1">
                    <a:lumMod val="75000"/>
                    <a:lumOff val="25000"/>
                  </a:schemeClr>
                </a:solidFill>
              </a:rPr>
              <a:t>autit</a:t>
            </a:r>
            <a:r>
              <a:rPr lang="de-DE" dirty="0">
                <a:solidFill>
                  <a:schemeClr val="bg1">
                    <a:lumMod val="75000"/>
                    <a:lumOff val="25000"/>
                  </a:schemeClr>
                </a:solidFill>
              </a:rPr>
              <a:t> </a:t>
            </a:r>
            <a:r>
              <a:rPr lang="de-DE" dirty="0" err="1">
                <a:solidFill>
                  <a:schemeClr val="bg1">
                    <a:lumMod val="75000"/>
                    <a:lumOff val="25000"/>
                  </a:schemeClr>
                </a:solidFill>
              </a:rPr>
              <a:t>process</a:t>
            </a:r>
            <a:r>
              <a:rPr lang="de-DE" dirty="0">
                <a:solidFill>
                  <a:schemeClr val="accent1"/>
                </a:solidFill>
              </a:rPr>
              <a:t>?</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257493" y="1249680"/>
            <a:ext cx="11653520" cy="5425440"/>
          </a:xfrm>
        </p:spPr>
        <p:txBody>
          <a:bodyPr>
            <a:normAutofit fontScale="85000" lnSpcReduction="20000"/>
          </a:bodyPr>
          <a:lstStyle/>
          <a:p>
            <a:pPr marL="0" indent="0">
              <a:buNone/>
            </a:pPr>
            <a:r>
              <a:rPr lang="en-US" sz="2200" dirty="0">
                <a:solidFill>
                  <a:schemeClr val="bg1">
                    <a:lumMod val="75000"/>
                    <a:lumOff val="25000"/>
                  </a:schemeClr>
                </a:solidFill>
              </a:rPr>
              <a:t>To get a better understanding about the different stakeholders, which will be involved in our business idea, we would like to describe this stakeholder firstly. </a:t>
            </a:r>
          </a:p>
          <a:p>
            <a:endParaRPr lang="en-US" sz="2200" dirty="0">
              <a:solidFill>
                <a:schemeClr val="bg1">
                  <a:lumMod val="75000"/>
                  <a:lumOff val="25000"/>
                </a:schemeClr>
              </a:solidFill>
            </a:endParaRPr>
          </a:p>
          <a:p>
            <a:r>
              <a:rPr lang="en-US" sz="2200" b="1" dirty="0">
                <a:solidFill>
                  <a:schemeClr val="bg1">
                    <a:lumMod val="75000"/>
                    <a:lumOff val="25000"/>
                  </a:schemeClr>
                </a:solidFill>
              </a:rPr>
              <a:t>Audit team</a:t>
            </a:r>
          </a:p>
          <a:p>
            <a:pPr marL="0" indent="0">
              <a:buNone/>
            </a:pPr>
            <a:r>
              <a:rPr lang="en-US" sz="2200" dirty="0">
                <a:solidFill>
                  <a:schemeClr val="bg1">
                    <a:lumMod val="75000"/>
                    <a:lumOff val="25000"/>
                  </a:schemeClr>
                </a:solidFill>
              </a:rPr>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200" b="1" dirty="0">
              <a:solidFill>
                <a:schemeClr val="bg1">
                  <a:lumMod val="75000"/>
                  <a:lumOff val="25000"/>
                </a:schemeClr>
              </a:solidFill>
            </a:endParaRPr>
          </a:p>
          <a:p>
            <a:r>
              <a:rPr lang="en-US" sz="2200" b="1" dirty="0">
                <a:solidFill>
                  <a:schemeClr val="bg1">
                    <a:lumMod val="75000"/>
                    <a:lumOff val="25000"/>
                  </a:schemeClr>
                </a:solidFill>
              </a:rPr>
              <a:t>Client (company to be audited)</a:t>
            </a:r>
          </a:p>
          <a:p>
            <a:pPr marL="0" indent="0">
              <a:buNone/>
            </a:pPr>
            <a:r>
              <a:rPr lang="en-US" sz="2200" dirty="0">
                <a:solidFill>
                  <a:schemeClr val="bg1">
                    <a:lumMod val="75000"/>
                    <a:lumOff val="25000"/>
                  </a:schemeClr>
                </a:solidFill>
              </a:rPr>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200" b="1" dirty="0">
              <a:solidFill>
                <a:schemeClr val="bg1">
                  <a:lumMod val="75000"/>
                  <a:lumOff val="25000"/>
                </a:schemeClr>
              </a:solidFill>
            </a:endParaRPr>
          </a:p>
          <a:p>
            <a:r>
              <a:rPr lang="en-US" sz="2200" b="1" dirty="0">
                <a:solidFill>
                  <a:schemeClr val="bg1">
                    <a:lumMod val="75000"/>
                    <a:lumOff val="25000"/>
                  </a:schemeClr>
                </a:solidFill>
              </a:rPr>
              <a:t>Banana Analytics (Service provider with the analytics tool)</a:t>
            </a:r>
          </a:p>
          <a:p>
            <a:pPr marL="0" indent="0">
              <a:buNone/>
            </a:pPr>
            <a:r>
              <a:rPr lang="en-US" sz="2200" dirty="0">
                <a:solidFill>
                  <a:schemeClr val="bg1">
                    <a:lumMod val="75000"/>
                    <a:lumOff val="25000"/>
                  </a:schemeClr>
                </a:solidFill>
              </a:rPr>
              <a:t>Banana Analytics offers the right solution for this requirement with new technology for the audit process. Banana Analytics has bundled the data preparation requirements and implemented a tool to prepare the data more efficiently for the audits.</a:t>
            </a:r>
            <a:endParaRPr lang="de-DE" dirty="0">
              <a:solidFill>
                <a:schemeClr val="bg1">
                  <a:lumMod val="75000"/>
                  <a:lumOff val="25000"/>
                </a:schemeClr>
              </a:solidFill>
            </a:endParaRPr>
          </a:p>
        </p:txBody>
      </p:sp>
    </p:spTree>
    <p:extLst>
      <p:ext uri="{BB962C8B-B14F-4D97-AF65-F5344CB8AC3E}">
        <p14:creationId xmlns:p14="http://schemas.microsoft.com/office/powerpoint/2010/main" val="3593261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Breitbild</PresentationFormat>
  <Paragraphs>82</Paragraphs>
  <Slides>11</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Century Gothic</vt:lpstr>
      <vt:lpstr>Wingdings</vt:lpstr>
      <vt:lpstr>Netz</vt:lpstr>
      <vt:lpstr>PowerPoint-Präsentation</vt:lpstr>
      <vt:lpstr>Project team </vt:lpstr>
      <vt:lpstr>PowerPoint-Präsentation</vt:lpstr>
      <vt:lpstr>As-is</vt:lpstr>
      <vt:lpstr>PowerPoint-Präsentation</vt:lpstr>
      <vt:lpstr>user Experiences As-is</vt:lpstr>
      <vt:lpstr>Solution (Anton)</vt:lpstr>
      <vt:lpstr>Business idea </vt:lpstr>
      <vt:lpstr>Who is involved in the autit process?</vt:lpstr>
      <vt:lpstr>Live demo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Schenker</dc:creator>
  <cp:lastModifiedBy>Felix Schenker</cp:lastModifiedBy>
  <cp:revision>31</cp:revision>
  <dcterms:created xsi:type="dcterms:W3CDTF">2019-05-16T10:15:13Z</dcterms:created>
  <dcterms:modified xsi:type="dcterms:W3CDTF">2019-05-31T06:51:54Z</dcterms:modified>
</cp:coreProperties>
</file>