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8" r:id="rId1"/>
  </p:sldMasterIdLst>
  <p:notesMasterIdLst>
    <p:notesMasterId r:id="rId12"/>
  </p:notesMasterIdLst>
  <p:sldIdLst>
    <p:sldId id="256" r:id="rId2"/>
    <p:sldId id="260" r:id="rId3"/>
    <p:sldId id="264" r:id="rId4"/>
    <p:sldId id="257" r:id="rId5"/>
    <p:sldId id="261" r:id="rId6"/>
    <p:sldId id="262" r:id="rId7"/>
    <p:sldId id="263" r:id="rId8"/>
    <p:sldId id="265" r:id="rId9"/>
    <p:sldId id="266" r:id="rId10"/>
    <p:sldId id="258"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A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p:restoredTop sz="93883" autoAdjust="0"/>
  </p:normalViewPr>
  <p:slideViewPr>
    <p:cSldViewPr snapToGrid="0" snapToObjects="1">
      <p:cViewPr varScale="1">
        <p:scale>
          <a:sx n="63" d="100"/>
          <a:sy n="63" d="100"/>
        </p:scale>
        <p:origin x="115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3D24B-FFFB-D445-9911-39FF6E064BB7}" type="datetimeFigureOut">
              <a:rPr lang="de-DE" smtClean="0"/>
              <a:t>16.05.2019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F61956-3D72-ED4F-BEC7-4EC508DD5460}" type="slidenum">
              <a:rPr lang="de-DE" smtClean="0"/>
              <a:t>‹Nr.›</a:t>
            </a:fld>
            <a:endParaRPr lang="de-DE"/>
          </a:p>
        </p:txBody>
      </p:sp>
    </p:spTree>
    <p:extLst>
      <p:ext uri="{BB962C8B-B14F-4D97-AF65-F5344CB8AC3E}">
        <p14:creationId xmlns:p14="http://schemas.microsoft.com/office/powerpoint/2010/main" val="1806534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1st: As-</a:t>
            </a:r>
            <a:r>
              <a:rPr lang="de-DE" dirty="0" err="1"/>
              <a:t>Is</a:t>
            </a:r>
            <a:r>
              <a:rPr lang="de-DE" dirty="0"/>
              <a:t> </a:t>
            </a:r>
            <a:r>
              <a:rPr lang="de-DE" dirty="0" err="1"/>
              <a:t>presented</a:t>
            </a:r>
            <a:r>
              <a:rPr lang="de-DE" dirty="0"/>
              <a:t> </a:t>
            </a:r>
            <a:r>
              <a:rPr lang="de-DE" dirty="0" err="1"/>
              <a:t>by</a:t>
            </a:r>
            <a:r>
              <a:rPr lang="de-DE" dirty="0"/>
              <a:t> David</a:t>
            </a:r>
          </a:p>
          <a:p>
            <a:r>
              <a:rPr lang="de-DE" dirty="0"/>
              <a:t>2nd: Solution </a:t>
            </a:r>
            <a:r>
              <a:rPr lang="de-DE" dirty="0" err="1"/>
              <a:t>presented</a:t>
            </a:r>
            <a:r>
              <a:rPr lang="de-DE" dirty="0"/>
              <a:t> </a:t>
            </a:r>
            <a:r>
              <a:rPr lang="de-DE" dirty="0" err="1"/>
              <a:t>by</a:t>
            </a:r>
            <a:r>
              <a:rPr lang="de-DE" dirty="0"/>
              <a:t> Anton</a:t>
            </a:r>
          </a:p>
          <a:p>
            <a:r>
              <a:rPr lang="de-DE" dirty="0"/>
              <a:t>3rd: Business </a:t>
            </a:r>
            <a:r>
              <a:rPr lang="de-DE" dirty="0" err="1"/>
              <a:t>oportunities</a:t>
            </a:r>
            <a:r>
              <a:rPr lang="de-DE" dirty="0"/>
              <a:t> </a:t>
            </a:r>
            <a:r>
              <a:rPr lang="de-DE" dirty="0" err="1"/>
              <a:t>presented</a:t>
            </a:r>
            <a:r>
              <a:rPr lang="de-DE" dirty="0"/>
              <a:t> </a:t>
            </a:r>
            <a:r>
              <a:rPr lang="de-DE" dirty="0" err="1"/>
              <a:t>by</a:t>
            </a:r>
            <a:r>
              <a:rPr lang="de-DE" dirty="0"/>
              <a:t> Felix</a:t>
            </a:r>
          </a:p>
        </p:txBody>
      </p:sp>
      <p:sp>
        <p:nvSpPr>
          <p:cNvPr id="4" name="Foliennummernplatzhalter 3"/>
          <p:cNvSpPr>
            <a:spLocks noGrp="1"/>
          </p:cNvSpPr>
          <p:nvPr>
            <p:ph type="sldNum" sz="quarter" idx="5"/>
          </p:nvPr>
        </p:nvSpPr>
        <p:spPr/>
        <p:txBody>
          <a:bodyPr/>
          <a:lstStyle/>
          <a:p>
            <a:fld id="{A9F61956-3D72-ED4F-BEC7-4EC508DD5460}" type="slidenum">
              <a:rPr lang="de-DE" smtClean="0"/>
              <a:t>3</a:t>
            </a:fld>
            <a:endParaRPr lang="de-DE"/>
          </a:p>
        </p:txBody>
      </p:sp>
    </p:spTree>
    <p:extLst>
      <p:ext uri="{BB962C8B-B14F-4D97-AF65-F5344CB8AC3E}">
        <p14:creationId xmlns:p14="http://schemas.microsoft.com/office/powerpoint/2010/main" val="2899613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The </a:t>
            </a:r>
            <a:r>
              <a:rPr lang="de-DE" dirty="0" err="1"/>
              <a:t>bananatree</a:t>
            </a:r>
            <a:r>
              <a:rPr lang="de-DE" dirty="0"/>
              <a:t> </a:t>
            </a:r>
            <a:r>
              <a:rPr lang="de-DE" dirty="0" err="1"/>
              <a:t>are</a:t>
            </a:r>
            <a:r>
              <a:rPr lang="de-DE" dirty="0"/>
              <a:t> </a:t>
            </a:r>
            <a:r>
              <a:rPr lang="de-DE" dirty="0" err="1"/>
              <a:t>the</a:t>
            </a:r>
            <a:r>
              <a:rPr lang="de-DE" dirty="0"/>
              <a:t> </a:t>
            </a:r>
            <a:r>
              <a:rPr lang="de-DE" dirty="0" err="1"/>
              <a:t>data</a:t>
            </a:r>
            <a:r>
              <a:rPr lang="de-DE" dirty="0"/>
              <a:t> </a:t>
            </a:r>
            <a:r>
              <a:rPr lang="de-DE" dirty="0" err="1"/>
              <a:t>from</a:t>
            </a:r>
            <a:r>
              <a:rPr lang="de-DE" dirty="0"/>
              <a:t> </a:t>
            </a:r>
            <a:r>
              <a:rPr lang="de-DE" dirty="0" err="1"/>
              <a:t>the</a:t>
            </a:r>
            <a:r>
              <a:rPr lang="de-DE" dirty="0"/>
              <a:t> end-client. The </a:t>
            </a:r>
            <a:r>
              <a:rPr lang="de-DE" dirty="0" err="1"/>
              <a:t>auditor</a:t>
            </a:r>
            <a:r>
              <a:rPr lang="de-DE" dirty="0"/>
              <a:t> just </a:t>
            </a:r>
            <a:r>
              <a:rPr lang="de-DE" dirty="0" err="1"/>
              <a:t>needs</a:t>
            </a:r>
            <a:r>
              <a:rPr lang="de-DE" dirty="0"/>
              <a:t> </a:t>
            </a:r>
            <a:r>
              <a:rPr lang="de-DE" dirty="0" err="1"/>
              <a:t>specific</a:t>
            </a:r>
            <a:r>
              <a:rPr lang="de-DE" dirty="0"/>
              <a:t> </a:t>
            </a:r>
            <a:r>
              <a:rPr lang="de-DE" dirty="0" err="1"/>
              <a:t>information</a:t>
            </a:r>
            <a:r>
              <a:rPr lang="de-DE" dirty="0"/>
              <a:t>, </a:t>
            </a:r>
            <a:r>
              <a:rPr lang="de-DE" dirty="0" err="1"/>
              <a:t>represented</a:t>
            </a:r>
            <a:r>
              <a:rPr lang="de-DE" dirty="0"/>
              <a:t> </a:t>
            </a:r>
            <a:r>
              <a:rPr lang="de-DE" dirty="0" err="1"/>
              <a:t>by</a:t>
            </a:r>
            <a:r>
              <a:rPr lang="de-DE" dirty="0"/>
              <a:t> </a:t>
            </a:r>
            <a:r>
              <a:rPr lang="de-DE" dirty="0" err="1"/>
              <a:t>single</a:t>
            </a:r>
            <a:r>
              <a:rPr lang="de-DE" dirty="0"/>
              <a:t> </a:t>
            </a:r>
            <a:r>
              <a:rPr lang="de-DE" dirty="0" err="1"/>
              <a:t>bananas</a:t>
            </a:r>
            <a:r>
              <a:rPr lang="de-DE" dirty="0"/>
              <a:t>. </a:t>
            </a:r>
            <a:r>
              <a:rPr lang="de-DE" dirty="0" err="1"/>
              <a:t>And</a:t>
            </a:r>
            <a:r>
              <a:rPr lang="de-DE" dirty="0"/>
              <a:t> in </a:t>
            </a:r>
            <a:r>
              <a:rPr lang="de-DE" dirty="0" err="1"/>
              <a:t>the</a:t>
            </a:r>
            <a:r>
              <a:rPr lang="de-DE" dirty="0"/>
              <a:t> end, </a:t>
            </a:r>
            <a:r>
              <a:rPr lang="de-DE" dirty="0" err="1"/>
              <a:t>they</a:t>
            </a:r>
            <a:r>
              <a:rPr lang="de-DE" dirty="0"/>
              <a:t> </a:t>
            </a:r>
            <a:r>
              <a:rPr lang="de-DE" dirty="0" err="1"/>
              <a:t>are</a:t>
            </a:r>
            <a:r>
              <a:rPr lang="de-DE" dirty="0"/>
              <a:t> </a:t>
            </a:r>
            <a:r>
              <a:rPr lang="de-DE" dirty="0" err="1"/>
              <a:t>used</a:t>
            </a:r>
            <a:r>
              <a:rPr lang="de-DE" dirty="0"/>
              <a:t> </a:t>
            </a:r>
            <a:r>
              <a:rPr lang="de-DE" dirty="0" err="1"/>
              <a:t>for</a:t>
            </a:r>
            <a:r>
              <a:rPr lang="de-DE" dirty="0"/>
              <a:t> different </a:t>
            </a:r>
            <a:r>
              <a:rPr lang="de-DE" dirty="0" err="1"/>
              <a:t>analytics</a:t>
            </a:r>
            <a:r>
              <a:rPr lang="de-DE" dirty="0"/>
              <a:t>…</a:t>
            </a:r>
          </a:p>
        </p:txBody>
      </p:sp>
      <p:sp>
        <p:nvSpPr>
          <p:cNvPr id="4" name="Foliennummernplatzhalter 3"/>
          <p:cNvSpPr>
            <a:spLocks noGrp="1"/>
          </p:cNvSpPr>
          <p:nvPr>
            <p:ph type="sldNum" sz="quarter" idx="5"/>
          </p:nvPr>
        </p:nvSpPr>
        <p:spPr/>
        <p:txBody>
          <a:bodyPr/>
          <a:lstStyle/>
          <a:p>
            <a:fld id="{A9F61956-3D72-ED4F-BEC7-4EC508DD5460}" type="slidenum">
              <a:rPr lang="de-DE" smtClean="0"/>
              <a:t>4</a:t>
            </a:fld>
            <a:endParaRPr lang="de-DE"/>
          </a:p>
        </p:txBody>
      </p:sp>
    </p:spTree>
    <p:extLst>
      <p:ext uri="{BB962C8B-B14F-4D97-AF65-F5344CB8AC3E}">
        <p14:creationId xmlns:p14="http://schemas.microsoft.com/office/powerpoint/2010/main" val="507924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de-DE"/>
              <a:t>Mastertitelformat bearbeiten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16.05.2019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2196206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6570EB27-023D-8F4E-B696-8C378DF60B96}" type="datetimeFigureOut">
              <a:rPr lang="de-DE" smtClean="0"/>
              <a:t>16.05.2019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273638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16.05.2019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1802999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
Zweite Ebene
Dritte Ebene
Vierte Ebene
Fünfte Ebene</a:t>
            </a:r>
            <a:endParaRPr lang="en-US" dirty="0"/>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16.05.2019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1517387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16.05.2019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1406568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
Zweite Ebene
Dritte Ebene
Vierte Ebene
Fünfte Ebene</a:t>
            </a:r>
            <a:endParaRPr lang="en-US" dirty="0"/>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16.05.2019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2742133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
Zweite Ebene
Dritte Ebene
Vierte Ebene
Fünfte Ebene</a:t>
            </a:r>
            <a:endParaRPr lang="en-US" dirty="0"/>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16.05.2019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779612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16.05.2019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3810822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16.05.2019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272488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16.05.2019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464837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de-DE"/>
              <a:t>Mastertitelformat bearbeiten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6570EB27-023D-8F4E-B696-8C378DF60B96}" type="datetimeFigureOut">
              <a:rPr lang="de-DE" smtClean="0"/>
              <a:t>16.05.2019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3933583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6570EB27-023D-8F4E-B696-8C378DF60B96}" type="datetimeFigureOut">
              <a:rPr lang="de-DE" smtClean="0"/>
              <a:t>16.05.2019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3452898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
Zweite Ebene
Dritte Ebene
Vierte Ebene
Fünfte Ebene</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6570EB27-023D-8F4E-B696-8C378DF60B96}" type="datetimeFigureOut">
              <a:rPr lang="de-DE" smtClean="0"/>
              <a:t>16.05.2019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2227706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6570EB27-023D-8F4E-B696-8C378DF60B96}" type="datetimeFigureOut">
              <a:rPr lang="de-DE" smtClean="0"/>
              <a:t>16.05.2019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329895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0EB27-023D-8F4E-B696-8C378DF60B96}" type="datetimeFigureOut">
              <a:rPr lang="de-DE" smtClean="0"/>
              <a:t>16.05.2019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24439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6570EB27-023D-8F4E-B696-8C378DF60B96}" type="datetimeFigureOut">
              <a:rPr lang="de-DE" smtClean="0"/>
              <a:t>16.05.2019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1890170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a:xfrm>
            <a:off x="6399212" y="5883275"/>
            <a:ext cx="914400" cy="365125"/>
          </a:xfrm>
        </p:spPr>
        <p:txBody>
          <a:bodyPr/>
          <a:lstStyle/>
          <a:p>
            <a:fld id="{6570EB27-023D-8F4E-B696-8C378DF60B96}" type="datetimeFigureOut">
              <a:rPr lang="de-DE" smtClean="0"/>
              <a:t>16.05.2019</a:t>
            </a:fld>
            <a:endParaRPr lang="de-DE"/>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60937796-99B5-034F-9D6E-88F4B0636A2B}" type="slidenum">
              <a:rPr lang="de-DE" smtClean="0"/>
              <a:t>‹Nr.›</a:t>
            </a:fld>
            <a:endParaRPr lang="de-DE"/>
          </a:p>
        </p:txBody>
      </p:sp>
    </p:spTree>
    <p:extLst>
      <p:ext uri="{BB962C8B-B14F-4D97-AF65-F5344CB8AC3E}">
        <p14:creationId xmlns:p14="http://schemas.microsoft.com/office/powerpoint/2010/main" val="1843501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570EB27-023D-8F4E-B696-8C378DF60B96}" type="datetimeFigureOut">
              <a:rPr lang="de-DE" smtClean="0"/>
              <a:t>16.05.2019</a:t>
            </a:fld>
            <a:endParaRPr lang="de-DE"/>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de-DE"/>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0937796-99B5-034F-9D6E-88F4B0636A2B}" type="slidenum">
              <a:rPr lang="de-DE" smtClean="0"/>
              <a:t>‹Nr.›</a:t>
            </a:fld>
            <a:endParaRPr lang="de-DE"/>
          </a:p>
        </p:txBody>
      </p:sp>
    </p:spTree>
    <p:extLst>
      <p:ext uri="{BB962C8B-B14F-4D97-AF65-F5344CB8AC3E}">
        <p14:creationId xmlns:p14="http://schemas.microsoft.com/office/powerpoint/2010/main" val="1549673009"/>
      </p:ext>
    </p:extLst>
  </p:cSld>
  <p:clrMap bg1="dk1" tx1="lt1" bg2="dk2" tx2="lt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 id="2147484072" r:id="rId14"/>
    <p:sldLayoutId id="2147484073" r:id="rId15"/>
    <p:sldLayoutId id="2147484074" r:id="rId16"/>
    <p:sldLayoutId id="214748407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FF9DCBD1-D6F2-7444-B8F1-B1B83EC607CA}"/>
              </a:ext>
            </a:extLst>
          </p:cNvPr>
          <p:cNvSpPr>
            <a:spLocks noGrp="1"/>
          </p:cNvSpPr>
          <p:nvPr>
            <p:ph type="subTitle" idx="1"/>
          </p:nvPr>
        </p:nvSpPr>
        <p:spPr/>
        <p:txBody>
          <a:bodyPr/>
          <a:lstStyle/>
          <a:p>
            <a:r>
              <a:rPr lang="de-DE" sz="6000" b="1" dirty="0" err="1">
                <a:solidFill>
                  <a:srgbClr val="FFCA08"/>
                </a:solidFill>
              </a:rPr>
              <a:t>BananaAnalytics</a:t>
            </a:r>
            <a:endParaRPr lang="de-DE" sz="5600" b="1" dirty="0">
              <a:solidFill>
                <a:srgbClr val="FFCA08"/>
              </a:solidFill>
            </a:endParaRPr>
          </a:p>
          <a:p>
            <a:r>
              <a:rPr lang="de-DE" dirty="0" err="1">
                <a:solidFill>
                  <a:schemeClr val="accent1"/>
                </a:solidFill>
              </a:rPr>
              <a:t>presented</a:t>
            </a:r>
            <a:r>
              <a:rPr lang="de-DE" dirty="0">
                <a:solidFill>
                  <a:schemeClr val="accent1"/>
                </a:solidFill>
              </a:rPr>
              <a:t> </a:t>
            </a:r>
            <a:r>
              <a:rPr lang="de-DE" dirty="0" err="1">
                <a:solidFill>
                  <a:schemeClr val="accent1"/>
                </a:solidFill>
              </a:rPr>
              <a:t>by</a:t>
            </a:r>
            <a:r>
              <a:rPr lang="de-DE" dirty="0">
                <a:solidFill>
                  <a:schemeClr val="accent1"/>
                </a:solidFill>
              </a:rPr>
              <a:t> </a:t>
            </a:r>
            <a:r>
              <a:rPr lang="de-DE" dirty="0" err="1">
                <a:solidFill>
                  <a:schemeClr val="accent1"/>
                </a:solidFill>
              </a:rPr>
              <a:t>anton</a:t>
            </a:r>
            <a:r>
              <a:rPr lang="de-DE" dirty="0">
                <a:solidFill>
                  <a:schemeClr val="accent1"/>
                </a:solidFill>
              </a:rPr>
              <a:t>, </a:t>
            </a:r>
            <a:r>
              <a:rPr lang="de-DE" dirty="0" err="1">
                <a:solidFill>
                  <a:schemeClr val="accent1"/>
                </a:solidFill>
              </a:rPr>
              <a:t>david</a:t>
            </a:r>
            <a:r>
              <a:rPr lang="de-DE" dirty="0">
                <a:solidFill>
                  <a:schemeClr val="accent1"/>
                </a:solidFill>
              </a:rPr>
              <a:t>, </a:t>
            </a:r>
            <a:r>
              <a:rPr lang="de-DE" dirty="0" err="1">
                <a:solidFill>
                  <a:schemeClr val="accent1"/>
                </a:solidFill>
              </a:rPr>
              <a:t>felix</a:t>
            </a:r>
            <a:r>
              <a:rPr lang="de-DE" dirty="0">
                <a:solidFill>
                  <a:schemeClr val="accent1"/>
                </a:solidFill>
              </a:rPr>
              <a:t> </a:t>
            </a:r>
            <a:r>
              <a:rPr lang="de-DE" dirty="0" err="1">
                <a:solidFill>
                  <a:schemeClr val="accent1"/>
                </a:solidFill>
              </a:rPr>
              <a:t>and</a:t>
            </a:r>
            <a:r>
              <a:rPr lang="de-DE" dirty="0">
                <a:solidFill>
                  <a:schemeClr val="accent1"/>
                </a:solidFill>
              </a:rPr>
              <a:t> </a:t>
            </a:r>
            <a:r>
              <a:rPr lang="de-DE" dirty="0" err="1">
                <a:solidFill>
                  <a:schemeClr val="accent1"/>
                </a:solidFill>
              </a:rPr>
              <a:t>rahel</a:t>
            </a:r>
            <a:endParaRPr lang="de-DE" dirty="0">
              <a:solidFill>
                <a:schemeClr val="accent1"/>
              </a:solidFill>
            </a:endParaRPr>
          </a:p>
        </p:txBody>
      </p:sp>
      <p:pic>
        <p:nvPicPr>
          <p:cNvPr id="4" name="Grafik 3">
            <a:extLst>
              <a:ext uri="{FF2B5EF4-FFF2-40B4-BE49-F238E27FC236}">
                <a16:creationId xmlns:a16="http://schemas.microsoft.com/office/drawing/2014/main" id="{162DB4C0-E99A-9E44-98B3-E8E83C26CBD8}"/>
              </a:ext>
            </a:extLst>
          </p:cNvPr>
          <p:cNvPicPr>
            <a:picLocks noChangeAspect="1"/>
          </p:cNvPicPr>
          <p:nvPr/>
        </p:nvPicPr>
        <p:blipFill>
          <a:blip r:embed="rId2"/>
          <a:stretch>
            <a:fillRect/>
          </a:stretch>
        </p:blipFill>
        <p:spPr>
          <a:xfrm>
            <a:off x="2729807" y="241751"/>
            <a:ext cx="6784001" cy="3816000"/>
          </a:xfrm>
          <a:prstGeom prst="rect">
            <a:avLst/>
          </a:prstGeom>
        </p:spPr>
      </p:pic>
    </p:spTree>
    <p:extLst>
      <p:ext uri="{BB962C8B-B14F-4D97-AF65-F5344CB8AC3E}">
        <p14:creationId xmlns:p14="http://schemas.microsoft.com/office/powerpoint/2010/main" val="3719479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8030C914-F905-1F41-BE10-48C734E29EC1}"/>
              </a:ext>
            </a:extLst>
          </p:cNvPr>
          <p:cNvPicPr>
            <a:picLocks noChangeAspect="1"/>
          </p:cNvPicPr>
          <p:nvPr/>
        </p:nvPicPr>
        <p:blipFill>
          <a:blip r:embed="rId2"/>
          <a:stretch>
            <a:fillRect/>
          </a:stretch>
        </p:blipFill>
        <p:spPr>
          <a:xfrm>
            <a:off x="0" y="223567"/>
            <a:ext cx="12192000" cy="6410865"/>
          </a:xfrm>
          <a:prstGeom prst="rect">
            <a:avLst/>
          </a:prstGeom>
        </p:spPr>
      </p:pic>
    </p:spTree>
    <p:extLst>
      <p:ext uri="{BB962C8B-B14F-4D97-AF65-F5344CB8AC3E}">
        <p14:creationId xmlns:p14="http://schemas.microsoft.com/office/powerpoint/2010/main" val="3917702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ED070E-F306-0943-8B0D-F8912B553CCD}"/>
              </a:ext>
            </a:extLst>
          </p:cNvPr>
          <p:cNvSpPr>
            <a:spLocks noGrp="1"/>
          </p:cNvSpPr>
          <p:nvPr>
            <p:ph type="title"/>
          </p:nvPr>
        </p:nvSpPr>
        <p:spPr/>
        <p:txBody>
          <a:bodyPr/>
          <a:lstStyle/>
          <a:p>
            <a:r>
              <a:rPr lang="de-DE" dirty="0">
                <a:solidFill>
                  <a:schemeClr val="accent1"/>
                </a:solidFill>
              </a:rPr>
              <a:t>Project </a:t>
            </a:r>
            <a:r>
              <a:rPr lang="de-DE" dirty="0" err="1">
                <a:solidFill>
                  <a:schemeClr val="accent1"/>
                </a:solidFill>
              </a:rPr>
              <a:t>team</a:t>
            </a:r>
            <a:r>
              <a:rPr lang="de-DE" dirty="0">
                <a:solidFill>
                  <a:schemeClr val="accent1"/>
                </a:solidFill>
              </a:rPr>
              <a:t> (</a:t>
            </a:r>
            <a:r>
              <a:rPr lang="de-DE" dirty="0" err="1">
                <a:solidFill>
                  <a:schemeClr val="accent1"/>
                </a:solidFill>
              </a:rPr>
              <a:t>rahel</a:t>
            </a:r>
            <a:r>
              <a:rPr lang="de-DE" dirty="0">
                <a:solidFill>
                  <a:schemeClr val="accent1"/>
                </a:solidFill>
              </a:rPr>
              <a:t>)</a:t>
            </a:r>
          </a:p>
        </p:txBody>
      </p:sp>
      <p:sp>
        <p:nvSpPr>
          <p:cNvPr id="11" name="Inhaltsplatzhalter 10">
            <a:extLst>
              <a:ext uri="{FF2B5EF4-FFF2-40B4-BE49-F238E27FC236}">
                <a16:creationId xmlns:a16="http://schemas.microsoft.com/office/drawing/2014/main" id="{3FAD174B-F4B9-9947-B054-0ABD76B07353}"/>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127110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59BD81-D4FE-A94A-A693-58FE78E53416}"/>
              </a:ext>
            </a:extLst>
          </p:cNvPr>
          <p:cNvSpPr>
            <a:spLocks noGrp="1"/>
          </p:cNvSpPr>
          <p:nvPr>
            <p:ph type="title"/>
          </p:nvPr>
        </p:nvSpPr>
        <p:spPr/>
        <p:txBody>
          <a:bodyPr/>
          <a:lstStyle/>
          <a:p>
            <a:r>
              <a:rPr lang="de-DE" dirty="0" err="1">
                <a:solidFill>
                  <a:schemeClr val="accent1"/>
                </a:solidFill>
              </a:rPr>
              <a:t>what</a:t>
            </a:r>
            <a:r>
              <a:rPr lang="de-DE" dirty="0">
                <a:solidFill>
                  <a:schemeClr val="accent1"/>
                </a:solidFill>
              </a:rPr>
              <a:t> </a:t>
            </a:r>
            <a:r>
              <a:rPr lang="de-DE" dirty="0" err="1">
                <a:solidFill>
                  <a:schemeClr val="accent1"/>
                </a:solidFill>
              </a:rPr>
              <a:t>did</a:t>
            </a:r>
            <a:r>
              <a:rPr lang="de-DE" dirty="0">
                <a:solidFill>
                  <a:schemeClr val="accent1"/>
                </a:solidFill>
              </a:rPr>
              <a:t> </a:t>
            </a:r>
            <a:r>
              <a:rPr lang="de-DE" dirty="0" err="1">
                <a:solidFill>
                  <a:schemeClr val="accent1"/>
                </a:solidFill>
              </a:rPr>
              <a:t>we</a:t>
            </a:r>
            <a:r>
              <a:rPr lang="de-DE" dirty="0">
                <a:solidFill>
                  <a:schemeClr val="accent1"/>
                </a:solidFill>
              </a:rPr>
              <a:t> do?</a:t>
            </a:r>
          </a:p>
        </p:txBody>
      </p:sp>
      <p:pic>
        <p:nvPicPr>
          <p:cNvPr id="4" name="Inhaltsplatzhalter 3">
            <a:extLst>
              <a:ext uri="{FF2B5EF4-FFF2-40B4-BE49-F238E27FC236}">
                <a16:creationId xmlns:a16="http://schemas.microsoft.com/office/drawing/2014/main" id="{B8407ACB-490B-9E4E-8509-37D604B58F97}"/>
              </a:ext>
            </a:extLst>
          </p:cNvPr>
          <p:cNvPicPr>
            <a:picLocks noGrp="1" noChangeAspect="1"/>
          </p:cNvPicPr>
          <p:nvPr>
            <p:ph idx="1"/>
          </p:nvPr>
        </p:nvPicPr>
        <p:blipFill>
          <a:blip r:embed="rId3"/>
          <a:stretch>
            <a:fillRect/>
          </a:stretch>
        </p:blipFill>
        <p:spPr>
          <a:xfrm>
            <a:off x="2459421" y="2169827"/>
            <a:ext cx="6392383" cy="3621373"/>
          </a:xfrm>
          <a:prstGeom prst="rect">
            <a:avLst/>
          </a:prstGeom>
        </p:spPr>
      </p:pic>
    </p:spTree>
    <p:extLst>
      <p:ext uri="{BB962C8B-B14F-4D97-AF65-F5344CB8AC3E}">
        <p14:creationId xmlns:p14="http://schemas.microsoft.com/office/powerpoint/2010/main" val="2403539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FB173106-03A6-E24C-B2D0-1940A5C5AB03}"/>
              </a:ext>
            </a:extLst>
          </p:cNvPr>
          <p:cNvPicPr>
            <a:picLocks noChangeAspect="1"/>
          </p:cNvPicPr>
          <p:nvPr/>
        </p:nvPicPr>
        <p:blipFill>
          <a:blip r:embed="rId3"/>
          <a:stretch>
            <a:fillRect/>
          </a:stretch>
        </p:blipFill>
        <p:spPr>
          <a:xfrm>
            <a:off x="9232374" y="2351008"/>
            <a:ext cx="2121426" cy="1188000"/>
          </a:xfrm>
          <a:prstGeom prst="rect">
            <a:avLst/>
          </a:prstGeom>
        </p:spPr>
      </p:pic>
      <p:sp>
        <p:nvSpPr>
          <p:cNvPr id="2" name="Titel 1">
            <a:extLst>
              <a:ext uri="{FF2B5EF4-FFF2-40B4-BE49-F238E27FC236}">
                <a16:creationId xmlns:a16="http://schemas.microsoft.com/office/drawing/2014/main" id="{81E8D1F0-4F64-C541-9608-BAF6699C49FB}"/>
              </a:ext>
            </a:extLst>
          </p:cNvPr>
          <p:cNvSpPr>
            <a:spLocks noGrp="1"/>
          </p:cNvSpPr>
          <p:nvPr>
            <p:ph type="title"/>
          </p:nvPr>
        </p:nvSpPr>
        <p:spPr/>
        <p:txBody>
          <a:bodyPr/>
          <a:lstStyle/>
          <a:p>
            <a:r>
              <a:rPr lang="de-DE" dirty="0">
                <a:solidFill>
                  <a:schemeClr val="accent1"/>
                </a:solidFill>
              </a:rPr>
              <a:t>Problem (</a:t>
            </a:r>
            <a:r>
              <a:rPr lang="de-DE" dirty="0" err="1">
                <a:solidFill>
                  <a:schemeClr val="accent1"/>
                </a:solidFill>
              </a:rPr>
              <a:t>david</a:t>
            </a:r>
            <a:r>
              <a:rPr lang="de-DE" dirty="0">
                <a:solidFill>
                  <a:schemeClr val="accent1"/>
                </a:solidFill>
              </a:rPr>
              <a:t>)</a:t>
            </a:r>
          </a:p>
        </p:txBody>
      </p:sp>
      <p:pic>
        <p:nvPicPr>
          <p:cNvPr id="5" name="Inhaltsplatzhalter 4">
            <a:extLst>
              <a:ext uri="{FF2B5EF4-FFF2-40B4-BE49-F238E27FC236}">
                <a16:creationId xmlns:a16="http://schemas.microsoft.com/office/drawing/2014/main" id="{09BAA358-A585-8C4E-A667-F829C50E96C1}"/>
              </a:ext>
            </a:extLst>
          </p:cNvPr>
          <p:cNvPicPr>
            <a:picLocks noGrp="1" noChangeAspect="1"/>
          </p:cNvPicPr>
          <p:nvPr>
            <p:ph idx="1"/>
          </p:nvPr>
        </p:nvPicPr>
        <p:blipFill>
          <a:blip r:embed="rId4"/>
          <a:stretch>
            <a:fillRect/>
          </a:stretch>
        </p:blipFill>
        <p:spPr>
          <a:xfrm>
            <a:off x="838200" y="2209499"/>
            <a:ext cx="2463800" cy="3289300"/>
          </a:xfrm>
        </p:spPr>
      </p:pic>
      <p:pic>
        <p:nvPicPr>
          <p:cNvPr id="7" name="Grafik 6">
            <a:extLst>
              <a:ext uri="{FF2B5EF4-FFF2-40B4-BE49-F238E27FC236}">
                <a16:creationId xmlns:a16="http://schemas.microsoft.com/office/drawing/2014/main" id="{6983284C-7224-0D44-AA2A-AC8C06B7AB58}"/>
              </a:ext>
            </a:extLst>
          </p:cNvPr>
          <p:cNvPicPr>
            <a:picLocks noChangeAspect="1"/>
          </p:cNvPicPr>
          <p:nvPr/>
        </p:nvPicPr>
        <p:blipFill>
          <a:blip r:embed="rId5"/>
          <a:stretch>
            <a:fillRect/>
          </a:stretch>
        </p:blipFill>
        <p:spPr>
          <a:xfrm>
            <a:off x="4894813" y="2727537"/>
            <a:ext cx="2006436" cy="1359199"/>
          </a:xfrm>
          <a:prstGeom prst="rect">
            <a:avLst/>
          </a:prstGeom>
        </p:spPr>
      </p:pic>
      <p:pic>
        <p:nvPicPr>
          <p:cNvPr id="9" name="Grafik 8">
            <a:extLst>
              <a:ext uri="{FF2B5EF4-FFF2-40B4-BE49-F238E27FC236}">
                <a16:creationId xmlns:a16="http://schemas.microsoft.com/office/drawing/2014/main" id="{DF2D6A57-F7A1-1047-B91C-9EC144A16486}"/>
              </a:ext>
            </a:extLst>
          </p:cNvPr>
          <p:cNvPicPr>
            <a:picLocks noChangeAspect="1"/>
          </p:cNvPicPr>
          <p:nvPr/>
        </p:nvPicPr>
        <p:blipFill>
          <a:blip r:embed="rId6"/>
          <a:stretch>
            <a:fillRect/>
          </a:stretch>
        </p:blipFill>
        <p:spPr>
          <a:xfrm>
            <a:off x="7861518" y="1707510"/>
            <a:ext cx="2088000" cy="1044000"/>
          </a:xfrm>
          <a:prstGeom prst="rect">
            <a:avLst/>
          </a:prstGeom>
        </p:spPr>
      </p:pic>
      <p:pic>
        <p:nvPicPr>
          <p:cNvPr id="15" name="Grafik 14">
            <a:extLst>
              <a:ext uri="{FF2B5EF4-FFF2-40B4-BE49-F238E27FC236}">
                <a16:creationId xmlns:a16="http://schemas.microsoft.com/office/drawing/2014/main" id="{17C19FA3-2F74-9C4D-ABB1-F776986798FD}"/>
              </a:ext>
            </a:extLst>
          </p:cNvPr>
          <p:cNvPicPr>
            <a:picLocks noChangeAspect="1"/>
          </p:cNvPicPr>
          <p:nvPr/>
        </p:nvPicPr>
        <p:blipFill>
          <a:blip r:embed="rId7"/>
          <a:stretch>
            <a:fillRect/>
          </a:stretch>
        </p:blipFill>
        <p:spPr>
          <a:xfrm>
            <a:off x="9189862" y="4128083"/>
            <a:ext cx="2163938" cy="1440000"/>
          </a:xfrm>
          <a:prstGeom prst="rect">
            <a:avLst/>
          </a:prstGeom>
        </p:spPr>
      </p:pic>
      <p:pic>
        <p:nvPicPr>
          <p:cNvPr id="11" name="Grafik 10">
            <a:extLst>
              <a:ext uri="{FF2B5EF4-FFF2-40B4-BE49-F238E27FC236}">
                <a16:creationId xmlns:a16="http://schemas.microsoft.com/office/drawing/2014/main" id="{028436C2-9F51-D84F-A778-C458899EE769}"/>
              </a:ext>
            </a:extLst>
          </p:cNvPr>
          <p:cNvPicPr>
            <a:picLocks noChangeAspect="1"/>
          </p:cNvPicPr>
          <p:nvPr/>
        </p:nvPicPr>
        <p:blipFill>
          <a:blip r:embed="rId8"/>
          <a:stretch>
            <a:fillRect/>
          </a:stretch>
        </p:blipFill>
        <p:spPr>
          <a:xfrm>
            <a:off x="7861518" y="3175829"/>
            <a:ext cx="1914095" cy="1296000"/>
          </a:xfrm>
          <a:prstGeom prst="rect">
            <a:avLst/>
          </a:prstGeom>
        </p:spPr>
      </p:pic>
    </p:spTree>
    <p:extLst>
      <p:ext uri="{BB962C8B-B14F-4D97-AF65-F5344CB8AC3E}">
        <p14:creationId xmlns:p14="http://schemas.microsoft.com/office/powerpoint/2010/main" val="2811918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D72558-A74C-AA4F-A287-F4D21E72D90B}"/>
              </a:ext>
            </a:extLst>
          </p:cNvPr>
          <p:cNvSpPr>
            <a:spLocks noGrp="1"/>
          </p:cNvSpPr>
          <p:nvPr>
            <p:ph type="title"/>
          </p:nvPr>
        </p:nvSpPr>
        <p:spPr/>
        <p:txBody>
          <a:bodyPr/>
          <a:lstStyle/>
          <a:p>
            <a:r>
              <a:rPr lang="de-DE" dirty="0">
                <a:solidFill>
                  <a:schemeClr val="accent1"/>
                </a:solidFill>
              </a:rPr>
              <a:t>As-</a:t>
            </a:r>
            <a:r>
              <a:rPr lang="de-DE" dirty="0" err="1">
                <a:solidFill>
                  <a:schemeClr val="accent1"/>
                </a:solidFill>
              </a:rPr>
              <a:t>is</a:t>
            </a:r>
            <a:endParaRPr lang="de-DE" dirty="0">
              <a:solidFill>
                <a:schemeClr val="accent1"/>
              </a:solidFill>
            </a:endParaRPr>
          </a:p>
        </p:txBody>
      </p:sp>
      <p:sp>
        <p:nvSpPr>
          <p:cNvPr id="3" name="Inhaltsplatzhalter 2">
            <a:extLst>
              <a:ext uri="{FF2B5EF4-FFF2-40B4-BE49-F238E27FC236}">
                <a16:creationId xmlns:a16="http://schemas.microsoft.com/office/drawing/2014/main" id="{B3985AB8-7AE3-A149-AF7E-140ACC8CF2D6}"/>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151913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3181ED-4C3C-0848-87D0-6F8351DE30C8}"/>
              </a:ext>
            </a:extLst>
          </p:cNvPr>
          <p:cNvSpPr>
            <a:spLocks noGrp="1"/>
          </p:cNvSpPr>
          <p:nvPr>
            <p:ph type="title"/>
          </p:nvPr>
        </p:nvSpPr>
        <p:spPr/>
        <p:txBody>
          <a:bodyPr/>
          <a:lstStyle/>
          <a:p>
            <a:r>
              <a:rPr lang="de-DE" dirty="0">
                <a:solidFill>
                  <a:schemeClr val="accent1"/>
                </a:solidFill>
              </a:rPr>
              <a:t>Solution (Anton)</a:t>
            </a:r>
          </a:p>
        </p:txBody>
      </p:sp>
      <p:sp>
        <p:nvSpPr>
          <p:cNvPr id="3" name="Inhaltsplatzhalter 2">
            <a:extLst>
              <a:ext uri="{FF2B5EF4-FFF2-40B4-BE49-F238E27FC236}">
                <a16:creationId xmlns:a16="http://schemas.microsoft.com/office/drawing/2014/main" id="{9D226D79-B344-B74F-BA12-CA359C551904}"/>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702771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2B0030-D79A-CF41-A999-769857AFEB2F}"/>
              </a:ext>
            </a:extLst>
          </p:cNvPr>
          <p:cNvSpPr>
            <a:spLocks noGrp="1"/>
          </p:cNvSpPr>
          <p:nvPr>
            <p:ph type="title"/>
          </p:nvPr>
        </p:nvSpPr>
        <p:spPr/>
        <p:txBody>
          <a:bodyPr/>
          <a:lstStyle/>
          <a:p>
            <a:r>
              <a:rPr lang="de-DE" dirty="0">
                <a:solidFill>
                  <a:schemeClr val="accent1"/>
                </a:solidFill>
              </a:rPr>
              <a:t>Business </a:t>
            </a:r>
            <a:r>
              <a:rPr lang="de-DE" dirty="0" err="1">
                <a:solidFill>
                  <a:schemeClr val="accent1"/>
                </a:solidFill>
              </a:rPr>
              <a:t>idea</a:t>
            </a:r>
            <a:r>
              <a:rPr lang="de-DE" dirty="0">
                <a:solidFill>
                  <a:schemeClr val="accent1"/>
                </a:solidFill>
              </a:rPr>
              <a:t> (Felix)</a:t>
            </a:r>
          </a:p>
        </p:txBody>
      </p:sp>
      <p:sp>
        <p:nvSpPr>
          <p:cNvPr id="3" name="Inhaltsplatzhalter 2">
            <a:extLst>
              <a:ext uri="{FF2B5EF4-FFF2-40B4-BE49-F238E27FC236}">
                <a16:creationId xmlns:a16="http://schemas.microsoft.com/office/drawing/2014/main" id="{8CB10B93-6DB6-824C-B0C0-3480FB6BE8A7}"/>
              </a:ext>
            </a:extLst>
          </p:cNvPr>
          <p:cNvSpPr>
            <a:spLocks noGrp="1"/>
          </p:cNvSpPr>
          <p:nvPr>
            <p:ph idx="1"/>
          </p:nvPr>
        </p:nvSpPr>
        <p:spPr>
          <a:xfrm>
            <a:off x="132080" y="1981200"/>
            <a:ext cx="11653520" cy="4185919"/>
          </a:xfrm>
        </p:spPr>
        <p:txBody>
          <a:bodyPr>
            <a:normAutofit lnSpcReduction="10000"/>
          </a:bodyPr>
          <a:lstStyle/>
          <a:p>
            <a:r>
              <a:rPr lang="en-US" b="1" dirty="0"/>
              <a:t>The digitization of business processes, also in the audit business area</a:t>
            </a:r>
            <a:r>
              <a:rPr lang="en-US" dirty="0"/>
              <a:t>, brings with it many new challenges and opportunities. The current audit approach and audit processing, e.g. through the use of standard structures, document checks and invoice-specific requirements, are very work-intensive and almost inefficient. </a:t>
            </a:r>
            <a:r>
              <a:rPr lang="en-US" b="1" dirty="0"/>
              <a:t>In order to achieve the necessary complex regulations both from the point of view of the audit team and for the company to be audited, new support technologies are necessary for an efficient audit process. </a:t>
            </a:r>
          </a:p>
          <a:p>
            <a:r>
              <a:rPr lang="en-US" dirty="0"/>
              <a:t>To meet the necessary regular requirements, Banana Analytics offers the right solution for this requirement with new technology for the audit process. </a:t>
            </a:r>
            <a:r>
              <a:rPr lang="en-US" b="1" dirty="0"/>
              <a:t>Banana Analytics has bundled the data preparation requirements and implemented a tool to prepare the data more efficiently for the audits. </a:t>
            </a:r>
          </a:p>
          <a:p>
            <a:r>
              <a:rPr lang="en-US" b="1" dirty="0"/>
              <a:t>Banana Analytics' simple and useful solution controls </a:t>
            </a:r>
            <a:r>
              <a:rPr lang="en-US" dirty="0"/>
              <a:t>all the steps through the data analysis process. As a result, most of the manual steps can be automated. The solution allows the use of a mobile analysis solution or the installation directly on the client, without data loss. </a:t>
            </a:r>
          </a:p>
          <a:p>
            <a:endParaRPr lang="de-DE" dirty="0"/>
          </a:p>
        </p:txBody>
      </p:sp>
    </p:spTree>
    <p:extLst>
      <p:ext uri="{BB962C8B-B14F-4D97-AF65-F5344CB8AC3E}">
        <p14:creationId xmlns:p14="http://schemas.microsoft.com/office/powerpoint/2010/main" val="3734004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2B0030-D79A-CF41-A999-769857AFEB2F}"/>
              </a:ext>
            </a:extLst>
          </p:cNvPr>
          <p:cNvSpPr>
            <a:spLocks noGrp="1"/>
          </p:cNvSpPr>
          <p:nvPr>
            <p:ph type="title"/>
          </p:nvPr>
        </p:nvSpPr>
        <p:spPr/>
        <p:txBody>
          <a:bodyPr/>
          <a:lstStyle/>
          <a:p>
            <a:r>
              <a:rPr lang="de-DE" dirty="0">
                <a:solidFill>
                  <a:schemeClr val="accent1"/>
                </a:solidFill>
              </a:rPr>
              <a:t>Who </a:t>
            </a:r>
            <a:r>
              <a:rPr lang="de-DE" dirty="0" err="1">
                <a:solidFill>
                  <a:schemeClr val="accent1"/>
                </a:solidFill>
              </a:rPr>
              <a:t>is</a:t>
            </a:r>
            <a:r>
              <a:rPr lang="de-DE" dirty="0">
                <a:solidFill>
                  <a:schemeClr val="accent1"/>
                </a:solidFill>
              </a:rPr>
              <a:t> </a:t>
            </a:r>
            <a:r>
              <a:rPr lang="de-DE" dirty="0" err="1">
                <a:solidFill>
                  <a:schemeClr val="accent1"/>
                </a:solidFill>
              </a:rPr>
              <a:t>involved</a:t>
            </a:r>
            <a:r>
              <a:rPr lang="de-DE" dirty="0">
                <a:solidFill>
                  <a:schemeClr val="accent1"/>
                </a:solidFill>
              </a:rPr>
              <a:t> in </a:t>
            </a:r>
            <a:r>
              <a:rPr lang="de-DE" dirty="0" err="1">
                <a:solidFill>
                  <a:schemeClr val="accent1"/>
                </a:solidFill>
              </a:rPr>
              <a:t>the</a:t>
            </a:r>
            <a:r>
              <a:rPr lang="de-DE" dirty="0">
                <a:solidFill>
                  <a:schemeClr val="accent1"/>
                </a:solidFill>
              </a:rPr>
              <a:t> </a:t>
            </a:r>
            <a:r>
              <a:rPr lang="de-DE" dirty="0" err="1">
                <a:solidFill>
                  <a:schemeClr val="accent1"/>
                </a:solidFill>
              </a:rPr>
              <a:t>autit</a:t>
            </a:r>
            <a:r>
              <a:rPr lang="de-DE" dirty="0">
                <a:solidFill>
                  <a:schemeClr val="accent1"/>
                </a:solidFill>
              </a:rPr>
              <a:t> </a:t>
            </a:r>
            <a:r>
              <a:rPr lang="de-DE" dirty="0" err="1">
                <a:solidFill>
                  <a:schemeClr val="accent1"/>
                </a:solidFill>
              </a:rPr>
              <a:t>process</a:t>
            </a:r>
            <a:r>
              <a:rPr lang="de-DE" dirty="0">
                <a:solidFill>
                  <a:schemeClr val="accent1"/>
                </a:solidFill>
              </a:rPr>
              <a:t>?</a:t>
            </a:r>
          </a:p>
        </p:txBody>
      </p:sp>
      <p:sp>
        <p:nvSpPr>
          <p:cNvPr id="3" name="Inhaltsplatzhalter 2">
            <a:extLst>
              <a:ext uri="{FF2B5EF4-FFF2-40B4-BE49-F238E27FC236}">
                <a16:creationId xmlns:a16="http://schemas.microsoft.com/office/drawing/2014/main" id="{8CB10B93-6DB6-824C-B0C0-3480FB6BE8A7}"/>
              </a:ext>
            </a:extLst>
          </p:cNvPr>
          <p:cNvSpPr>
            <a:spLocks noGrp="1"/>
          </p:cNvSpPr>
          <p:nvPr>
            <p:ph idx="1"/>
          </p:nvPr>
        </p:nvSpPr>
        <p:spPr>
          <a:xfrm>
            <a:off x="132080" y="1981200"/>
            <a:ext cx="11653520" cy="4185919"/>
          </a:xfrm>
        </p:spPr>
        <p:txBody>
          <a:bodyPr>
            <a:normAutofit fontScale="70000" lnSpcReduction="20000"/>
          </a:bodyPr>
          <a:lstStyle/>
          <a:p>
            <a:pPr marL="0" indent="0">
              <a:buNone/>
            </a:pPr>
            <a:r>
              <a:rPr lang="en-US" sz="2200" dirty="0"/>
              <a:t>To get a better understanding about the different stakeholders, which will be involved in our business idea, we would like to describe this stakeholder firstly. </a:t>
            </a:r>
          </a:p>
          <a:p>
            <a:endParaRPr lang="en-US" sz="2200" dirty="0"/>
          </a:p>
          <a:p>
            <a:r>
              <a:rPr lang="en-US" sz="2200" b="1" dirty="0"/>
              <a:t>Audit team (client)</a:t>
            </a:r>
          </a:p>
          <a:p>
            <a:pPr marL="0" indent="0">
              <a:buNone/>
            </a:pPr>
            <a:r>
              <a:rPr lang="en-US" sz="2200" dirty="0"/>
              <a:t>Auditors perform (internal) financial and risk management audits and independent statutory (external) financial audits of commercial and public sector organizations. Auditors assess local and central government departments with the aim of improving efficiency and effectiveness.</a:t>
            </a:r>
          </a:p>
          <a:p>
            <a:endParaRPr lang="en-US" sz="2200" b="1" dirty="0"/>
          </a:p>
          <a:p>
            <a:r>
              <a:rPr lang="en-US" sz="2200" b="1" dirty="0"/>
              <a:t>Company, which will be audited</a:t>
            </a:r>
          </a:p>
          <a:p>
            <a:pPr marL="0" indent="0">
              <a:buNone/>
            </a:pPr>
            <a:r>
              <a:rPr lang="en-US" sz="2200" dirty="0"/>
              <a:t>The process audit is part of a company's QM system and should lead to capable and controlled processes that are robust against disturbance variables. The subject of the audit is the product development process/series production or a service development process/service provision. </a:t>
            </a:r>
          </a:p>
          <a:p>
            <a:endParaRPr lang="en-US" sz="2200" b="1" dirty="0"/>
          </a:p>
          <a:p>
            <a:r>
              <a:rPr lang="en-US" sz="2200" b="1" dirty="0"/>
              <a:t>Banana Analytics (Service provider with the analytics tool)</a:t>
            </a:r>
          </a:p>
          <a:p>
            <a:pPr marL="0" indent="0">
              <a:buNone/>
            </a:pPr>
            <a:r>
              <a:rPr lang="en-US" sz="2200" dirty="0"/>
              <a:t>Banana Analytics offers the right solution for this requirement with new technology for the audit process. Banana Analytics has bundled the data preparation requirements and implemented a tool to prepare the data more efficiently for the audits.</a:t>
            </a:r>
            <a:endParaRPr lang="de-DE" dirty="0"/>
          </a:p>
        </p:txBody>
      </p:sp>
    </p:spTree>
    <p:extLst>
      <p:ext uri="{BB962C8B-B14F-4D97-AF65-F5344CB8AC3E}">
        <p14:creationId xmlns:p14="http://schemas.microsoft.com/office/powerpoint/2010/main" val="3593261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3181ED-4C3C-0848-87D0-6F8351DE30C8}"/>
              </a:ext>
            </a:extLst>
          </p:cNvPr>
          <p:cNvSpPr>
            <a:spLocks noGrp="1"/>
          </p:cNvSpPr>
          <p:nvPr>
            <p:ph type="title"/>
          </p:nvPr>
        </p:nvSpPr>
        <p:spPr/>
        <p:txBody>
          <a:bodyPr/>
          <a:lstStyle/>
          <a:p>
            <a:r>
              <a:rPr lang="de-DE" dirty="0">
                <a:solidFill>
                  <a:schemeClr val="accent1"/>
                </a:solidFill>
              </a:rPr>
              <a:t>Live </a:t>
            </a:r>
            <a:r>
              <a:rPr lang="de-DE" dirty="0" err="1">
                <a:solidFill>
                  <a:schemeClr val="accent1"/>
                </a:solidFill>
              </a:rPr>
              <a:t>demo</a:t>
            </a:r>
            <a:endParaRPr lang="de-DE" dirty="0">
              <a:solidFill>
                <a:schemeClr val="accent1"/>
              </a:solidFill>
            </a:endParaRPr>
          </a:p>
        </p:txBody>
      </p:sp>
      <p:sp>
        <p:nvSpPr>
          <p:cNvPr id="3" name="Inhaltsplatzhalter 2">
            <a:extLst>
              <a:ext uri="{FF2B5EF4-FFF2-40B4-BE49-F238E27FC236}">
                <a16:creationId xmlns:a16="http://schemas.microsoft.com/office/drawing/2014/main" id="{9D226D79-B344-B74F-BA12-CA359C551904}"/>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143436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tz">
  <a:themeElements>
    <a:clrScheme name="Gelb">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Netz">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Netz">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{F1888E61-6A5E-2847-AADF-0E7D491C4413}tf10001063</Template>
  <TotalTime>0</TotalTime>
  <Words>463</Words>
  <Application>Microsoft Office PowerPoint</Application>
  <PresentationFormat>Breitbild</PresentationFormat>
  <Paragraphs>29</Paragraphs>
  <Slides>10</Slides>
  <Notes>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Arial</vt:lpstr>
      <vt:lpstr>Calibri</vt:lpstr>
      <vt:lpstr>Century Gothic</vt:lpstr>
      <vt:lpstr>Netz</vt:lpstr>
      <vt:lpstr>PowerPoint-Präsentation</vt:lpstr>
      <vt:lpstr>Project team (rahel)</vt:lpstr>
      <vt:lpstr>what did we do?</vt:lpstr>
      <vt:lpstr>Problem (david)</vt:lpstr>
      <vt:lpstr>As-is</vt:lpstr>
      <vt:lpstr>Solution (Anton)</vt:lpstr>
      <vt:lpstr>Business idea (Felix)</vt:lpstr>
      <vt:lpstr>Who is involved in the autit process?</vt:lpstr>
      <vt:lpstr>Live demo</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BananaAnalytics</dc:title>
  <dc:creator>Rahel Wehrli</dc:creator>
  <cp:lastModifiedBy>Felix Schenker</cp:lastModifiedBy>
  <cp:revision>22</cp:revision>
  <dcterms:created xsi:type="dcterms:W3CDTF">2019-04-04T08:58:38Z</dcterms:created>
  <dcterms:modified xsi:type="dcterms:W3CDTF">2019-05-16T06:39:29Z</dcterms:modified>
</cp:coreProperties>
</file>