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64" r:id="rId2"/>
    <p:sldId id="265" r:id="rId3"/>
    <p:sldId id="276" r:id="rId4"/>
    <p:sldId id="296" r:id="rId5"/>
    <p:sldId id="298" r:id="rId6"/>
    <p:sldId id="277" r:id="rId7"/>
    <p:sldId id="271" r:id="rId8"/>
    <p:sldId id="273" r:id="rId9"/>
    <p:sldId id="272" r:id="rId10"/>
    <p:sldId id="274" r:id="rId11"/>
    <p:sldId id="275" r:id="rId12"/>
    <p:sldId id="297" r:id="rId13"/>
    <p:sldId id="278" r:id="rId14"/>
    <p:sldId id="295" r:id="rId15"/>
    <p:sldId id="267" r:id="rId16"/>
    <p:sldId id="279" r:id="rId17"/>
    <p:sldId id="280" r:id="rId18"/>
    <p:sldId id="281" r:id="rId19"/>
    <p:sldId id="287" r:id="rId20"/>
    <p:sldId id="288" r:id="rId21"/>
    <p:sldId id="290" r:id="rId22"/>
    <p:sldId id="291" r:id="rId23"/>
    <p:sldId id="293"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84415" autoAdjust="0"/>
  </p:normalViewPr>
  <p:slideViewPr>
    <p:cSldViewPr showGuides="1">
      <p:cViewPr varScale="1">
        <p:scale>
          <a:sx n="80" d="100"/>
          <a:sy n="80" d="100"/>
        </p:scale>
        <p:origin x="552" y="53"/>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07-Jun-18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07-Jun-18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835044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contains over 9 tasks consisting of human decision making or processing.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46270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contains over 9 tasks consisting of human decision making or processing.</a:t>
            </a: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11</a:t>
            </a:fld>
            <a:endParaRPr lang="en-US" dirty="0"/>
          </a:p>
        </p:txBody>
      </p:sp>
    </p:spTree>
    <p:extLst>
      <p:ext uri="{BB962C8B-B14F-4D97-AF65-F5344CB8AC3E}">
        <p14:creationId xmlns:p14="http://schemas.microsoft.com/office/powerpoint/2010/main" val="277705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from theses criteria's and the as is process we created the following hill to have as our fixpoint on the horizon.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11393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we do this?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38608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make it as simple as possible for humans to start and use our process and also as natural as possible we relied on a concept which every human is familiar with from the beginning on. Something little called: Human interaction and more precisely: Conversation</a:t>
            </a:r>
          </a:p>
        </p:txBody>
      </p:sp>
      <p:sp>
        <p:nvSpPr>
          <p:cNvPr id="4" name="Slide Number Placeholder 3"/>
          <p:cNvSpPr>
            <a:spLocks noGrp="1"/>
          </p:cNvSpPr>
          <p:nvPr>
            <p:ph type="sldNum" sz="quarter" idx="10"/>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55776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therefore decided to use google assistant and </a:t>
            </a:r>
            <a:r>
              <a:rPr lang="en-US" dirty="0" err="1"/>
              <a:t>dialogflow</a:t>
            </a:r>
            <a:r>
              <a:rPr lang="en-US" dirty="0"/>
              <a:t> as the starting point for our conversation.</a:t>
            </a:r>
          </a:p>
        </p:txBody>
      </p:sp>
      <p:sp>
        <p:nvSpPr>
          <p:cNvPr id="4" name="Slide Number Placeholder 3"/>
          <p:cNvSpPr>
            <a:spLocks noGrp="1"/>
          </p:cNvSpPr>
          <p:nvPr>
            <p:ph type="sldNum" sz="quarter" idx="10"/>
          </p:nvPr>
        </p:nvSpPr>
        <p:spPr/>
        <p:txBody>
          <a:bodyPr/>
          <a:lstStyle/>
          <a:p>
            <a:fld id="{6BB98AFB-CB0D-4DFE-87B9-B4B0D0DE73CD}" type="slidenum">
              <a:rPr lang="en-US" smtClean="0"/>
              <a:t>15</a:t>
            </a:fld>
            <a:endParaRPr lang="en-US" dirty="0"/>
          </a:p>
        </p:txBody>
      </p:sp>
    </p:spTree>
    <p:extLst>
      <p:ext uri="{BB962C8B-B14F-4D97-AF65-F5344CB8AC3E}">
        <p14:creationId xmlns:p14="http://schemas.microsoft.com/office/powerpoint/2010/main" val="276934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on that idea we came up with the following process. Which Dominik will shortly explain to you.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26112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247509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888139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36480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on the challenge of coming up with a new process for people to apply for insurance. While designing the new process we tried to answer the following question: How can we make the process of applying for insurance digital, but also user friendly.</a:t>
            </a:r>
          </a:p>
        </p:txBody>
      </p:sp>
      <p:sp>
        <p:nvSpPr>
          <p:cNvPr id="4" name="Slide Number Placeholder 3"/>
          <p:cNvSpPr>
            <a:spLocks noGrp="1"/>
          </p:cNvSpPr>
          <p:nvPr>
            <p:ph type="sldNum" sz="quarter" idx="10"/>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3500492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893513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4848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144451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for our solution in Action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64888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on the challenge of coming up with a new process for people to apply for insurance. While designing the new process we tried to answer the following question: How can we make the process of applying for insurance digital, but also user friendly.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14737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make it user friendly we first had to define , who our users are.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79161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following definition for our target group</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55522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second part of our question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94015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contains over 9 tasks consisting of human decision making or processing.</a:t>
            </a:r>
          </a:p>
        </p:txBody>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2020654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contains over 9 tasks consisting of human decision making or processing.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60721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contains over 9 tasks consisting of human decision making or processing.</a:t>
            </a: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1678597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07-Jun-18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07-Jun-18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Digitalization of an Insurance Application Process</a:t>
            </a:r>
          </a:p>
        </p:txBody>
      </p:sp>
      <p:sp>
        <p:nvSpPr>
          <p:cNvPr id="3" name="Content Placeholder 2"/>
          <p:cNvSpPr>
            <a:spLocks noGrp="1"/>
          </p:cNvSpPr>
          <p:nvPr>
            <p:ph type="subTitle" idx="1"/>
          </p:nvPr>
        </p:nvSpPr>
        <p:spPr/>
        <p:txBody>
          <a:bodyPr/>
          <a:lstStyle/>
          <a:p>
            <a:r>
              <a:rPr lang="en-US" dirty="0"/>
              <a:t>A process for the people of tomorrow</a:t>
            </a:r>
          </a:p>
          <a:p>
            <a:endParaRPr lang="en-US" dirty="0"/>
          </a:p>
        </p:txBody>
      </p:sp>
      <p:pic>
        <p:nvPicPr>
          <p:cNvPr id="5" name="Picture 4">
            <a:extLst>
              <a:ext uri="{FF2B5EF4-FFF2-40B4-BE49-F238E27FC236}">
                <a16:creationId xmlns:a16="http://schemas.microsoft.com/office/drawing/2014/main" id="{F04A6918-89E0-4B58-AE13-8AD605D548D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247" b="93493" l="6186" r="89863">
                        <a14:foregroundMark x1="8935" y1="46233" x2="21649" y2="37329"/>
                        <a14:foregroundMark x1="21649" y1="37329" x2="28007" y2="59932"/>
                        <a14:foregroundMark x1="28007" y1="59932" x2="40550" y2="65068"/>
                        <a14:foregroundMark x1="40550" y1="65068" x2="54639" y2="64726"/>
                        <a14:foregroundMark x1="54639" y1="64726" x2="68557" y2="66781"/>
                        <a14:foregroundMark x1="68557" y1="66781" x2="83849" y2="62671"/>
                        <a14:foregroundMark x1="19072" y1="42123" x2="32474" y2="35959"/>
                        <a14:foregroundMark x1="32474" y1="35959" x2="37973" y2="38356"/>
                        <a14:foregroundMark x1="31959" y1="73630" x2="36942" y2="55137"/>
                        <a14:foregroundMark x1="24399" y1="68836" x2="27835" y2="68836"/>
                        <a14:foregroundMark x1="29038" y1="37329" x2="27320" y2="29452"/>
                        <a14:foregroundMark x1="30241" y1="92123" x2="26460" y2="92466"/>
                        <a14:foregroundMark x1="26289" y1="9589" x2="28522" y2="9589"/>
                        <a14:foregroundMark x1="34021" y1="10616" x2="20447" y2="8904"/>
                        <a14:foregroundMark x1="20447" y1="8904" x2="10137" y2="25685"/>
                        <a14:foregroundMark x1="10137" y1="25685" x2="6357" y2="51370"/>
                        <a14:foregroundMark x1="6357" y1="51370" x2="10653" y2="75685"/>
                        <a14:foregroundMark x1="10653" y1="75685" x2="20962" y2="92123"/>
                        <a14:foregroundMark x1="20962" y1="92123" x2="34536" y2="92466"/>
                        <a14:foregroundMark x1="34536" y1="92466" x2="45017" y2="76027"/>
                        <a14:foregroundMark x1="45017" y1="76027" x2="49141" y2="50000"/>
                        <a14:foregroundMark x1="49141" y1="50000" x2="43299" y2="26712"/>
                        <a14:foregroundMark x1="43299" y1="26712" x2="31787" y2="10616"/>
                        <a14:foregroundMark x1="33677" y1="11986" x2="20790" y2="9247"/>
                        <a14:foregroundMark x1="20790" y1="9247" x2="10653" y2="25685"/>
                        <a14:foregroundMark x1="10653" y1="25685" x2="5670" y2="49658"/>
                        <a14:foregroundMark x1="5670" y1="49658" x2="9107" y2="75342"/>
                        <a14:foregroundMark x1="9107" y1="75342" x2="19416" y2="91096"/>
                        <a14:foregroundMark x1="19416" y1="91096" x2="32990" y2="93493"/>
                        <a14:foregroundMark x1="32990" y1="93493" x2="43814" y2="78082"/>
                        <a14:foregroundMark x1="43814" y1="78082" x2="49313" y2="54452"/>
                        <a14:foregroundMark x1="49313" y1="54452" x2="45017" y2="29795"/>
                        <a14:foregroundMark x1="45017" y1="29795" x2="34708" y2="12671"/>
                        <a14:foregroundMark x1="34708" y1="12671" x2="45704" y2="26712"/>
                        <a14:foregroundMark x1="45704" y1="26712" x2="46564" y2="55822"/>
                        <a14:foregroundMark x1="46564" y1="55822" x2="44502" y2="64726"/>
                        <a14:foregroundMark x1="41924" y1="69521" x2="44674" y2="63014"/>
                        <a14:foregroundMark x1="44502" y1="71575" x2="46564" y2="70205"/>
                        <a14:foregroundMark x1="48454" y1="68836" x2="45533" y2="67808"/>
                      </a14:backgroundRemoval>
                    </a14:imgEffect>
                  </a14:imgLayer>
                </a14:imgProps>
              </a:ext>
              <a:ext uri="{28A0092B-C50C-407E-A947-70E740481C1C}">
                <a14:useLocalDpi xmlns:a14="http://schemas.microsoft.com/office/drawing/2010/main" val="0"/>
              </a:ext>
            </a:extLst>
          </a:blip>
          <a:stretch>
            <a:fillRect/>
          </a:stretch>
        </p:blipFill>
        <p:spPr>
          <a:xfrm>
            <a:off x="2998068" y="5373216"/>
            <a:ext cx="2784432" cy="1397000"/>
          </a:xfrm>
          <a:prstGeom prst="rect">
            <a:avLst/>
          </a:prstGeom>
        </p:spPr>
      </p:pic>
    </p:spTree>
    <p:extLst>
      <p:ext uri="{BB962C8B-B14F-4D97-AF65-F5344CB8AC3E}">
        <p14:creationId xmlns:p14="http://schemas.microsoft.com/office/powerpoint/2010/main" val="11200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84462" y="123279"/>
            <a:ext cx="22771227" cy="6611441"/>
          </a:xfrm>
        </p:spPr>
      </p:pic>
    </p:spTree>
    <p:extLst>
      <p:ext uri="{BB962C8B-B14F-4D97-AF65-F5344CB8AC3E}">
        <p14:creationId xmlns:p14="http://schemas.microsoft.com/office/powerpoint/2010/main" val="2931197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1988840"/>
            <a:ext cx="10761530" cy="3124523"/>
          </a:xfrm>
        </p:spPr>
      </p:pic>
    </p:spTree>
    <p:extLst>
      <p:ext uri="{BB962C8B-B14F-4D97-AF65-F5344CB8AC3E}">
        <p14:creationId xmlns:p14="http://schemas.microsoft.com/office/powerpoint/2010/main" val="1385915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1340768"/>
            <a:ext cx="9433048" cy="2588958"/>
          </a:xfrm>
        </p:spPr>
        <p:txBody>
          <a:bodyPr>
            <a:noAutofit/>
          </a:bodyPr>
          <a:lstStyle/>
          <a:p>
            <a:pPr algn="ctr"/>
            <a:r>
              <a:rPr lang="en-US" sz="4800" dirty="0">
                <a:solidFill>
                  <a:srgbClr val="FF0000"/>
                </a:solidFill>
              </a:rPr>
              <a:t>A customer </a:t>
            </a:r>
            <a:r>
              <a:rPr lang="en-US" sz="4800" dirty="0">
                <a:solidFill>
                  <a:schemeClr val="bg1"/>
                </a:solidFill>
              </a:rPr>
              <a:t>can</a:t>
            </a:r>
            <a:r>
              <a:rPr lang="en-US" sz="4800" dirty="0">
                <a:solidFill>
                  <a:schemeClr val="bg2">
                    <a:lumMod val="75000"/>
                  </a:schemeClr>
                </a:solidFill>
              </a:rPr>
              <a:t> apply for insurance</a:t>
            </a:r>
            <a:r>
              <a:rPr lang="en-US" sz="4800" dirty="0">
                <a:solidFill>
                  <a:schemeClr val="bg1"/>
                </a:solidFill>
              </a:rPr>
              <a:t> </a:t>
            </a:r>
            <a:r>
              <a:rPr lang="en-US" sz="4800" dirty="0">
                <a:solidFill>
                  <a:srgbClr val="92D050"/>
                </a:solidFill>
              </a:rPr>
              <a:t>using a simple form of communication and without human interaction. </a:t>
            </a:r>
          </a:p>
        </p:txBody>
      </p:sp>
    </p:spTree>
    <p:extLst>
      <p:ext uri="{BB962C8B-B14F-4D97-AF65-F5344CB8AC3E}">
        <p14:creationId xmlns:p14="http://schemas.microsoft.com/office/powerpoint/2010/main" val="235551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928274"/>
            <a:ext cx="9433048" cy="1001452"/>
          </a:xfrm>
        </p:spPr>
        <p:txBody>
          <a:bodyPr>
            <a:noAutofit/>
          </a:bodyPr>
          <a:lstStyle/>
          <a:p>
            <a:pPr algn="ctr"/>
            <a:r>
              <a:rPr lang="en-US" sz="4800" dirty="0">
                <a:solidFill>
                  <a:schemeClr val="bg1"/>
                </a:solidFill>
              </a:rPr>
              <a:t>Our Solution</a:t>
            </a:r>
          </a:p>
        </p:txBody>
      </p:sp>
    </p:spTree>
    <p:extLst>
      <p:ext uri="{BB962C8B-B14F-4D97-AF65-F5344CB8AC3E}">
        <p14:creationId xmlns:p14="http://schemas.microsoft.com/office/powerpoint/2010/main" val="200911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2005E-7A66-466A-BE52-6EE1C0F5A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6020" y="1124744"/>
            <a:ext cx="6846041" cy="4136150"/>
          </a:xfrm>
          <a:prstGeom prst="rect">
            <a:avLst/>
          </a:prstGeom>
          <a:effectLst>
            <a:glow rad="1257300">
              <a:schemeClr val="bg1">
                <a:lumMod val="95000"/>
              </a:schemeClr>
            </a:glow>
            <a:softEdge rad="12700"/>
          </a:effectLst>
        </p:spPr>
      </p:pic>
    </p:spTree>
    <p:extLst>
      <p:ext uri="{BB962C8B-B14F-4D97-AF65-F5344CB8AC3E}">
        <p14:creationId xmlns:p14="http://schemas.microsoft.com/office/powerpoint/2010/main" val="944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20C5BB-9FF9-4DE6-A0F3-61B7399336E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4600" y1="77300" x2="34600" y2="77300"/>
                      </a14:backgroundRemoval>
                    </a14:imgEffect>
                  </a14:imgLayer>
                </a14:imgProps>
              </a:ext>
              <a:ext uri="{28A0092B-C50C-407E-A947-70E740481C1C}">
                <a14:useLocalDpi xmlns:a14="http://schemas.microsoft.com/office/drawing/2010/main" val="0"/>
              </a:ext>
            </a:extLst>
          </a:blip>
          <a:stretch>
            <a:fillRect/>
          </a:stretch>
        </p:blipFill>
        <p:spPr>
          <a:xfrm>
            <a:off x="2926060" y="400354"/>
            <a:ext cx="6057292" cy="6057292"/>
          </a:xfrm>
          <a:prstGeom prst="rect">
            <a:avLst/>
          </a:prstGeom>
          <a:effectLst>
            <a:glow rad="482600">
              <a:schemeClr val="bg1">
                <a:lumMod val="95000"/>
              </a:schemeClr>
            </a:glow>
          </a:effectLst>
        </p:spPr>
      </p:pic>
    </p:spTree>
    <p:extLst>
      <p:ext uri="{BB962C8B-B14F-4D97-AF65-F5344CB8AC3E}">
        <p14:creationId xmlns:p14="http://schemas.microsoft.com/office/powerpoint/2010/main" val="47728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149" y="1310738"/>
            <a:ext cx="8040864" cy="4236524"/>
          </a:xfrm>
        </p:spPr>
      </p:pic>
    </p:spTree>
    <p:extLst>
      <p:ext uri="{BB962C8B-B14F-4D97-AF65-F5344CB8AC3E}">
        <p14:creationId xmlns:p14="http://schemas.microsoft.com/office/powerpoint/2010/main" val="2877370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4251" y="260648"/>
            <a:ext cx="29794102" cy="15697744"/>
          </a:xfrm>
        </p:spPr>
      </p:pic>
    </p:spTree>
    <p:extLst>
      <p:ext uri="{BB962C8B-B14F-4D97-AF65-F5344CB8AC3E}">
        <p14:creationId xmlns:p14="http://schemas.microsoft.com/office/powerpoint/2010/main" val="2699783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5278" y="-7631776"/>
            <a:ext cx="37618037" cy="19819973"/>
          </a:xfrm>
        </p:spPr>
      </p:pic>
    </p:spTree>
    <p:extLst>
      <p:ext uri="{BB962C8B-B14F-4D97-AF65-F5344CB8AC3E}">
        <p14:creationId xmlns:p14="http://schemas.microsoft.com/office/powerpoint/2010/main" val="3912844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6708" y="-3905493"/>
            <a:ext cx="21101250" cy="11117705"/>
          </a:xfrm>
        </p:spPr>
      </p:pic>
    </p:spTree>
    <p:extLst>
      <p:ext uri="{BB962C8B-B14F-4D97-AF65-F5344CB8AC3E}">
        <p14:creationId xmlns:p14="http://schemas.microsoft.com/office/powerpoint/2010/main" val="2429804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user friendly and digital at the same time?</a:t>
            </a:r>
          </a:p>
        </p:txBody>
      </p:sp>
    </p:spTree>
    <p:extLst>
      <p:ext uri="{BB962C8B-B14F-4D97-AF65-F5344CB8AC3E}">
        <p14:creationId xmlns:p14="http://schemas.microsoft.com/office/powerpoint/2010/main" val="51831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95020" y="-5232719"/>
            <a:ext cx="23909562" cy="12597332"/>
          </a:xfrm>
        </p:spPr>
      </p:pic>
    </p:spTree>
    <p:extLst>
      <p:ext uri="{BB962C8B-B14F-4D97-AF65-F5344CB8AC3E}">
        <p14:creationId xmlns:p14="http://schemas.microsoft.com/office/powerpoint/2010/main" val="1924124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9321" y="4936"/>
            <a:ext cx="17892265" cy="9426973"/>
          </a:xfrm>
        </p:spPr>
      </p:pic>
      <p:sp>
        <p:nvSpPr>
          <p:cNvPr id="2" name="TextBox 1">
            <a:extLst>
              <a:ext uri="{FF2B5EF4-FFF2-40B4-BE49-F238E27FC236}">
                <a16:creationId xmlns:a16="http://schemas.microsoft.com/office/drawing/2014/main" id="{22CF7553-CD88-4F27-A36B-75940AAD0901}"/>
              </a:ext>
            </a:extLst>
          </p:cNvPr>
          <p:cNvSpPr txBox="1"/>
          <p:nvPr/>
        </p:nvSpPr>
        <p:spPr>
          <a:xfrm rot="5400000">
            <a:off x="10563554" y="715434"/>
            <a:ext cx="1800200" cy="369332"/>
          </a:xfrm>
          <a:prstGeom prst="rect">
            <a:avLst/>
          </a:prstGeom>
          <a:noFill/>
          <a:ln>
            <a:noFill/>
          </a:ln>
        </p:spPr>
        <p:txBody>
          <a:bodyPr wrap="square" rtlCol="0" anchor="ctr" anchorCtr="1">
            <a:spAutoFit/>
          </a:bodyPr>
          <a:lstStyle/>
          <a:p>
            <a:r>
              <a:rPr lang="en-US" b="1" dirty="0"/>
              <a:t>Customer</a:t>
            </a:r>
          </a:p>
        </p:txBody>
      </p:sp>
    </p:spTree>
    <p:extLst>
      <p:ext uri="{BB962C8B-B14F-4D97-AF65-F5344CB8AC3E}">
        <p14:creationId xmlns:p14="http://schemas.microsoft.com/office/powerpoint/2010/main" val="166600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149" y="1310738"/>
            <a:ext cx="8040864" cy="4236524"/>
          </a:xfrm>
        </p:spPr>
      </p:pic>
    </p:spTree>
    <p:extLst>
      <p:ext uri="{BB962C8B-B14F-4D97-AF65-F5344CB8AC3E}">
        <p14:creationId xmlns:p14="http://schemas.microsoft.com/office/powerpoint/2010/main" val="1838067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70276" y="3717032"/>
            <a:ext cx="9433048" cy="1001452"/>
          </a:xfrm>
        </p:spPr>
        <p:txBody>
          <a:bodyPr>
            <a:noAutofit/>
          </a:bodyPr>
          <a:lstStyle/>
          <a:p>
            <a:pPr algn="ctr"/>
            <a:br>
              <a:rPr lang="en-US" sz="4800" dirty="0">
                <a:solidFill>
                  <a:schemeClr val="bg1"/>
                </a:solidFill>
              </a:rPr>
            </a:br>
            <a:r>
              <a:rPr lang="en-US" sz="4800" dirty="0">
                <a:solidFill>
                  <a:schemeClr val="bg1"/>
                </a:solidFill>
              </a:rPr>
              <a:t>…in Action</a:t>
            </a:r>
          </a:p>
        </p:txBody>
      </p:sp>
      <p:sp>
        <p:nvSpPr>
          <p:cNvPr id="3" name="Title 1">
            <a:extLst>
              <a:ext uri="{FF2B5EF4-FFF2-40B4-BE49-F238E27FC236}">
                <a16:creationId xmlns:a16="http://schemas.microsoft.com/office/drawing/2014/main" id="{DAD9CF8E-3794-487B-88C8-9DCA74DA0E4D}"/>
              </a:ext>
            </a:extLst>
          </p:cNvPr>
          <p:cNvSpPr txBox="1">
            <a:spLocks/>
          </p:cNvSpPr>
          <p:nvPr/>
        </p:nvSpPr>
        <p:spPr bwMode="auto">
          <a:xfrm>
            <a:off x="1530288" y="3080674"/>
            <a:ext cx="9433048" cy="1001452"/>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algn="ctr"/>
            <a:r>
              <a:rPr lang="en-US" sz="4800" dirty="0">
                <a:solidFill>
                  <a:schemeClr val="bg1"/>
                </a:solidFill>
              </a:rPr>
              <a:t>Our Solution</a:t>
            </a:r>
          </a:p>
        </p:txBody>
      </p:sp>
    </p:spTree>
    <p:extLst>
      <p:ext uri="{BB962C8B-B14F-4D97-AF65-F5344CB8AC3E}">
        <p14:creationId xmlns:p14="http://schemas.microsoft.com/office/powerpoint/2010/main" val="3317723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a:t>
            </a:r>
            <a:r>
              <a:rPr lang="en-US" sz="4800" dirty="0">
                <a:solidFill>
                  <a:schemeClr val="accent3">
                    <a:lumMod val="60000"/>
                    <a:lumOff val="40000"/>
                  </a:schemeClr>
                </a:solidFill>
              </a:rPr>
              <a:t>user friendly</a:t>
            </a:r>
            <a:r>
              <a:rPr lang="en-US" sz="4800" dirty="0">
                <a:solidFill>
                  <a:schemeClr val="bg1"/>
                </a:solidFill>
              </a:rPr>
              <a:t> and digital at the same time?</a:t>
            </a:r>
          </a:p>
        </p:txBody>
      </p:sp>
    </p:spTree>
    <p:extLst>
      <p:ext uri="{BB962C8B-B14F-4D97-AF65-F5344CB8AC3E}">
        <p14:creationId xmlns:p14="http://schemas.microsoft.com/office/powerpoint/2010/main" val="15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857436"/>
          </a:xfrm>
        </p:spPr>
        <p:txBody>
          <a:bodyPr>
            <a:noAutofit/>
          </a:bodyPr>
          <a:lstStyle/>
          <a:p>
            <a:pPr algn="ctr"/>
            <a:r>
              <a:rPr lang="en-US" sz="4800" dirty="0">
                <a:solidFill>
                  <a:schemeClr val="bg1"/>
                </a:solidFill>
              </a:rPr>
              <a:t>Who are our users?</a:t>
            </a:r>
          </a:p>
        </p:txBody>
      </p:sp>
    </p:spTree>
    <p:extLst>
      <p:ext uri="{BB962C8B-B14F-4D97-AF65-F5344CB8AC3E}">
        <p14:creationId xmlns:p14="http://schemas.microsoft.com/office/powerpoint/2010/main" val="99296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3593740"/>
          </a:xfrm>
        </p:spPr>
        <p:txBody>
          <a:bodyPr>
            <a:noAutofit/>
          </a:bodyPr>
          <a:lstStyle/>
          <a:p>
            <a:pPr algn="ctr"/>
            <a:r>
              <a:rPr lang="en-US" sz="4800" dirty="0">
                <a:solidFill>
                  <a:schemeClr val="bg1"/>
                </a:solidFill>
              </a:rPr>
              <a:t>“Tech savvy people between the age of 18 and 45 who are interested in having an uncomplicated way to apply for insurance through digital channels rather than face to face through an insurance broker.”</a:t>
            </a:r>
          </a:p>
        </p:txBody>
      </p:sp>
    </p:spTree>
    <p:extLst>
      <p:ext uri="{BB962C8B-B14F-4D97-AF65-F5344CB8AC3E}">
        <p14:creationId xmlns:p14="http://schemas.microsoft.com/office/powerpoint/2010/main" val="211043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user friendly and </a:t>
            </a:r>
            <a:r>
              <a:rPr lang="en-US" sz="4800" dirty="0">
                <a:solidFill>
                  <a:schemeClr val="accent3">
                    <a:lumMod val="60000"/>
                    <a:lumOff val="40000"/>
                  </a:schemeClr>
                </a:solidFill>
              </a:rPr>
              <a:t>digital</a:t>
            </a:r>
            <a:r>
              <a:rPr lang="en-US" sz="4800" dirty="0">
                <a:solidFill>
                  <a:schemeClr val="bg1"/>
                </a:solidFill>
              </a:rPr>
              <a:t> at the same time?</a:t>
            </a:r>
          </a:p>
        </p:txBody>
      </p:sp>
    </p:spTree>
    <p:extLst>
      <p:ext uri="{BB962C8B-B14F-4D97-AF65-F5344CB8AC3E}">
        <p14:creationId xmlns:p14="http://schemas.microsoft.com/office/powerpoint/2010/main" val="192672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1988840"/>
            <a:ext cx="10761530" cy="3124523"/>
          </a:xfrm>
        </p:spPr>
      </p:pic>
    </p:spTree>
    <p:extLst>
      <p:ext uri="{BB962C8B-B14F-4D97-AF65-F5344CB8AC3E}">
        <p14:creationId xmlns:p14="http://schemas.microsoft.com/office/powerpoint/2010/main" val="161708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24" y="123279"/>
            <a:ext cx="22771227" cy="6611441"/>
          </a:xfrm>
        </p:spPr>
      </p:pic>
    </p:spTree>
    <p:extLst>
      <p:ext uri="{BB962C8B-B14F-4D97-AF65-F5344CB8AC3E}">
        <p14:creationId xmlns:p14="http://schemas.microsoft.com/office/powerpoint/2010/main" val="2663729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4621" y="123279"/>
            <a:ext cx="22771227" cy="6611441"/>
          </a:xfrm>
        </p:spPr>
      </p:pic>
    </p:spTree>
    <p:extLst>
      <p:ext uri="{BB962C8B-B14F-4D97-AF65-F5344CB8AC3E}">
        <p14:creationId xmlns:p14="http://schemas.microsoft.com/office/powerpoint/2010/main" val="1182046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presentation</Template>
  <TotalTime>201</TotalTime>
  <Words>762</Words>
  <Application>Microsoft Office PowerPoint</Application>
  <PresentationFormat>Custom</PresentationFormat>
  <Paragraphs>51</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Palatino Linotype</vt:lpstr>
      <vt:lpstr>Business strategy presentation</vt:lpstr>
      <vt:lpstr>Digitalization of an Insurance Application Process</vt:lpstr>
      <vt:lpstr>How can we make the process of applying for insurance user friendly and digital at the same time?</vt:lpstr>
      <vt:lpstr>How can we make the process of applying for insurance user friendly and digital at the same time?</vt:lpstr>
      <vt:lpstr>Who are our users?</vt:lpstr>
      <vt:lpstr>“Tech savvy people between the age of 18 and 45 who are interested in having an uncomplicated way to apply for insurance through digital channels rather than face to face through an insurance broker.”</vt:lpstr>
      <vt:lpstr>How can we make the process of applying for insurance user friendly and digital at the same time?</vt:lpstr>
      <vt:lpstr>PowerPoint Presentation</vt:lpstr>
      <vt:lpstr>PowerPoint Presentation</vt:lpstr>
      <vt:lpstr>PowerPoint Presentation</vt:lpstr>
      <vt:lpstr>PowerPoint Presentation</vt:lpstr>
      <vt:lpstr>PowerPoint Presentation</vt:lpstr>
      <vt:lpstr>A customer can apply for insurance using a simple form of communication and without human interaction. </vt:lpstr>
      <vt:lpstr>Our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Digitalization of an Insurance Application Process</dc:title>
  <dc:creator>Philipp Zimmermann</dc:creator>
  <cp:lastModifiedBy>Philipp Zimmermann</cp:lastModifiedBy>
  <cp:revision>18</cp:revision>
  <dcterms:created xsi:type="dcterms:W3CDTF">2018-05-31T09:16:02Z</dcterms:created>
  <dcterms:modified xsi:type="dcterms:W3CDTF">2018-06-07T05:01:25Z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