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9"/>
  </p:notesMasterIdLst>
  <p:sldIdLst>
    <p:sldId id="256" r:id="rId2"/>
    <p:sldId id="257" r:id="rId3"/>
    <p:sldId id="268" r:id="rId4"/>
    <p:sldId id="273" r:id="rId5"/>
    <p:sldId id="263" r:id="rId6"/>
    <p:sldId id="259" r:id="rId7"/>
    <p:sldId id="262" r:id="rId8"/>
    <p:sldId id="277" r:id="rId9"/>
    <p:sldId id="274" r:id="rId10"/>
    <p:sldId id="275" r:id="rId11"/>
    <p:sldId id="264" r:id="rId12"/>
    <p:sldId id="265" r:id="rId13"/>
    <p:sldId id="266" r:id="rId14"/>
    <p:sldId id="269" r:id="rId15"/>
    <p:sldId id="270" r:id="rId16"/>
    <p:sldId id="27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B51D9A-E201-45BD-B8B5-0912901D93DD}" type="doc">
      <dgm:prSet loTypeId="urn:microsoft.com/office/officeart/2005/8/layout/chevron1" loCatId="process" qsTypeId="urn:microsoft.com/office/officeart/2005/8/quickstyle/3d4" qsCatId="3D" csTypeId="urn:microsoft.com/office/officeart/2005/8/colors/accent1_2" csCatId="accent1" phldr="1"/>
      <dgm:spPr/>
    </dgm:pt>
    <dgm:pt modelId="{9B095345-257A-45DB-B713-FD9F29C8734D}">
      <dgm:prSet phldrT="[Text]"/>
      <dgm:spPr/>
      <dgm:t>
        <a:bodyPr/>
        <a:lstStyle/>
        <a:p>
          <a:r>
            <a:rPr lang="en-US" dirty="0"/>
            <a:t>Recommend Study Program Process</a:t>
          </a:r>
          <a:endParaRPr lang="LID4096" dirty="0"/>
        </a:p>
      </dgm:t>
    </dgm:pt>
    <dgm:pt modelId="{2A8C210C-4CAF-464B-9E6A-6CCBFD69FE7A}" type="parTrans" cxnId="{D949FFC4-1A80-4737-BBB6-A3DADCAA6234}">
      <dgm:prSet/>
      <dgm:spPr/>
      <dgm:t>
        <a:bodyPr/>
        <a:lstStyle/>
        <a:p>
          <a:endParaRPr lang="LID4096"/>
        </a:p>
      </dgm:t>
    </dgm:pt>
    <dgm:pt modelId="{C01FDE5A-C2D9-485A-96BD-4B0EDF45C156}" type="sibTrans" cxnId="{D949FFC4-1A80-4737-BBB6-A3DADCAA6234}">
      <dgm:prSet/>
      <dgm:spPr/>
      <dgm:t>
        <a:bodyPr/>
        <a:lstStyle/>
        <a:p>
          <a:endParaRPr lang="LID4096"/>
        </a:p>
      </dgm:t>
    </dgm:pt>
    <dgm:pt modelId="{D93153D8-B41B-4AAF-ADC3-3D699502B870}">
      <dgm:prSet phldrT="[Text]"/>
      <dgm:spPr/>
      <dgm:t>
        <a:bodyPr/>
        <a:lstStyle/>
        <a:p>
          <a:r>
            <a:rPr lang="en-US" dirty="0"/>
            <a:t>Program Registration Process</a:t>
          </a:r>
          <a:endParaRPr lang="LID4096" dirty="0"/>
        </a:p>
      </dgm:t>
    </dgm:pt>
    <dgm:pt modelId="{E8B1F47E-0088-4C48-BC93-5089A2DFEA76}" type="parTrans" cxnId="{92893945-534F-40D2-988A-70C0508AE1B9}">
      <dgm:prSet/>
      <dgm:spPr/>
      <dgm:t>
        <a:bodyPr/>
        <a:lstStyle/>
        <a:p>
          <a:endParaRPr lang="LID4096"/>
        </a:p>
      </dgm:t>
    </dgm:pt>
    <dgm:pt modelId="{DA0B21E8-B0C8-46FA-A4B0-03340F9A6AA3}" type="sibTrans" cxnId="{92893945-534F-40D2-988A-70C0508AE1B9}">
      <dgm:prSet/>
      <dgm:spPr/>
      <dgm:t>
        <a:bodyPr/>
        <a:lstStyle/>
        <a:p>
          <a:endParaRPr lang="LID4096"/>
        </a:p>
      </dgm:t>
    </dgm:pt>
    <dgm:pt modelId="{ED218EE2-9C67-4AE7-BD3D-A8A02426D689}" type="pres">
      <dgm:prSet presAssocID="{B2B51D9A-E201-45BD-B8B5-0912901D93DD}" presName="Name0" presStyleCnt="0">
        <dgm:presLayoutVars>
          <dgm:dir/>
          <dgm:animLvl val="lvl"/>
          <dgm:resizeHandles val="exact"/>
        </dgm:presLayoutVars>
      </dgm:prSet>
      <dgm:spPr/>
    </dgm:pt>
    <dgm:pt modelId="{045B4E2E-4223-4F91-B672-6FA6C620EEB0}" type="pres">
      <dgm:prSet presAssocID="{9B095345-257A-45DB-B713-FD9F29C8734D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C20E1FF-121E-491A-8511-339046DFFF4C}" type="pres">
      <dgm:prSet presAssocID="{C01FDE5A-C2D9-485A-96BD-4B0EDF45C156}" presName="parTxOnlySpace" presStyleCnt="0"/>
      <dgm:spPr/>
    </dgm:pt>
    <dgm:pt modelId="{E94EF64B-4108-4540-9E8D-25DA81B35EC1}" type="pres">
      <dgm:prSet presAssocID="{D93153D8-B41B-4AAF-ADC3-3D699502B870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2893945-534F-40D2-988A-70C0508AE1B9}" srcId="{B2B51D9A-E201-45BD-B8B5-0912901D93DD}" destId="{D93153D8-B41B-4AAF-ADC3-3D699502B870}" srcOrd="1" destOrd="0" parTransId="{E8B1F47E-0088-4C48-BC93-5089A2DFEA76}" sibTransId="{DA0B21E8-B0C8-46FA-A4B0-03340F9A6AA3}"/>
    <dgm:cxn modelId="{B3FDC1C4-AA83-4F82-ACDD-048202094F41}" type="presOf" srcId="{B2B51D9A-E201-45BD-B8B5-0912901D93DD}" destId="{ED218EE2-9C67-4AE7-BD3D-A8A02426D689}" srcOrd="0" destOrd="0" presId="urn:microsoft.com/office/officeart/2005/8/layout/chevron1"/>
    <dgm:cxn modelId="{D949FFC4-1A80-4737-BBB6-A3DADCAA6234}" srcId="{B2B51D9A-E201-45BD-B8B5-0912901D93DD}" destId="{9B095345-257A-45DB-B713-FD9F29C8734D}" srcOrd="0" destOrd="0" parTransId="{2A8C210C-4CAF-464B-9E6A-6CCBFD69FE7A}" sibTransId="{C01FDE5A-C2D9-485A-96BD-4B0EDF45C156}"/>
    <dgm:cxn modelId="{F733CCEE-4DB9-4603-A69B-3F12470EB06F}" type="presOf" srcId="{D93153D8-B41B-4AAF-ADC3-3D699502B870}" destId="{E94EF64B-4108-4540-9E8D-25DA81B35EC1}" srcOrd="0" destOrd="0" presId="urn:microsoft.com/office/officeart/2005/8/layout/chevron1"/>
    <dgm:cxn modelId="{562E86EF-9D66-46EA-8F7D-547CB8F1DAA4}" type="presOf" srcId="{9B095345-257A-45DB-B713-FD9F29C8734D}" destId="{045B4E2E-4223-4F91-B672-6FA6C620EEB0}" srcOrd="0" destOrd="0" presId="urn:microsoft.com/office/officeart/2005/8/layout/chevron1"/>
    <dgm:cxn modelId="{CDCEF9FF-71F8-4A57-8476-E556322DC1E7}" type="presParOf" srcId="{ED218EE2-9C67-4AE7-BD3D-A8A02426D689}" destId="{045B4E2E-4223-4F91-B672-6FA6C620EEB0}" srcOrd="0" destOrd="0" presId="urn:microsoft.com/office/officeart/2005/8/layout/chevron1"/>
    <dgm:cxn modelId="{B9906E16-9F86-42BB-9064-6DD6BCC537B3}" type="presParOf" srcId="{ED218EE2-9C67-4AE7-BD3D-A8A02426D689}" destId="{2C20E1FF-121E-491A-8511-339046DFFF4C}" srcOrd="1" destOrd="0" presId="urn:microsoft.com/office/officeart/2005/8/layout/chevron1"/>
    <dgm:cxn modelId="{7118BCD7-6843-4C91-8706-B34A24D90216}" type="presParOf" srcId="{ED218EE2-9C67-4AE7-BD3D-A8A02426D689}" destId="{E94EF64B-4108-4540-9E8D-25DA81B35EC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F02B1E-9A4B-4CD4-88EE-D4873E9AF27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6EA9F0-F643-4F75-87CA-550E08FBED58}">
      <dgm:prSet phldrT="[Text]"/>
      <dgm:spPr/>
      <dgm:t>
        <a:bodyPr/>
        <a:lstStyle/>
        <a:p>
          <a:r>
            <a:rPr lang="en-GB" b="0" i="0" dirty="0"/>
            <a:t>FHNW School of Business Onboarding Process</a:t>
          </a:r>
          <a:endParaRPr lang="LID4096" dirty="0"/>
        </a:p>
      </dgm:t>
    </dgm:pt>
    <dgm:pt modelId="{10A5FFBF-5F80-477E-939C-E82DA78478D5}" type="parTrans" cxnId="{7AA5BFB2-15C0-4CE1-858C-E3050854DAB5}">
      <dgm:prSet/>
      <dgm:spPr/>
      <dgm:t>
        <a:bodyPr/>
        <a:lstStyle/>
        <a:p>
          <a:endParaRPr lang="LID4096"/>
        </a:p>
      </dgm:t>
    </dgm:pt>
    <dgm:pt modelId="{30404DE5-1EED-4DB1-906F-2FB04B732DC4}" type="sibTrans" cxnId="{7AA5BFB2-15C0-4CE1-858C-E3050854DAB5}">
      <dgm:prSet/>
      <dgm:spPr/>
      <dgm:t>
        <a:bodyPr/>
        <a:lstStyle/>
        <a:p>
          <a:endParaRPr lang="LID4096"/>
        </a:p>
      </dgm:t>
    </dgm:pt>
    <dgm:pt modelId="{028B8E01-A26A-4608-AFF6-C8DB4494FDEE}" type="pres">
      <dgm:prSet presAssocID="{BAF02B1E-9A4B-4CD4-88EE-D4873E9AF27E}" presName="Name0" presStyleCnt="0">
        <dgm:presLayoutVars>
          <dgm:dir/>
          <dgm:animLvl val="lvl"/>
          <dgm:resizeHandles val="exact"/>
        </dgm:presLayoutVars>
      </dgm:prSet>
      <dgm:spPr/>
    </dgm:pt>
    <dgm:pt modelId="{8E60F329-061C-44C6-A449-D1A68BFD8885}" type="pres">
      <dgm:prSet presAssocID="{FA6EA9F0-F643-4F75-87CA-550E08FBED58}" presName="parTxOnly" presStyleLbl="node1" presStyleIdx="0" presStyleCnt="1" custLinFactNeighborX="-1171" custLinFactNeighborY="2451">
        <dgm:presLayoutVars>
          <dgm:chMax val="0"/>
          <dgm:chPref val="0"/>
          <dgm:bulletEnabled val="1"/>
        </dgm:presLayoutVars>
      </dgm:prSet>
      <dgm:spPr/>
    </dgm:pt>
  </dgm:ptLst>
  <dgm:cxnLst>
    <dgm:cxn modelId="{09C11800-1120-42FE-8967-F9344A66D7CE}" type="presOf" srcId="{BAF02B1E-9A4B-4CD4-88EE-D4873E9AF27E}" destId="{028B8E01-A26A-4608-AFF6-C8DB4494FDEE}" srcOrd="0" destOrd="0" presId="urn:microsoft.com/office/officeart/2005/8/layout/chevron1"/>
    <dgm:cxn modelId="{9C317760-2A32-4EE6-BACB-1F2A2BE78862}" type="presOf" srcId="{FA6EA9F0-F643-4F75-87CA-550E08FBED58}" destId="{8E60F329-061C-44C6-A449-D1A68BFD8885}" srcOrd="0" destOrd="0" presId="urn:microsoft.com/office/officeart/2005/8/layout/chevron1"/>
    <dgm:cxn modelId="{7AA5BFB2-15C0-4CE1-858C-E3050854DAB5}" srcId="{BAF02B1E-9A4B-4CD4-88EE-D4873E9AF27E}" destId="{FA6EA9F0-F643-4F75-87CA-550E08FBED58}" srcOrd="0" destOrd="0" parTransId="{10A5FFBF-5F80-477E-939C-E82DA78478D5}" sibTransId="{30404DE5-1EED-4DB1-906F-2FB04B732DC4}"/>
    <dgm:cxn modelId="{82B6F3D1-4033-4779-9F66-3B437FCE31B4}" type="presParOf" srcId="{028B8E01-A26A-4608-AFF6-C8DB4494FDEE}" destId="{8E60F329-061C-44C6-A449-D1A68BFD888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B4E2E-4223-4F91-B672-6FA6C620EEB0}">
      <dsp:nvSpPr>
        <dsp:cNvPr id="0" name=""/>
        <dsp:cNvSpPr/>
      </dsp:nvSpPr>
      <dsp:spPr>
        <a:xfrm>
          <a:off x="5078" y="1316173"/>
          <a:ext cx="3035591" cy="12142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Recommend Study Program Process</a:t>
          </a:r>
          <a:endParaRPr lang="LID4096" sz="2000" kern="1200" dirty="0"/>
        </a:p>
      </dsp:txBody>
      <dsp:txXfrm>
        <a:off x="612196" y="1316173"/>
        <a:ext cx="1821355" cy="1214236"/>
      </dsp:txXfrm>
    </dsp:sp>
    <dsp:sp modelId="{E94EF64B-4108-4540-9E8D-25DA81B35EC1}">
      <dsp:nvSpPr>
        <dsp:cNvPr id="0" name=""/>
        <dsp:cNvSpPr/>
      </dsp:nvSpPr>
      <dsp:spPr>
        <a:xfrm>
          <a:off x="2737110" y="1316173"/>
          <a:ext cx="3035591" cy="12142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Program Registration Process</a:t>
          </a:r>
          <a:endParaRPr lang="LID4096" sz="2000" kern="1200" dirty="0"/>
        </a:p>
      </dsp:txBody>
      <dsp:txXfrm>
        <a:off x="3344228" y="1316173"/>
        <a:ext cx="1821355" cy="1214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0F329-061C-44C6-A449-D1A68BFD8885}">
      <dsp:nvSpPr>
        <dsp:cNvPr id="0" name=""/>
        <dsp:cNvSpPr/>
      </dsp:nvSpPr>
      <dsp:spPr>
        <a:xfrm>
          <a:off x="0" y="0"/>
          <a:ext cx="5772138" cy="1190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0" kern="1200" dirty="0"/>
            <a:t>FHNW School of Business Onboarding Process</a:t>
          </a:r>
          <a:endParaRPr lang="LID4096" sz="2900" kern="1200" dirty="0"/>
        </a:p>
      </dsp:txBody>
      <dsp:txXfrm>
        <a:off x="595223" y="0"/>
        <a:ext cx="4581692" cy="1190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30F2B-EF57-4FD4-93ED-388511967A96}" type="datetimeFigureOut">
              <a:rPr lang="LID4096" smtClean="0"/>
              <a:t>06/05/2018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EDD51-C3FA-4FB2-BC08-561EAA50086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785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6127-0AE7-4ED4-968E-3EB923F15875}" type="datetime1">
              <a:rPr lang="LID4096" smtClean="0"/>
              <a:t>06/05/2018</a:t>
            </a:fld>
            <a:endParaRPr lang="LID4096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47E464-57FD-41E5-A747-CCEF781685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3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0D1E-EC4C-41E2-8F6A-6F15419D9200}" type="datetime1">
              <a:rPr lang="LID4096" smtClean="0"/>
              <a:t>06/05/2018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FDBF18-0003-4848-B233-6312F0FC21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6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F221-E2BB-4872-9CFC-410FA24BEAF2}" type="datetime1">
              <a:rPr lang="LID4096" smtClean="0"/>
              <a:t>06/05/2018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74CD0D-3B10-4419-AA51-DE0B04E3B5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04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A97A-14A5-4DE4-A1CF-A38EC13EC0AF}" type="datetime1">
              <a:rPr lang="LID4096" smtClean="0"/>
              <a:t>06/05/2018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1632D-87DA-43BA-95F1-13800B36B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52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2703-B53D-4D2B-8524-D6529D7D9ADD}" type="datetime1">
              <a:rPr lang="LID4096" smtClean="0"/>
              <a:t>06/05/2018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94FAE7-52AC-473F-AF61-F669AF406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19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F2E7-0423-4F4C-8CE3-79B110DD897F}" type="datetime1">
              <a:rPr lang="LID4096" smtClean="0"/>
              <a:t>06/05/2018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DCDBB-E783-40E1-A365-571764F5FB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43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73C-BAB6-4423-A2A1-026B651E2465}" type="datetime1">
              <a:rPr lang="LID4096" smtClean="0"/>
              <a:t>06/05/2018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EB5BF2-1649-4E05-945A-B04030891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14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AA3-16A3-4178-A487-2610C79745C6}" type="datetime1">
              <a:rPr lang="LID4096" smtClean="0"/>
              <a:t>06/05/2018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1AFCDC-AE40-4014-AF45-B2F060B6E5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2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4EE5-BF1C-40C2-BD62-00F1E86F3A21}" type="datetime1">
              <a:rPr lang="LID4096" smtClean="0"/>
              <a:t>06/05/2018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F9922C-D8C4-4454-9972-715167ED6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0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9580-6C02-4D00-BCAA-7FB72A328DE1}" type="datetime1">
              <a:rPr lang="LID4096" smtClean="0"/>
              <a:t>06/05/2018</a:t>
            </a:fld>
            <a:endParaRPr lang="LID4096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F131F-F21A-4310-875B-4D86D59AF7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6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CA1-CFDE-44F4-AF88-39602913AEFB}" type="datetime1">
              <a:rPr lang="LID4096" smtClean="0"/>
              <a:t>06/05/2018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559DC3-B073-4C6F-B661-E49C1D489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9385-91D0-405B-9EF7-5B63B96CE126}" type="datetime1">
              <a:rPr lang="LID4096" smtClean="0"/>
              <a:t>06/05/2018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4E5184-A11C-4F3F-A32E-9C29CEB22A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1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2262-4B58-42E1-9D28-38FE350C302C}" type="datetime1">
              <a:rPr lang="LID4096" smtClean="0"/>
              <a:t>06/05/2018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BD8EA5-6601-4AC7-B87B-80D95C8C4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0AF1-45FE-492B-98A3-DDB467C0AFD7}" type="datetime1">
              <a:rPr lang="LID4096" smtClean="0"/>
              <a:t>06/05/2018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AF66D-50BF-4C09-972C-A76C904C65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2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FD1A-31B5-44A6-8547-EB6C61315F01}" type="datetime1">
              <a:rPr lang="LID4096" smtClean="0"/>
              <a:t>06/05/2018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ADA12A-F5C9-4AF6-A50E-76576FE5AD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8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149D-B0D1-4A3A-8A1B-65C1C2B654DA}" type="datetime1">
              <a:rPr lang="LID4096" smtClean="0"/>
              <a:t>06/05/2018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4CB930-C0D6-4BE6-B787-67B5D61BE4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9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AB99-2446-423A-9A38-99B7DC38ACEB}" type="datetime1">
              <a:rPr lang="LID4096" smtClean="0"/>
              <a:t>06/05/2018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CFB014-AD6C-4066-8172-84F279028A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307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2F6-FB36-4DB5-A905-09142D31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GB" dirty="0"/>
              <a:t>Digitalisation of the 	Business Processes</a:t>
            </a:r>
            <a:br>
              <a:rPr lang="en-GB" dirty="0"/>
            </a:br>
            <a:br>
              <a:rPr lang="en-GB" dirty="0"/>
            </a:br>
            <a:r>
              <a:rPr lang="en-GB" sz="4000" dirty="0"/>
              <a:t>Business Process :	Recommend Study 										Program Process</a:t>
            </a:r>
            <a:br>
              <a:rPr lang="en-GB" sz="4000" dirty="0"/>
            </a:b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853D8-90AA-477E-A68C-BD7577B80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474235"/>
            <a:ext cx="8993187" cy="14294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Date:								06. June 2018</a:t>
            </a:r>
          </a:p>
          <a:p>
            <a:r>
              <a:rPr lang="en-US" dirty="0"/>
              <a:t>Authors:								Daniel Horn, Daniel Werner, Fabian Feiler, </a:t>
            </a:r>
            <a:br>
              <a:rPr lang="en-US" dirty="0"/>
            </a:br>
            <a:r>
              <a:rPr lang="en-US" dirty="0"/>
              <a:t>									Lia </a:t>
            </a:r>
            <a:r>
              <a:rPr lang="en-US" dirty="0" err="1"/>
              <a:t>Flück</a:t>
            </a:r>
            <a:r>
              <a:rPr lang="en-US" dirty="0"/>
              <a:t>, Puneeth Suresh</a:t>
            </a:r>
          </a:p>
          <a:p>
            <a:r>
              <a:rPr lang="en-US" dirty="0"/>
              <a:t>Supervisors:							Knut </a:t>
            </a:r>
            <a:r>
              <a:rPr lang="en-US" dirty="0" err="1"/>
              <a:t>Hinkelmann</a:t>
            </a:r>
            <a:r>
              <a:rPr lang="en-US" dirty="0"/>
              <a:t>, Andreas Martin,</a:t>
            </a:r>
            <a:br>
              <a:rPr lang="en-US" dirty="0"/>
            </a:br>
            <a:r>
              <a:rPr lang="en-US" dirty="0"/>
              <a:t>									Emanuele </a:t>
            </a:r>
            <a:r>
              <a:rPr lang="en-US" dirty="0" err="1"/>
              <a:t>Laurenzi</a:t>
            </a:r>
            <a:r>
              <a:rPr lang="en-US" dirty="0"/>
              <a:t>, Prajakta </a:t>
            </a:r>
            <a:r>
              <a:rPr lang="en-US" dirty="0" err="1"/>
              <a:t>Diwanji</a:t>
            </a:r>
            <a:r>
              <a:rPr lang="en-US" dirty="0"/>
              <a:t> 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05815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 (2/2)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10</a:t>
            </a:fld>
            <a:endParaRPr lang="LID409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4D0F3-DAF1-4A66-BF7E-C803BDBD8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375749"/>
            <a:ext cx="8213203" cy="49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Types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11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704E4-9D62-4B84-A820-29C95FCF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20228"/>
            <a:ext cx="6063753" cy="43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0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12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72019E-63A8-4416-AE7A-B813AD154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5762625" cy="1038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EEBC96-ED69-4AEB-9A69-031F911CF440}"/>
              </a:ext>
            </a:extLst>
          </p:cNvPr>
          <p:cNvSpPr txBox="1"/>
          <p:nvPr/>
        </p:nvSpPr>
        <p:spPr>
          <a:xfrm>
            <a:off x="2406332" y="2978071"/>
            <a:ext cx="1294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Start event</a:t>
            </a:r>
            <a:endParaRPr lang="LID4096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71397-3127-4947-A25C-E3832D1C0803}"/>
              </a:ext>
            </a:extLst>
          </p:cNvPr>
          <p:cNvSpPr txBox="1"/>
          <p:nvPr/>
        </p:nvSpPr>
        <p:spPr>
          <a:xfrm>
            <a:off x="3817377" y="2978071"/>
            <a:ext cx="156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Exclusive gateway</a:t>
            </a:r>
            <a:endParaRPr lang="LID4096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D5D46-B174-4BDA-8F45-FC05A1C0406E}"/>
              </a:ext>
            </a:extLst>
          </p:cNvPr>
          <p:cNvSpPr txBox="1"/>
          <p:nvPr/>
        </p:nvSpPr>
        <p:spPr>
          <a:xfrm>
            <a:off x="7057017" y="2978071"/>
            <a:ext cx="156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End event</a:t>
            </a:r>
            <a:endParaRPr lang="LID4096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F540F-6406-4675-B12B-BE21662309E1}"/>
              </a:ext>
            </a:extLst>
          </p:cNvPr>
          <p:cNvSpPr txBox="1"/>
          <p:nvPr/>
        </p:nvSpPr>
        <p:spPr>
          <a:xfrm>
            <a:off x="5495570" y="2978071"/>
            <a:ext cx="156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Inclusive gateway</a:t>
            </a:r>
            <a:endParaRPr lang="LID4096" sz="1100" b="1" dirty="0"/>
          </a:p>
        </p:txBody>
      </p:sp>
    </p:spTree>
    <p:extLst>
      <p:ext uri="{BB962C8B-B14F-4D97-AF65-F5344CB8AC3E}">
        <p14:creationId xmlns:p14="http://schemas.microsoft.com/office/powerpoint/2010/main" val="83750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&amp; Groups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13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BDA56-FC81-4C7A-A33A-5F7829712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394666"/>
            <a:ext cx="6222558" cy="449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82ECA9-5992-4985-AAAB-5E205161BB1D}"/>
              </a:ext>
            </a:extLst>
          </p:cNvPr>
          <p:cNvSpPr txBox="1"/>
          <p:nvPr/>
        </p:nvSpPr>
        <p:spPr>
          <a:xfrm>
            <a:off x="3934950" y="1842317"/>
            <a:ext cx="3531081" cy="3693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  <a:endParaRPr lang="LID4096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A30AEB-6D0B-485B-BEFD-529038BF72D5}"/>
              </a:ext>
            </a:extLst>
          </p:cNvPr>
          <p:cNvSpPr txBox="1"/>
          <p:nvPr/>
        </p:nvSpPr>
        <p:spPr>
          <a:xfrm>
            <a:off x="3934949" y="3996045"/>
            <a:ext cx="3531081" cy="3693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Automated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4029995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2F6-FB36-4DB5-A905-09142D31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GB" sz="6600" dirty="0"/>
              <a:t>Automation &amp; Service Integration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0082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15</a:t>
            </a:fld>
            <a:endParaRPr lang="LID4096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061F86-F347-4A94-9C9D-C3B230F3A2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2" y="21336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graphic shall I insert here?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52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Integration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16</a:t>
            </a:fld>
            <a:endParaRPr lang="LID4096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061F86-F347-4A94-9C9D-C3B230F3A2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2" y="21336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graphic shall I insert here?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19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2F6-FB36-4DB5-A905-09142D31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GB" sz="6600" dirty="0"/>
              <a:t>Demo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1739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9F9F-93E5-446E-BAA8-39907015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DE5E-64A0-4C88-88A1-75AF00F0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Motivation, Problem Statement &amp; Vision</a:t>
            </a:r>
          </a:p>
          <a:p>
            <a:pPr lvl="1"/>
            <a:r>
              <a:rPr lang="en-US" dirty="0"/>
              <a:t>Process description</a:t>
            </a:r>
          </a:p>
          <a:p>
            <a:pPr lvl="1"/>
            <a:r>
              <a:rPr lang="en-US" dirty="0"/>
              <a:t>Task types</a:t>
            </a:r>
          </a:p>
          <a:p>
            <a:pPr lvl="1"/>
            <a:r>
              <a:rPr lang="en-US" dirty="0"/>
              <a:t>Event types</a:t>
            </a:r>
          </a:p>
          <a:p>
            <a:pPr lvl="1"/>
            <a:r>
              <a:rPr lang="en-US" dirty="0"/>
              <a:t>Users &amp; Groups</a:t>
            </a:r>
          </a:p>
          <a:p>
            <a:r>
              <a:rPr lang="en-US" dirty="0"/>
              <a:t>Automation &amp; Service Integration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Service Integration</a:t>
            </a:r>
          </a:p>
          <a:p>
            <a:r>
              <a:rPr lang="en-US" dirty="0"/>
              <a:t>Demo / User Guide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90D56-7159-4F74-88B1-35533706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D2D02-4BE8-4B29-AA6C-4E095338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967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2F6-FB36-4DB5-A905-09142D31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GB" sz="6600" dirty="0"/>
              <a:t>Introduction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6558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9F9F-93E5-446E-BAA8-39907015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DE5E-64A0-4C88-88A1-75AF00F0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study program fits best to me taking</a:t>
            </a:r>
            <a:br>
              <a:rPr lang="en-US" dirty="0"/>
            </a:br>
            <a:r>
              <a:rPr lang="en-US" dirty="0"/>
              <a:t>into account:</a:t>
            </a:r>
          </a:p>
          <a:p>
            <a:pPr lvl="1"/>
            <a:r>
              <a:rPr lang="en-US" dirty="0"/>
              <a:t>My personality</a:t>
            </a:r>
          </a:p>
          <a:p>
            <a:pPr lvl="1"/>
            <a:r>
              <a:rPr lang="en-US" dirty="0"/>
              <a:t>My education path</a:t>
            </a:r>
          </a:p>
          <a:p>
            <a:pPr lvl="1"/>
            <a:r>
              <a:rPr lang="en-US" dirty="0"/>
              <a:t>My professional experience</a:t>
            </a:r>
          </a:p>
          <a:p>
            <a:pPr lvl="1"/>
            <a:r>
              <a:rPr lang="en-US" dirty="0"/>
              <a:t>My  career goals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90D56-7159-4F74-88B1-35533706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 Exhibit student on table: www.freepik.com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D2D02-4BE8-4B29-AA6C-4E095338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4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E1C42-0DCD-425C-B7C6-D1ECFE51D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18" b="89776" l="9744" r="89776">
                        <a14:foregroundMark x1="52556" y1="5112" x2="52556" y2="5112"/>
                        <a14:foregroundMark x1="49201" y1="12460" x2="49201" y2="12460"/>
                        <a14:foregroundMark x1="51438" y1="1118" x2="51438" y2="1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087" y="2129586"/>
            <a:ext cx="2244525" cy="22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9F9F-93E5-446E-BAA8-39907015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DE5E-64A0-4C88-88A1-75AF00F0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Lia is working as a project manager </a:t>
            </a:r>
            <a:r>
              <a:rPr lang="en-GB" dirty="0"/>
              <a:t>of the</a:t>
            </a:r>
            <a:br>
              <a:rPr lang="en-GB" dirty="0"/>
            </a:br>
            <a:r>
              <a:rPr lang="en-GB" dirty="0"/>
              <a:t>digitalisation project of the sub-process</a:t>
            </a:r>
            <a:br>
              <a:rPr lang="en-GB" dirty="0"/>
            </a:br>
            <a:r>
              <a:rPr lang="en-GB" dirty="0"/>
              <a:t>program registration oft the FHNW School of</a:t>
            </a:r>
            <a:br>
              <a:rPr lang="en-GB" dirty="0"/>
            </a:br>
            <a:r>
              <a:rPr lang="en-GB" dirty="0"/>
              <a:t>Business.</a:t>
            </a:r>
          </a:p>
          <a:p>
            <a:r>
              <a:rPr lang="en-GB" dirty="0"/>
              <a:t>Perfect opportunity</a:t>
            </a:r>
          </a:p>
          <a:p>
            <a:r>
              <a:rPr lang="en-GB" dirty="0"/>
              <a:t>All project members are at least faced to times</a:t>
            </a:r>
            <a:br>
              <a:rPr lang="en-GB" dirty="0"/>
            </a:br>
            <a:r>
              <a:rPr lang="en-GB" dirty="0"/>
              <a:t>in their live with this BIG question and would like to</a:t>
            </a:r>
            <a:br>
              <a:rPr lang="en-GB" dirty="0"/>
            </a:br>
            <a:r>
              <a:rPr lang="en-GB" dirty="0"/>
              <a:t>have a decision support tool.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90D56-7159-4F74-88B1-35533706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 Exhibit motivation: www.iconfinder.com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D2D02-4BE8-4B29-AA6C-4E095338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5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A7E71-0A83-4D9E-95D1-018C1BB4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872" y="2129585"/>
            <a:ext cx="1555266" cy="172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8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19A7-EC38-478C-9751-3811EBBF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C728-1969-4D03-A2FB-E07D5CF58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121651" cy="3777622"/>
          </a:xfrm>
        </p:spPr>
        <p:txBody>
          <a:bodyPr/>
          <a:lstStyle/>
          <a:p>
            <a:r>
              <a:rPr lang="en-US" dirty="0"/>
              <a:t>Bringing the right prospective student with the best fitting study program together to foster the potential and satisfaction for students, study program class environment and therefore as a consequence the society in economics and cultural aspects.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60484-571B-4350-980A-9BF35877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 Exhibit Professor: www.dreamstime.com</a:t>
            </a:r>
            <a:br>
              <a:rPr lang="en-US" dirty="0"/>
            </a:br>
            <a:r>
              <a:rPr lang="en-US" dirty="0"/>
              <a:t>                         Happy student: www.shareicon.net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EBFD5-152F-4E18-B630-63CF0857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6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F83D7-62A6-44B3-9F6C-08BD273C3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8222" l="9778" r="89778">
                        <a14:foregroundMark x1="15556" y1="20000" x2="15556" y2="20000"/>
                        <a14:foregroundMark x1="32000" y1="5778" x2="32000" y2="5778"/>
                        <a14:foregroundMark x1="20889" y1="1778" x2="20889" y2="1778"/>
                        <a14:foregroundMark x1="57778" y1="19556" x2="57778" y2="19556"/>
                        <a14:foregroundMark x1="54667" y1="93778" x2="54667" y2="93778"/>
                        <a14:foregroundMark x1="52889" y1="98222" x2="52889" y2="98222"/>
                        <a14:foregroundMark x1="20000" y1="8444" x2="20000" y2="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45" y="3885278"/>
            <a:ext cx="1811682" cy="1811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43D0E-4A03-469C-8C0C-9CA553C7E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38" b="89968" l="5556" r="93939">
                        <a14:foregroundMark x1="16414" y1="29126" x2="16414" y2="29126"/>
                        <a14:foregroundMark x1="6313" y1="35275" x2="6313" y2="35275"/>
                        <a14:foregroundMark x1="5556" y1="23301" x2="5556" y2="23301"/>
                        <a14:foregroundMark x1="19444" y1="9061" x2="19444" y2="9061"/>
                        <a14:foregroundMark x1="32576" y1="35275" x2="32576" y2="35275"/>
                        <a14:foregroundMark x1="66162" y1="35275" x2="66162" y2="35275"/>
                        <a14:foregroundMark x1="78535" y1="18123" x2="78535" y2="18123"/>
                        <a14:foregroundMark x1="93939" y1="23301" x2="93939" y2="23301"/>
                        <a14:foregroundMark x1="52273" y1="52427" x2="52273" y2="52427"/>
                        <a14:foregroundMark x1="36364" y1="56311" x2="36364" y2="56311"/>
                        <a14:foregroundMark x1="46970" y1="83819" x2="46970" y2="83819"/>
                        <a14:foregroundMark x1="29798" y1="83819" x2="29798" y2="83819"/>
                        <a14:foregroundMark x1="45202" y1="73786" x2="45202" y2="73786"/>
                        <a14:foregroundMark x1="65404" y1="58576" x2="65404" y2="58576"/>
                        <a14:foregroundMark x1="35859" y1="60518" x2="35859" y2="60518"/>
                        <a14:foregroundMark x1="35859" y1="60841" x2="35859" y2="60841"/>
                        <a14:foregroundMark x1="35859" y1="61489" x2="35859" y2="614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72" y="2129586"/>
            <a:ext cx="2341782" cy="18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9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 (top level)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7</a:t>
            </a:fld>
            <a:endParaRPr lang="LID4096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6F838E2-3FFB-4C90-8B03-695453E57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471289"/>
              </p:ext>
            </p:extLst>
          </p:nvPr>
        </p:nvGraphicFramePr>
        <p:xfrm>
          <a:off x="3207109" y="2149267"/>
          <a:ext cx="5777781" cy="3846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C63AFD5-18BB-4AC8-B28F-51870A828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047506"/>
              </p:ext>
            </p:extLst>
          </p:nvPr>
        </p:nvGraphicFramePr>
        <p:xfrm>
          <a:off x="3207109" y="2044957"/>
          <a:ext cx="5777781" cy="1190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586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 (complete)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8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018AD2-B6C6-4239-8E00-E94E53DD1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46" y="1905000"/>
            <a:ext cx="9396166" cy="273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2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 (1/2)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9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DD6D3-30ED-4B6D-880C-6A8D3DCB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28184"/>
            <a:ext cx="8735683" cy="49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350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208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Wisp</vt:lpstr>
      <vt:lpstr>Digitalisation of the  Business Processes  Business Process : Recommend Study           Program Process </vt:lpstr>
      <vt:lpstr>Agenda</vt:lpstr>
      <vt:lpstr>Introduction</vt:lpstr>
      <vt:lpstr>Problem Statement</vt:lpstr>
      <vt:lpstr>Motivation</vt:lpstr>
      <vt:lpstr>Vision</vt:lpstr>
      <vt:lpstr>Process Description (top level)</vt:lpstr>
      <vt:lpstr>Process Description (complete)</vt:lpstr>
      <vt:lpstr>Process Description (1/2)</vt:lpstr>
      <vt:lpstr>Process Description (2/2)</vt:lpstr>
      <vt:lpstr>Task Types</vt:lpstr>
      <vt:lpstr>Event Types</vt:lpstr>
      <vt:lpstr>User &amp; Groups</vt:lpstr>
      <vt:lpstr>Automation &amp; Service Integration</vt:lpstr>
      <vt:lpstr>Automation</vt:lpstr>
      <vt:lpstr>Service Integration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Module: Digitalisation of the        Business Processes Topic:</dc:title>
  <dc:creator>Daniel Werner</dc:creator>
  <cp:lastModifiedBy>Daniel Werner</cp:lastModifiedBy>
  <cp:revision>44</cp:revision>
  <dcterms:created xsi:type="dcterms:W3CDTF">2018-05-17T16:15:17Z</dcterms:created>
  <dcterms:modified xsi:type="dcterms:W3CDTF">2018-06-05T19:12:52Z</dcterms:modified>
</cp:coreProperties>
</file>