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1" r:id="rId7"/>
    <p:sldId id="298" r:id="rId8"/>
    <p:sldId id="263" r:id="rId9"/>
    <p:sldId id="260" r:id="rId10"/>
    <p:sldId id="267" r:id="rId11"/>
    <p:sldId id="299" r:id="rId12"/>
    <p:sldId id="300" r:id="rId13"/>
  </p:sldIdLst>
  <p:sldSz cx="9144000" cy="5143500" type="screen16x9"/>
  <p:notesSz cx="6858000" cy="9144000"/>
  <p:embeddedFontLst>
    <p:embeddedFont>
      <p:font typeface="Fira Sans Extra Condensed Medium" panose="020B0603050000020004" pitchFamily="34" charset="0"/>
      <p:regular r:id="rId15"/>
      <p:bold r:id="rId16"/>
      <p:italic r:id="rId17"/>
      <p:boldItalic r:id="rId18"/>
    </p:embeddedFont>
    <p:embeddedFont>
      <p:font typeface="Righteous" panose="02010506000000020000" pitchFamily="2" charset="0"/>
      <p:regular r:id="rId19"/>
    </p:embeddedFont>
    <p:embeddedFont>
      <p:font typeface="Roboto Condensed Light" panose="02000000000000000000" pitchFamily="2" charset="0"/>
      <p:regular r:id="rId20"/>
      <p:bold r:id="rId21"/>
      <p:italic r:id="rId22"/>
      <p:boldItalic r:id="rId23"/>
    </p:embeddedFont>
    <p:embeddedFont>
      <p:font typeface="Squada One" panose="02000000000000000000" pitchFamily="2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5"/>
    <p:restoredTop sz="77287"/>
  </p:normalViewPr>
  <p:slideViewPr>
    <p:cSldViewPr snapToGrid="0" snapToObjects="1">
      <p:cViewPr varScale="1">
        <p:scale>
          <a:sx n="109" d="100"/>
          <a:sy n="109" d="100"/>
        </p:scale>
        <p:origin x="1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57095241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57095241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6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5d16254f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5d16254f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5709524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5709524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5d16254f0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5d16254f0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366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57095241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57095241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userDrawn="1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BFA9FA1-EB74-1A45-90CE-2E5C8BCA8F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8907" y="141514"/>
            <a:ext cx="855436" cy="855436"/>
          </a:xfrm>
          <a:prstGeom prst="rect">
            <a:avLst/>
          </a:prstGeom>
          <a:effectLst>
            <a:outerShdw dist="50800" dir="54000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scene3d>
            <a:camera prst="orthographicFront"/>
            <a:lightRig rig="glow" dir="t"/>
          </a:scene3d>
          <a:sp3d contourW="12700" prstMaterial="translucentPowder">
            <a:contourClr>
              <a:schemeClr val="bg1"/>
            </a:contourClr>
          </a:sp3d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37FA54D-602E-CB46-B62D-BC3E488358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8907" y="141514"/>
            <a:ext cx="855436" cy="855436"/>
          </a:xfrm>
          <a:prstGeom prst="rect">
            <a:avLst/>
          </a:prstGeom>
          <a:effectLst>
            <a:outerShdw dist="50800" dir="54000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scene3d>
            <a:camera prst="orthographicFront"/>
            <a:lightRig rig="glow" dir="t"/>
          </a:scene3d>
          <a:sp3d contourW="12700" prstMaterial="translucentPowder">
            <a:contourClr>
              <a:schemeClr val="bg1"/>
            </a:contourClr>
          </a:sp3d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24438EA-FAE3-7B43-824B-162DAC9059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8907" y="141514"/>
            <a:ext cx="855436" cy="855436"/>
          </a:xfrm>
          <a:prstGeom prst="rect">
            <a:avLst/>
          </a:prstGeom>
          <a:effectLst>
            <a:outerShdw dist="50800" dir="54000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scene3d>
            <a:camera prst="orthographicFront"/>
            <a:lightRig rig="glow" dir="t"/>
          </a:scene3d>
          <a:sp3d contourW="12700" prstMaterial="translucentPowder">
            <a:contourClr>
              <a:schemeClr val="bg1"/>
            </a:contourClr>
          </a:sp3d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0"/>
            <a:ext cx="3386675" cy="305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749399" y="2080574"/>
            <a:ext cx="3394601" cy="30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42AAD648-BDEE-B04D-BCE0-01042605E2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8907" y="141514"/>
            <a:ext cx="855436" cy="855436"/>
          </a:xfrm>
          <a:prstGeom prst="rect">
            <a:avLst/>
          </a:prstGeom>
          <a:effectLst>
            <a:outerShdw dist="50800" dir="54000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scene3d>
            <a:camera prst="orthographicFront"/>
            <a:lightRig rig="glow" dir="t"/>
          </a:scene3d>
          <a:sp3d contourW="12700" prstMaterial="translucentPowder">
            <a:contourClr>
              <a:schemeClr val="bg1"/>
            </a:contourClr>
          </a:sp3d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757325" y="0"/>
            <a:ext cx="3386675" cy="305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0" y="2080574"/>
            <a:ext cx="3394601" cy="30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1B7A81B7-68A2-1B40-942B-6709E2F162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8907" y="141514"/>
            <a:ext cx="855436" cy="855436"/>
          </a:xfrm>
          <a:prstGeom prst="rect">
            <a:avLst/>
          </a:prstGeom>
          <a:effectLst>
            <a:outerShdw dist="50800" dir="54000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scene3d>
            <a:camera prst="orthographicFront"/>
            <a:lightRig rig="glow" dir="t"/>
          </a:scene3d>
          <a:sp3d contourW="12700" prstMaterial="translucentPowder">
            <a:contourClr>
              <a:schemeClr val="bg1"/>
            </a:contourClr>
          </a:sp3d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447399A-136C-524C-819D-F24FB998B5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8907" y="141514"/>
            <a:ext cx="855436" cy="855436"/>
          </a:xfrm>
          <a:prstGeom prst="rect">
            <a:avLst/>
          </a:prstGeom>
          <a:effectLst>
            <a:outerShdw dist="50800" dir="54000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scene3d>
            <a:camera prst="orthographicFront"/>
            <a:lightRig rig="glow" dir="t"/>
          </a:scene3d>
          <a:sp3d contourW="12700" prstMaterial="translucentPowder">
            <a:contourClr>
              <a:schemeClr val="bg1"/>
            </a:contourClr>
          </a:sp3d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ctrTitle" idx="4294967295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800" dirty="0"/>
              <a:t>Wengen Insurance </a:t>
            </a:r>
            <a:endParaRPr sz="4800" dirty="0"/>
          </a:p>
        </p:txBody>
      </p:sp>
      <p:sp>
        <p:nvSpPr>
          <p:cNvPr id="302" name="Google Shape;302;p43"/>
          <p:cNvSpPr txBox="1">
            <a:spLocks noGrp="1"/>
          </p:cNvSpPr>
          <p:nvPr>
            <p:ph type="subTitle" idx="1"/>
          </p:nvPr>
        </p:nvSpPr>
        <p:spPr>
          <a:xfrm flipH="1">
            <a:off x="2039815" y="3636375"/>
            <a:ext cx="5181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/>
              <a:t>Digitalization of their Health Insurance Application</a:t>
            </a:r>
            <a:br>
              <a:rPr lang="en-US" sz="1600" dirty="0"/>
            </a:br>
            <a:r>
              <a:rPr lang="en-US" sz="1600" dirty="0"/>
              <a:t>process by </a:t>
            </a:r>
            <a:r>
              <a:rPr lang="en-US" sz="1600" dirty="0" err="1"/>
              <a:t>Jesaja</a:t>
            </a:r>
            <a:r>
              <a:rPr lang="en-US" sz="1600" dirty="0"/>
              <a:t> Consulting 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ctrTitle"/>
          </p:nvPr>
        </p:nvSpPr>
        <p:spPr>
          <a:xfrm flipH="1">
            <a:off x="749050" y="500825"/>
            <a:ext cx="19584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grpSp>
        <p:nvGrpSpPr>
          <p:cNvPr id="495" name="Google Shape;495;p54"/>
          <p:cNvGrpSpPr/>
          <p:nvPr/>
        </p:nvGrpSpPr>
        <p:grpSpPr>
          <a:xfrm>
            <a:off x="3819981" y="1909204"/>
            <a:ext cx="1504028" cy="1325087"/>
            <a:chOff x="-3137650" y="2067900"/>
            <a:chExt cx="291450" cy="256775"/>
          </a:xfrm>
        </p:grpSpPr>
        <p:sp>
          <p:nvSpPr>
            <p:cNvPr id="496" name="Google Shape;496;p54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4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4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A1D9-B307-3E40-B9B4-B30B00394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DA95F-0A38-A443-9F28-52F8356D7F42}"/>
              </a:ext>
            </a:extLst>
          </p:cNvPr>
          <p:cNvSpPr txBox="1"/>
          <p:nvPr/>
        </p:nvSpPr>
        <p:spPr>
          <a:xfrm>
            <a:off x="1733797" y="155566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ADE8E-38AB-EA43-B21B-8A620078B0B1}"/>
              </a:ext>
            </a:extLst>
          </p:cNvPr>
          <p:cNvSpPr txBox="1"/>
          <p:nvPr/>
        </p:nvSpPr>
        <p:spPr>
          <a:xfrm>
            <a:off x="749100" y="1436914"/>
            <a:ext cx="5865456" cy="3411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Roboto Condensed Light"/>
                <a:ea typeface="Roboto Condensed Light"/>
                <a:sym typeface="Roboto Condensed Light"/>
              </a:rPr>
              <a:t>Faster execution of the process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Roboto Condensed Light"/>
                <a:ea typeface="Roboto Condensed Light"/>
                <a:sym typeface="Roboto Condensed Light"/>
              </a:rPr>
              <a:t>Improved user experience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Roboto Condensed Light"/>
                <a:ea typeface="Roboto Condensed Light"/>
                <a:sym typeface="Roboto Condensed Light"/>
              </a:rPr>
              <a:t>Reduction of the error prone human factor</a:t>
            </a:r>
          </a:p>
          <a:p>
            <a:pPr marL="285750" lvl="1" indent="-285750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Roboto Condensed Light"/>
                <a:ea typeface="Roboto Condensed Light"/>
                <a:sym typeface="Roboto Condensed Light"/>
              </a:rPr>
              <a:t>Cost and error reduction</a:t>
            </a:r>
          </a:p>
          <a:p>
            <a:pPr marL="285750" lvl="1" indent="-285750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Roboto Condensed Light"/>
                <a:ea typeface="Roboto Condensed Light"/>
                <a:sym typeface="Roboto Condensed Light"/>
              </a:rPr>
              <a:t>Reliability improvement 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Roboto Condensed Light"/>
                <a:ea typeface="Roboto Condensed Light"/>
                <a:sym typeface="Roboto Condensed Light"/>
              </a:rPr>
              <a:t>Modern technology</a:t>
            </a:r>
          </a:p>
          <a:p>
            <a:pPr marL="285750" lvl="1" indent="-285750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Roboto Condensed Light"/>
                <a:ea typeface="Roboto Condensed Light"/>
                <a:sym typeface="Roboto Condensed Light"/>
              </a:rPr>
              <a:t>Increased throughput</a:t>
            </a:r>
          </a:p>
          <a:p>
            <a:pPr marL="285750" lvl="1" indent="-285750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Roboto Condensed Light"/>
                <a:ea typeface="Roboto Condensed Light"/>
                <a:sym typeface="Roboto Condensed Light"/>
              </a:rPr>
              <a:t>Opportunity to gain new customers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67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3C37-FE08-6243-AED4-2D711B522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163782" y="282207"/>
            <a:ext cx="6127666" cy="2070925"/>
          </a:xfrm>
        </p:spPr>
        <p:txBody>
          <a:bodyPr/>
          <a:lstStyle/>
          <a:p>
            <a:pPr algn="ctr"/>
            <a:r>
              <a:rPr lang="en-US" sz="7200" dirty="0"/>
              <a:t>Thank You</a:t>
            </a: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9257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AGENDA</a:t>
            </a:r>
            <a:endParaRPr dirty="0"/>
          </a:p>
        </p:txBody>
      </p:sp>
      <p:sp>
        <p:nvSpPr>
          <p:cNvPr id="308" name="Google Shape;308;p44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600" dirty="0"/>
              <a:t>Who we are &amp; What we do</a:t>
            </a:r>
            <a:endParaRPr sz="1600" dirty="0"/>
          </a:p>
        </p:txBody>
      </p:sp>
      <p:sp>
        <p:nvSpPr>
          <p:cNvPr id="310" name="Google Shape;310;p44"/>
          <p:cNvSpPr txBox="1">
            <a:spLocks noGrp="1"/>
          </p:cNvSpPr>
          <p:nvPr>
            <p:ph type="title" idx="9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311" name="Google Shape;311;p44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Demo</a:t>
            </a:r>
            <a:endParaRPr sz="1600" dirty="0"/>
          </a:p>
        </p:txBody>
      </p:sp>
      <p:sp>
        <p:nvSpPr>
          <p:cNvPr id="313" name="Google Shape;313;p44"/>
          <p:cNvSpPr txBox="1">
            <a:spLocks noGrp="1"/>
          </p:cNvSpPr>
          <p:nvPr>
            <p:ph type="title" idx="13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314" name="Google Shape;314;p44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Project</a:t>
            </a:r>
            <a:endParaRPr sz="1600" dirty="0"/>
          </a:p>
        </p:txBody>
      </p:sp>
      <p:sp>
        <p:nvSpPr>
          <p:cNvPr id="316" name="Google Shape;316;p44"/>
          <p:cNvSpPr txBox="1">
            <a:spLocks noGrp="1"/>
          </p:cNvSpPr>
          <p:nvPr>
            <p:ph type="title" idx="14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317" name="Google Shape;317;p44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Benefits</a:t>
            </a:r>
            <a:endParaRPr sz="1600" dirty="0"/>
          </a:p>
        </p:txBody>
      </p:sp>
      <p:sp>
        <p:nvSpPr>
          <p:cNvPr id="319" name="Google Shape;319;p44"/>
          <p:cNvSpPr txBox="1">
            <a:spLocks noGrp="1"/>
          </p:cNvSpPr>
          <p:nvPr>
            <p:ph type="title" idx="15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4837600" y="1301262"/>
            <a:ext cx="2747100" cy="2265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600" dirty="0"/>
              <a:t>Raise of new technologies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600" dirty="0"/>
              <a:t>Disruption of health insurance business model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600" dirty="0"/>
              <a:t>Survey conducted by Health Department of Switzerland </a:t>
            </a:r>
          </a:p>
          <a:p>
            <a:pPr marL="171450" lvl="0" indent="-171450">
              <a:buFontTx/>
              <a:buChar char="-"/>
            </a:pPr>
            <a:endParaRPr lang="en" dirty="0"/>
          </a:p>
          <a:p>
            <a:pPr marL="171450" lvl="0" indent="-171450">
              <a:buFontTx/>
              <a:buChar char="-"/>
            </a:pPr>
            <a:endParaRPr lang="en" dirty="0"/>
          </a:p>
          <a:p>
            <a:pPr marL="171450" lvl="0" indent="-171450">
              <a:buFontTx/>
              <a:buChar char="-"/>
            </a:pPr>
            <a:endParaRPr dirty="0"/>
          </a:p>
        </p:txBody>
      </p:sp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>
            <a:spLocks noGrp="1"/>
          </p:cNvSpPr>
          <p:nvPr>
            <p:ph type="ctrTitle"/>
          </p:nvPr>
        </p:nvSpPr>
        <p:spPr>
          <a:xfrm flipH="1">
            <a:off x="4009453" y="1966400"/>
            <a:ext cx="2667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OUR COMPANY</a:t>
            </a:r>
            <a:endParaRPr dirty="0"/>
          </a:p>
        </p:txBody>
      </p:sp>
      <p:sp>
        <p:nvSpPr>
          <p:cNvPr id="331" name="Google Shape;331;p46"/>
          <p:cNvSpPr txBox="1">
            <a:spLocks noGrp="1"/>
          </p:cNvSpPr>
          <p:nvPr>
            <p:ph type="subTitle" idx="1"/>
          </p:nvPr>
        </p:nvSpPr>
        <p:spPr>
          <a:xfrm>
            <a:off x="1385702" y="2540978"/>
            <a:ext cx="3012600" cy="2602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" sz="1600" dirty="0"/>
              <a:t>Jesaja Consulting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Leading Advisory company in Switzerland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Provides industry-specific services  in the area of consulting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Offices in Zurich and Geneva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Countless numbers of satisfied customers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D102383-A653-BF48-8586-D10FF9DD5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445" y="1656650"/>
            <a:ext cx="855436" cy="855436"/>
          </a:xfrm>
          <a:prstGeom prst="rect">
            <a:avLst/>
          </a:prstGeom>
          <a:effectLst>
            <a:outerShdw dist="50800" dir="54000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scene3d>
            <a:camera prst="orthographicFront"/>
            <a:lightRig rig="glow" dir="t"/>
          </a:scene3d>
          <a:sp3d contourW="12700" prstMaterial="translucentPowder">
            <a:contourClr>
              <a:schemeClr val="bg1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3"/>
          <p:cNvSpPr/>
          <p:nvPr/>
        </p:nvSpPr>
        <p:spPr>
          <a:xfrm rot="5400000">
            <a:off x="1077063" y="1809363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53"/>
          <p:cNvSpPr/>
          <p:nvPr/>
        </p:nvSpPr>
        <p:spPr>
          <a:xfrm rot="5400000">
            <a:off x="3216713" y="1809363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3"/>
          <p:cNvSpPr/>
          <p:nvPr/>
        </p:nvSpPr>
        <p:spPr>
          <a:xfrm rot="5400000">
            <a:off x="5342375" y="1818270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53"/>
          <p:cNvSpPr txBox="1"/>
          <p:nvPr/>
        </p:nvSpPr>
        <p:spPr>
          <a:xfrm>
            <a:off x="1669487" y="2580816"/>
            <a:ext cx="1553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CH" sz="16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Digital </a:t>
            </a:r>
            <a:r>
              <a:rPr lang="en-US" sz="16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transformation</a:t>
            </a:r>
          </a:p>
        </p:txBody>
      </p:sp>
      <p:sp>
        <p:nvSpPr>
          <p:cNvPr id="472" name="Google Shape;472;p53"/>
          <p:cNvSpPr txBox="1"/>
          <p:nvPr/>
        </p:nvSpPr>
        <p:spPr>
          <a:xfrm>
            <a:off x="3795145" y="2441294"/>
            <a:ext cx="1553700" cy="1793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Digitalization of Business Processes with the use of cutting edge technologies</a:t>
            </a:r>
          </a:p>
        </p:txBody>
      </p:sp>
      <p:sp>
        <p:nvSpPr>
          <p:cNvPr id="473" name="Google Shape;473;p53"/>
          <p:cNvSpPr txBox="1"/>
          <p:nvPr/>
        </p:nvSpPr>
        <p:spPr>
          <a:xfrm>
            <a:off x="5920813" y="2618875"/>
            <a:ext cx="1553700" cy="103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de-CH" sz="16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Consulting &amp; Implementation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474" name="Google Shape;474;p53"/>
          <p:cNvGrpSpPr/>
          <p:nvPr/>
        </p:nvGrpSpPr>
        <p:grpSpPr>
          <a:xfrm>
            <a:off x="2266003" y="2134867"/>
            <a:ext cx="332705" cy="333590"/>
            <a:chOff x="-44528075" y="1982825"/>
            <a:chExt cx="300900" cy="301700"/>
          </a:xfrm>
        </p:grpSpPr>
        <p:sp>
          <p:nvSpPr>
            <p:cNvPr id="475" name="Google Shape;475;p53"/>
            <p:cNvSpPr/>
            <p:nvPr/>
          </p:nvSpPr>
          <p:spPr>
            <a:xfrm>
              <a:off x="-44528075" y="1982825"/>
              <a:ext cx="300900" cy="301700"/>
            </a:xfrm>
            <a:custGeom>
              <a:avLst/>
              <a:gdLst/>
              <a:ahLst/>
              <a:cxnLst/>
              <a:rect l="l" t="t" r="r" b="b"/>
              <a:pathLst>
                <a:path w="12036" h="12068" extrusionOk="0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3"/>
            <p:cNvSpPr/>
            <p:nvPr/>
          </p:nvSpPr>
          <p:spPr>
            <a:xfrm>
              <a:off x="-4445560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3"/>
            <p:cNvSpPr/>
            <p:nvPr/>
          </p:nvSpPr>
          <p:spPr>
            <a:xfrm>
              <a:off x="-44455600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3"/>
            <p:cNvSpPr/>
            <p:nvPr/>
          </p:nvSpPr>
          <p:spPr>
            <a:xfrm>
              <a:off x="-443146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3"/>
            <p:cNvSpPr/>
            <p:nvPr/>
          </p:nvSpPr>
          <p:spPr>
            <a:xfrm>
              <a:off x="-44314625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3"/>
            <p:cNvSpPr/>
            <p:nvPr/>
          </p:nvSpPr>
          <p:spPr>
            <a:xfrm>
              <a:off x="-44447725" y="2062375"/>
              <a:ext cx="143350" cy="140225"/>
            </a:xfrm>
            <a:custGeom>
              <a:avLst/>
              <a:gdLst/>
              <a:ahLst/>
              <a:cxnLst/>
              <a:rect l="l" t="t" r="r" b="b"/>
              <a:pathLst>
                <a:path w="5734" h="5609" extrusionOk="0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3"/>
            <p:cNvSpPr/>
            <p:nvPr/>
          </p:nvSpPr>
          <p:spPr>
            <a:xfrm>
              <a:off x="-44403625" y="2107275"/>
              <a:ext cx="53575" cy="52800"/>
            </a:xfrm>
            <a:custGeom>
              <a:avLst/>
              <a:gdLst/>
              <a:ahLst/>
              <a:cxnLst/>
              <a:rect l="l" t="t" r="r" b="b"/>
              <a:pathLst>
                <a:path w="2143" h="2112" extrusionOk="0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53"/>
          <p:cNvSpPr/>
          <p:nvPr/>
        </p:nvSpPr>
        <p:spPr>
          <a:xfrm>
            <a:off x="4426119" y="2109473"/>
            <a:ext cx="291767" cy="331821"/>
          </a:xfrm>
          <a:custGeom>
            <a:avLst/>
            <a:gdLst/>
            <a:ahLst/>
            <a:cxnLst/>
            <a:rect l="l" t="t" r="r" b="b"/>
            <a:pathLst>
              <a:path w="10555" h="12004" extrusionOk="0">
                <a:moveTo>
                  <a:pt x="5262" y="709"/>
                </a:moveTo>
                <a:lnTo>
                  <a:pt x="9420" y="2788"/>
                </a:lnTo>
                <a:lnTo>
                  <a:pt x="8066" y="3450"/>
                </a:lnTo>
                <a:lnTo>
                  <a:pt x="5451" y="2127"/>
                </a:lnTo>
                <a:cubicBezTo>
                  <a:pt x="5403" y="2111"/>
                  <a:pt x="5348" y="2103"/>
                  <a:pt x="5293" y="2103"/>
                </a:cubicBezTo>
                <a:cubicBezTo>
                  <a:pt x="5238" y="2103"/>
                  <a:pt x="5183" y="2111"/>
                  <a:pt x="5136" y="2127"/>
                </a:cubicBezTo>
                <a:lnTo>
                  <a:pt x="2489" y="3450"/>
                </a:lnTo>
                <a:lnTo>
                  <a:pt x="1197" y="2788"/>
                </a:lnTo>
                <a:lnTo>
                  <a:pt x="5262" y="709"/>
                </a:lnTo>
                <a:close/>
                <a:moveTo>
                  <a:pt x="4915" y="3040"/>
                </a:moveTo>
                <a:lnTo>
                  <a:pt x="4915" y="6222"/>
                </a:lnTo>
                <a:lnTo>
                  <a:pt x="2804" y="7294"/>
                </a:lnTo>
                <a:lnTo>
                  <a:pt x="2804" y="4080"/>
                </a:lnTo>
                <a:lnTo>
                  <a:pt x="4915" y="3040"/>
                </a:lnTo>
                <a:close/>
                <a:moveTo>
                  <a:pt x="5640" y="3040"/>
                </a:moveTo>
                <a:lnTo>
                  <a:pt x="7750" y="4080"/>
                </a:lnTo>
                <a:lnTo>
                  <a:pt x="7750" y="7294"/>
                </a:lnTo>
                <a:lnTo>
                  <a:pt x="5640" y="6222"/>
                </a:lnTo>
                <a:lnTo>
                  <a:pt x="5640" y="3040"/>
                </a:lnTo>
                <a:close/>
                <a:moveTo>
                  <a:pt x="5262" y="6758"/>
                </a:moveTo>
                <a:lnTo>
                  <a:pt x="7278" y="7798"/>
                </a:lnTo>
                <a:lnTo>
                  <a:pt x="5262" y="8806"/>
                </a:lnTo>
                <a:lnTo>
                  <a:pt x="3277" y="7798"/>
                </a:lnTo>
                <a:lnTo>
                  <a:pt x="5262" y="6758"/>
                </a:lnTo>
                <a:close/>
                <a:moveTo>
                  <a:pt x="725" y="3372"/>
                </a:moveTo>
                <a:lnTo>
                  <a:pt x="2111" y="4080"/>
                </a:lnTo>
                <a:lnTo>
                  <a:pt x="2111" y="7829"/>
                </a:lnTo>
                <a:cubicBezTo>
                  <a:pt x="2111" y="7955"/>
                  <a:pt x="2206" y="8081"/>
                  <a:pt x="2332" y="8113"/>
                </a:cubicBezTo>
                <a:lnTo>
                  <a:pt x="4915" y="9404"/>
                </a:lnTo>
                <a:lnTo>
                  <a:pt x="4915" y="10980"/>
                </a:lnTo>
                <a:lnTo>
                  <a:pt x="725" y="8869"/>
                </a:lnTo>
                <a:lnTo>
                  <a:pt x="725" y="3372"/>
                </a:lnTo>
                <a:close/>
                <a:moveTo>
                  <a:pt x="9861" y="3387"/>
                </a:moveTo>
                <a:lnTo>
                  <a:pt x="9861" y="8932"/>
                </a:lnTo>
                <a:lnTo>
                  <a:pt x="5640" y="11011"/>
                </a:lnTo>
                <a:lnTo>
                  <a:pt x="5640" y="9436"/>
                </a:lnTo>
                <a:lnTo>
                  <a:pt x="8223" y="8144"/>
                </a:lnTo>
                <a:cubicBezTo>
                  <a:pt x="8349" y="8113"/>
                  <a:pt x="8412" y="7987"/>
                  <a:pt x="8412" y="7829"/>
                </a:cubicBezTo>
                <a:lnTo>
                  <a:pt x="8412" y="4080"/>
                </a:lnTo>
                <a:lnTo>
                  <a:pt x="9861" y="3387"/>
                </a:lnTo>
                <a:close/>
                <a:moveTo>
                  <a:pt x="5262" y="0"/>
                </a:moveTo>
                <a:cubicBezTo>
                  <a:pt x="5206" y="0"/>
                  <a:pt x="5151" y="16"/>
                  <a:pt x="5104" y="47"/>
                </a:cubicBezTo>
                <a:lnTo>
                  <a:pt x="284" y="2473"/>
                </a:lnTo>
                <a:cubicBezTo>
                  <a:pt x="63" y="2536"/>
                  <a:pt x="0" y="2662"/>
                  <a:pt x="0" y="2820"/>
                </a:cubicBezTo>
                <a:lnTo>
                  <a:pt x="0" y="9152"/>
                </a:lnTo>
                <a:cubicBezTo>
                  <a:pt x="0" y="9278"/>
                  <a:pt x="63" y="9404"/>
                  <a:pt x="189" y="9499"/>
                </a:cubicBezTo>
                <a:lnTo>
                  <a:pt x="5104" y="11956"/>
                </a:lnTo>
                <a:cubicBezTo>
                  <a:pt x="5151" y="11988"/>
                  <a:pt x="5206" y="12003"/>
                  <a:pt x="5262" y="12003"/>
                </a:cubicBezTo>
                <a:cubicBezTo>
                  <a:pt x="5317" y="12003"/>
                  <a:pt x="5372" y="11988"/>
                  <a:pt x="5419" y="11956"/>
                </a:cubicBezTo>
                <a:lnTo>
                  <a:pt x="10365" y="9499"/>
                </a:lnTo>
                <a:cubicBezTo>
                  <a:pt x="10460" y="9404"/>
                  <a:pt x="10554" y="9278"/>
                  <a:pt x="10554" y="9152"/>
                </a:cubicBezTo>
                <a:lnTo>
                  <a:pt x="10554" y="2788"/>
                </a:lnTo>
                <a:cubicBezTo>
                  <a:pt x="10554" y="2662"/>
                  <a:pt x="10460" y="2568"/>
                  <a:pt x="10365" y="2505"/>
                </a:cubicBezTo>
                <a:lnTo>
                  <a:pt x="5419" y="47"/>
                </a:lnTo>
                <a:cubicBezTo>
                  <a:pt x="5372" y="16"/>
                  <a:pt x="5317" y="0"/>
                  <a:pt x="52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" name="Google Shape;483;p53"/>
          <p:cNvGrpSpPr/>
          <p:nvPr/>
        </p:nvGrpSpPr>
        <p:grpSpPr>
          <a:xfrm>
            <a:off x="6545288" y="2137316"/>
            <a:ext cx="327823" cy="328695"/>
            <a:chOff x="-1700225" y="2768875"/>
            <a:chExt cx="291450" cy="292225"/>
          </a:xfrm>
        </p:grpSpPr>
        <p:sp>
          <p:nvSpPr>
            <p:cNvPr id="484" name="Google Shape;484;p53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3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3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3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3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3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464;p53">
            <a:extLst>
              <a:ext uri="{FF2B5EF4-FFF2-40B4-BE49-F238E27FC236}">
                <a16:creationId xmlns:a16="http://schemas.microsoft.com/office/drawing/2014/main" id="{B06D71FB-C3D8-7141-A667-F8D43B9C5284}"/>
              </a:ext>
            </a:extLst>
          </p:cNvPr>
          <p:cNvSpPr txBox="1">
            <a:spLocks/>
          </p:cNvSpPr>
          <p:nvPr/>
        </p:nvSpPr>
        <p:spPr>
          <a:xfrm flipH="1">
            <a:off x="-3493577" y="450233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de-CH" dirty="0"/>
              <a:t>WHAT WE DO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B4DCFE9-56E4-8048-9B20-CE18B86B423F}"/>
              </a:ext>
            </a:extLst>
          </p:cNvPr>
          <p:cNvSpPr/>
          <p:nvPr/>
        </p:nvSpPr>
        <p:spPr>
          <a:xfrm>
            <a:off x="2295577" y="4539378"/>
            <a:ext cx="4552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" sz="1800" b="1" dirty="0">
                <a:solidFill>
                  <a:srgbClr val="FFFFFF"/>
                </a:solidFill>
                <a:latin typeface="Roboto Condensed Light"/>
                <a:ea typeface="Roboto Condensed Light"/>
                <a:sym typeface="Roboto Condensed Light"/>
              </a:rPr>
              <a:t>IMPACT THAT MATTERS TO YOUR COMPANY! </a:t>
            </a:r>
            <a:endParaRPr lang="en-US" sz="1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WENGEN INSURANCE</a:t>
            </a:r>
            <a:endParaRPr dirty="0"/>
          </a:p>
        </p:txBody>
      </p:sp>
      <p:sp>
        <p:nvSpPr>
          <p:cNvPr id="366" name="Google Shape;366;p48"/>
          <p:cNvSpPr txBox="1">
            <a:spLocks noGrp="1"/>
          </p:cNvSpPr>
          <p:nvPr>
            <p:ph type="subTitle" idx="1"/>
          </p:nvPr>
        </p:nvSpPr>
        <p:spPr>
          <a:xfrm>
            <a:off x="2825681" y="2621576"/>
            <a:ext cx="3344665" cy="1790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sz="1600" dirty="0"/>
              <a:t>Trusted Swiss Health Insurance Agency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600" dirty="0"/>
              <a:t>Market Leader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600" dirty="0"/>
              <a:t>4000 employees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600" dirty="0"/>
              <a:t>1’250’000 customers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600" dirty="0"/>
              <a:t>Revenue 3.2 billion CHF (2018)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7E99-4777-BD42-8AC6-7DBFC9B51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</p:spPr>
        <p:txBody>
          <a:bodyPr/>
          <a:lstStyle/>
          <a:p>
            <a:r>
              <a:rPr lang="en-US" dirty="0"/>
              <a:t>Shortcomings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A8F82-7429-F440-9784-5C735925E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2013586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sz="1600" dirty="0"/>
              <a:t>Error prone process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600" dirty="0"/>
              <a:t>Inconsistent outputs of assessments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600" dirty="0"/>
              <a:t>Long execution time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600" dirty="0"/>
              <a:t>Old technologies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600" dirty="0"/>
              <a:t>Not user friendly process</a:t>
            </a:r>
          </a:p>
          <a:p>
            <a:pPr marL="114300" indent="0"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296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PROJECT OBJECTIVES</a:t>
            </a:r>
            <a:endParaRPr dirty="0"/>
          </a:p>
        </p:txBody>
      </p:sp>
      <p:sp>
        <p:nvSpPr>
          <p:cNvPr id="383" name="Google Shape;383;p50"/>
          <p:cNvSpPr txBox="1">
            <a:spLocks noGrp="1"/>
          </p:cNvSpPr>
          <p:nvPr>
            <p:ph type="subTitle" idx="1"/>
          </p:nvPr>
        </p:nvSpPr>
        <p:spPr>
          <a:xfrm>
            <a:off x="3265762" y="2621576"/>
            <a:ext cx="3456531" cy="1869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" sz="1600" dirty="0"/>
              <a:t>Reduced execution time of the case assessment process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Reduced expert involvement (headcount reduction)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Increase the throughput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Enhanced user experience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/>
          <p:nvPr/>
        </p:nvSpPr>
        <p:spPr>
          <a:xfrm rot="5400000">
            <a:off x="2534502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7"/>
          <p:cNvSpPr/>
          <p:nvPr/>
        </p:nvSpPr>
        <p:spPr>
          <a:xfrm rot="5400000">
            <a:off x="3566117" y="30105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7"/>
          <p:cNvSpPr/>
          <p:nvPr/>
        </p:nvSpPr>
        <p:spPr>
          <a:xfrm rot="5400000">
            <a:off x="4584549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297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OUR TEAM</a:t>
            </a:r>
            <a:endParaRPr dirty="0"/>
          </a:p>
        </p:txBody>
      </p:sp>
      <p:sp>
        <p:nvSpPr>
          <p:cNvPr id="344" name="Google Shape;344;p47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Sabrina </a:t>
            </a:r>
            <a:endParaRPr sz="1600" dirty="0"/>
          </a:p>
        </p:txBody>
      </p:sp>
      <p:sp>
        <p:nvSpPr>
          <p:cNvPr id="345" name="Google Shape;345;p47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Project Manager</a:t>
            </a:r>
            <a:endParaRPr sz="1600" dirty="0"/>
          </a:p>
        </p:txBody>
      </p:sp>
      <p:sp>
        <p:nvSpPr>
          <p:cNvPr id="346" name="Google Shape;346;p47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Jacek</a:t>
            </a:r>
            <a:r>
              <a:rPr lang="es" sz="1500" dirty="0"/>
              <a:t> </a:t>
            </a:r>
            <a:endParaRPr sz="1500" dirty="0"/>
          </a:p>
        </p:txBody>
      </p:sp>
      <p:sp>
        <p:nvSpPr>
          <p:cNvPr id="347" name="Google Shape;347;p47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Product Owner</a:t>
            </a:r>
            <a:endParaRPr sz="1600" dirty="0"/>
          </a:p>
        </p:txBody>
      </p:sp>
      <p:sp>
        <p:nvSpPr>
          <p:cNvPr id="348" name="Google Shape;348;p47"/>
          <p:cNvSpPr txBox="1">
            <a:spLocks noGrp="1"/>
          </p:cNvSpPr>
          <p:nvPr>
            <p:ph type="ctrTitle" idx="5"/>
          </p:nvPr>
        </p:nvSpPr>
        <p:spPr>
          <a:xfrm>
            <a:off x="3781722" y="3457148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Jaehun</a:t>
            </a:r>
            <a:endParaRPr sz="1600" dirty="0"/>
          </a:p>
        </p:txBody>
      </p:sp>
      <p:sp>
        <p:nvSpPr>
          <p:cNvPr id="349" name="Google Shape;349;p47"/>
          <p:cNvSpPr txBox="1">
            <a:spLocks noGrp="1"/>
          </p:cNvSpPr>
          <p:nvPr>
            <p:ph type="subTitle" idx="6"/>
          </p:nvPr>
        </p:nvSpPr>
        <p:spPr>
          <a:xfrm>
            <a:off x="3784370" y="3986890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Lead Engineer</a:t>
            </a:r>
            <a:endParaRPr sz="1600" dirty="0"/>
          </a:p>
        </p:txBody>
      </p:sp>
      <p:grpSp>
        <p:nvGrpSpPr>
          <p:cNvPr id="350" name="Google Shape;350;p47"/>
          <p:cNvGrpSpPr/>
          <p:nvPr/>
        </p:nvGrpSpPr>
        <p:grpSpPr>
          <a:xfrm>
            <a:off x="3346080" y="1686777"/>
            <a:ext cx="338842" cy="336332"/>
            <a:chOff x="-56012425" y="1903275"/>
            <a:chExt cx="320600" cy="318225"/>
          </a:xfrm>
        </p:grpSpPr>
        <p:sp>
          <p:nvSpPr>
            <p:cNvPr id="351" name="Google Shape;351;p47"/>
            <p:cNvSpPr/>
            <p:nvPr/>
          </p:nvSpPr>
          <p:spPr>
            <a:xfrm>
              <a:off x="-55897425" y="20151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7"/>
            <p:cNvSpPr/>
            <p:nvPr/>
          </p:nvSpPr>
          <p:spPr>
            <a:xfrm>
              <a:off x="-56012425" y="1903275"/>
              <a:ext cx="320600" cy="318225"/>
            </a:xfrm>
            <a:custGeom>
              <a:avLst/>
              <a:gdLst/>
              <a:ahLst/>
              <a:cxnLst/>
              <a:rect l="l" t="t" r="r" b="b"/>
              <a:pathLst>
                <a:path w="12824" h="12729" extrusionOk="0">
                  <a:moveTo>
                    <a:pt x="5262" y="946"/>
                  </a:moveTo>
                  <a:lnTo>
                    <a:pt x="5262" y="946"/>
                  </a:lnTo>
                  <a:cubicBezTo>
                    <a:pt x="5010" y="1923"/>
                    <a:pt x="4254" y="2679"/>
                    <a:pt x="3277" y="2899"/>
                  </a:cubicBezTo>
                  <a:cubicBezTo>
                    <a:pt x="3592" y="2017"/>
                    <a:pt x="4348" y="1293"/>
                    <a:pt x="5262" y="946"/>
                  </a:cubicBezTo>
                  <a:close/>
                  <a:moveTo>
                    <a:pt x="2301" y="5231"/>
                  </a:moveTo>
                  <a:lnTo>
                    <a:pt x="2301" y="6333"/>
                  </a:lnTo>
                  <a:lnTo>
                    <a:pt x="2301" y="6680"/>
                  </a:lnTo>
                  <a:cubicBezTo>
                    <a:pt x="1891" y="6680"/>
                    <a:pt x="1545" y="6365"/>
                    <a:pt x="1545" y="5955"/>
                  </a:cubicBezTo>
                  <a:cubicBezTo>
                    <a:pt x="1545" y="5514"/>
                    <a:pt x="1891" y="5231"/>
                    <a:pt x="2301" y="5231"/>
                  </a:cubicBezTo>
                  <a:close/>
                  <a:moveTo>
                    <a:pt x="10555" y="5231"/>
                  </a:moveTo>
                  <a:cubicBezTo>
                    <a:pt x="10965" y="5231"/>
                    <a:pt x="11311" y="5546"/>
                    <a:pt x="11311" y="5987"/>
                  </a:cubicBezTo>
                  <a:cubicBezTo>
                    <a:pt x="11311" y="6365"/>
                    <a:pt x="10965" y="6743"/>
                    <a:pt x="10555" y="6743"/>
                  </a:cubicBezTo>
                  <a:lnTo>
                    <a:pt x="10555" y="5231"/>
                  </a:lnTo>
                  <a:close/>
                  <a:moveTo>
                    <a:pt x="1103" y="6837"/>
                  </a:moveTo>
                  <a:cubicBezTo>
                    <a:pt x="1387" y="7216"/>
                    <a:pt x="1828" y="7436"/>
                    <a:pt x="2301" y="7436"/>
                  </a:cubicBezTo>
                  <a:cubicBezTo>
                    <a:pt x="2301" y="7877"/>
                    <a:pt x="1986" y="8192"/>
                    <a:pt x="1545" y="8192"/>
                  </a:cubicBezTo>
                  <a:cubicBezTo>
                    <a:pt x="1166" y="8192"/>
                    <a:pt x="788" y="7877"/>
                    <a:pt x="788" y="7436"/>
                  </a:cubicBezTo>
                  <a:cubicBezTo>
                    <a:pt x="788" y="7216"/>
                    <a:pt x="914" y="6963"/>
                    <a:pt x="1103" y="6837"/>
                  </a:cubicBezTo>
                  <a:close/>
                  <a:moveTo>
                    <a:pt x="11752" y="6837"/>
                  </a:moveTo>
                  <a:cubicBezTo>
                    <a:pt x="11941" y="6995"/>
                    <a:pt x="12067" y="7216"/>
                    <a:pt x="12067" y="7436"/>
                  </a:cubicBezTo>
                  <a:cubicBezTo>
                    <a:pt x="12067" y="7877"/>
                    <a:pt x="11721" y="8192"/>
                    <a:pt x="11311" y="8192"/>
                  </a:cubicBezTo>
                  <a:cubicBezTo>
                    <a:pt x="10933" y="8192"/>
                    <a:pt x="10555" y="7877"/>
                    <a:pt x="10555" y="7436"/>
                  </a:cubicBezTo>
                  <a:cubicBezTo>
                    <a:pt x="11028" y="7436"/>
                    <a:pt x="11469" y="7216"/>
                    <a:pt x="11752" y="6837"/>
                  </a:cubicBezTo>
                  <a:close/>
                  <a:moveTo>
                    <a:pt x="5325" y="2490"/>
                  </a:moveTo>
                  <a:lnTo>
                    <a:pt x="5325" y="2647"/>
                  </a:lnTo>
                  <a:cubicBezTo>
                    <a:pt x="5325" y="3529"/>
                    <a:pt x="5955" y="4286"/>
                    <a:pt x="6837" y="4443"/>
                  </a:cubicBezTo>
                  <a:lnTo>
                    <a:pt x="6837" y="7405"/>
                  </a:lnTo>
                  <a:cubicBezTo>
                    <a:pt x="6711" y="7436"/>
                    <a:pt x="6585" y="7468"/>
                    <a:pt x="6491" y="7468"/>
                  </a:cubicBezTo>
                  <a:cubicBezTo>
                    <a:pt x="6176" y="7468"/>
                    <a:pt x="5892" y="7373"/>
                    <a:pt x="5703" y="7153"/>
                  </a:cubicBezTo>
                  <a:cubicBezTo>
                    <a:pt x="5624" y="7074"/>
                    <a:pt x="5522" y="7034"/>
                    <a:pt x="5424" y="7034"/>
                  </a:cubicBezTo>
                  <a:cubicBezTo>
                    <a:pt x="5325" y="7034"/>
                    <a:pt x="5231" y="7074"/>
                    <a:pt x="5168" y="7153"/>
                  </a:cubicBezTo>
                  <a:cubicBezTo>
                    <a:pt x="5010" y="7310"/>
                    <a:pt x="5010" y="7562"/>
                    <a:pt x="5168" y="7688"/>
                  </a:cubicBezTo>
                  <a:cubicBezTo>
                    <a:pt x="5514" y="8035"/>
                    <a:pt x="6018" y="8224"/>
                    <a:pt x="6491" y="8224"/>
                  </a:cubicBezTo>
                  <a:cubicBezTo>
                    <a:pt x="6585" y="8224"/>
                    <a:pt x="6711" y="8224"/>
                    <a:pt x="6837" y="8192"/>
                  </a:cubicBezTo>
                  <a:lnTo>
                    <a:pt x="6837" y="9326"/>
                  </a:lnTo>
                  <a:lnTo>
                    <a:pt x="6837" y="9673"/>
                  </a:lnTo>
                  <a:cubicBezTo>
                    <a:pt x="6711" y="9673"/>
                    <a:pt x="6554" y="9736"/>
                    <a:pt x="6428" y="9736"/>
                  </a:cubicBezTo>
                  <a:cubicBezTo>
                    <a:pt x="4569" y="9673"/>
                    <a:pt x="3057" y="8192"/>
                    <a:pt x="3057" y="6333"/>
                  </a:cubicBezTo>
                  <a:cubicBezTo>
                    <a:pt x="3057" y="3908"/>
                    <a:pt x="3057" y="3971"/>
                    <a:pt x="3088" y="3687"/>
                  </a:cubicBezTo>
                  <a:cubicBezTo>
                    <a:pt x="3939" y="3592"/>
                    <a:pt x="4790" y="3151"/>
                    <a:pt x="5325" y="2490"/>
                  </a:cubicBezTo>
                  <a:close/>
                  <a:moveTo>
                    <a:pt x="6459" y="694"/>
                  </a:moveTo>
                  <a:cubicBezTo>
                    <a:pt x="8287" y="757"/>
                    <a:pt x="9830" y="2238"/>
                    <a:pt x="9830" y="4097"/>
                  </a:cubicBezTo>
                  <a:lnTo>
                    <a:pt x="9830" y="11941"/>
                  </a:lnTo>
                  <a:cubicBezTo>
                    <a:pt x="8570" y="11721"/>
                    <a:pt x="7562" y="10618"/>
                    <a:pt x="7562" y="9295"/>
                  </a:cubicBezTo>
                  <a:lnTo>
                    <a:pt x="7562" y="4065"/>
                  </a:lnTo>
                  <a:cubicBezTo>
                    <a:pt x="7562" y="3845"/>
                    <a:pt x="7404" y="3687"/>
                    <a:pt x="7215" y="3687"/>
                  </a:cubicBezTo>
                  <a:cubicBezTo>
                    <a:pt x="6585" y="3687"/>
                    <a:pt x="6113" y="3183"/>
                    <a:pt x="6113" y="2584"/>
                  </a:cubicBezTo>
                  <a:lnTo>
                    <a:pt x="6113" y="757"/>
                  </a:lnTo>
                  <a:cubicBezTo>
                    <a:pt x="6239" y="757"/>
                    <a:pt x="6365" y="694"/>
                    <a:pt x="6459" y="694"/>
                  </a:cubicBezTo>
                  <a:close/>
                  <a:moveTo>
                    <a:pt x="3057" y="8665"/>
                  </a:moveTo>
                  <a:cubicBezTo>
                    <a:pt x="3781" y="9704"/>
                    <a:pt x="5010" y="10429"/>
                    <a:pt x="6428" y="10429"/>
                  </a:cubicBezTo>
                  <a:cubicBezTo>
                    <a:pt x="6617" y="10429"/>
                    <a:pt x="6774" y="10429"/>
                    <a:pt x="6995" y="10398"/>
                  </a:cubicBezTo>
                  <a:cubicBezTo>
                    <a:pt x="7184" y="11028"/>
                    <a:pt x="7562" y="11563"/>
                    <a:pt x="8098" y="11973"/>
                  </a:cubicBezTo>
                  <a:lnTo>
                    <a:pt x="3057" y="11973"/>
                  </a:lnTo>
                  <a:lnTo>
                    <a:pt x="3057" y="8665"/>
                  </a:lnTo>
                  <a:close/>
                  <a:moveTo>
                    <a:pt x="6396" y="1"/>
                  </a:moveTo>
                  <a:cubicBezTo>
                    <a:pt x="4096" y="1"/>
                    <a:pt x="2269" y="1860"/>
                    <a:pt x="2269" y="4097"/>
                  </a:cubicBezTo>
                  <a:lnTo>
                    <a:pt x="2269" y="4443"/>
                  </a:lnTo>
                  <a:cubicBezTo>
                    <a:pt x="1356" y="4443"/>
                    <a:pt x="631" y="5231"/>
                    <a:pt x="757" y="6144"/>
                  </a:cubicBezTo>
                  <a:cubicBezTo>
                    <a:pt x="284" y="6428"/>
                    <a:pt x="1" y="6900"/>
                    <a:pt x="1" y="7436"/>
                  </a:cubicBezTo>
                  <a:cubicBezTo>
                    <a:pt x="1" y="8255"/>
                    <a:pt x="694" y="8948"/>
                    <a:pt x="1513" y="8948"/>
                  </a:cubicBezTo>
                  <a:cubicBezTo>
                    <a:pt x="1797" y="8948"/>
                    <a:pt x="2017" y="8854"/>
                    <a:pt x="2269" y="8728"/>
                  </a:cubicBezTo>
                  <a:lnTo>
                    <a:pt x="2269" y="12351"/>
                  </a:lnTo>
                  <a:cubicBezTo>
                    <a:pt x="2269" y="12571"/>
                    <a:pt x="2427" y="12729"/>
                    <a:pt x="2616" y="12729"/>
                  </a:cubicBezTo>
                  <a:lnTo>
                    <a:pt x="10145" y="12729"/>
                  </a:lnTo>
                  <a:cubicBezTo>
                    <a:pt x="10334" y="12729"/>
                    <a:pt x="10492" y="12571"/>
                    <a:pt x="10492" y="12351"/>
                  </a:cubicBezTo>
                  <a:lnTo>
                    <a:pt x="10492" y="8728"/>
                  </a:lnTo>
                  <a:cubicBezTo>
                    <a:pt x="10712" y="8854"/>
                    <a:pt x="10965" y="8948"/>
                    <a:pt x="11248" y="8948"/>
                  </a:cubicBezTo>
                  <a:cubicBezTo>
                    <a:pt x="12067" y="8948"/>
                    <a:pt x="12729" y="8255"/>
                    <a:pt x="12729" y="7436"/>
                  </a:cubicBezTo>
                  <a:cubicBezTo>
                    <a:pt x="12823" y="6932"/>
                    <a:pt x="12508" y="6428"/>
                    <a:pt x="12036" y="6144"/>
                  </a:cubicBezTo>
                  <a:cubicBezTo>
                    <a:pt x="12130" y="5231"/>
                    <a:pt x="11437" y="4443"/>
                    <a:pt x="10523" y="4443"/>
                  </a:cubicBezTo>
                  <a:lnTo>
                    <a:pt x="10523" y="4097"/>
                  </a:lnTo>
                  <a:cubicBezTo>
                    <a:pt x="10523" y="1860"/>
                    <a:pt x="8665" y="1"/>
                    <a:pt x="6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47"/>
          <p:cNvGrpSpPr/>
          <p:nvPr/>
        </p:nvGrpSpPr>
        <p:grpSpPr>
          <a:xfrm>
            <a:off x="5450711" y="1686773"/>
            <a:ext cx="295536" cy="336332"/>
            <a:chOff x="-56774050" y="1904075"/>
            <a:chExt cx="279625" cy="318225"/>
          </a:xfrm>
        </p:grpSpPr>
        <p:sp>
          <p:nvSpPr>
            <p:cNvPr id="359" name="Google Shape;359;p47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7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340;p47">
            <a:extLst>
              <a:ext uri="{FF2B5EF4-FFF2-40B4-BE49-F238E27FC236}">
                <a16:creationId xmlns:a16="http://schemas.microsoft.com/office/drawing/2014/main" id="{31350CE7-0E4F-B641-AFB7-CFF4F55E3A25}"/>
              </a:ext>
            </a:extLst>
          </p:cNvPr>
          <p:cNvSpPr/>
          <p:nvPr/>
        </p:nvSpPr>
        <p:spPr>
          <a:xfrm rot="5400000">
            <a:off x="5590882" y="3033732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358;p47">
            <a:extLst>
              <a:ext uri="{FF2B5EF4-FFF2-40B4-BE49-F238E27FC236}">
                <a16:creationId xmlns:a16="http://schemas.microsoft.com/office/drawing/2014/main" id="{28852060-6EF0-134F-8BBD-5A33402EB7BC}"/>
              </a:ext>
            </a:extLst>
          </p:cNvPr>
          <p:cNvGrpSpPr/>
          <p:nvPr/>
        </p:nvGrpSpPr>
        <p:grpSpPr>
          <a:xfrm>
            <a:off x="4411638" y="3315403"/>
            <a:ext cx="295536" cy="336332"/>
            <a:chOff x="-56774050" y="1904075"/>
            <a:chExt cx="279625" cy="318225"/>
          </a:xfrm>
        </p:grpSpPr>
        <p:sp>
          <p:nvSpPr>
            <p:cNvPr id="26" name="Google Shape;359;p47">
              <a:extLst>
                <a:ext uri="{FF2B5EF4-FFF2-40B4-BE49-F238E27FC236}">
                  <a16:creationId xmlns:a16="http://schemas.microsoft.com/office/drawing/2014/main" id="{4E95571E-D0CF-4A4E-BEB0-651094873C0B}"/>
                </a:ext>
              </a:extLst>
            </p:cNvPr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0;p47">
              <a:extLst>
                <a:ext uri="{FF2B5EF4-FFF2-40B4-BE49-F238E27FC236}">
                  <a16:creationId xmlns:a16="http://schemas.microsoft.com/office/drawing/2014/main" id="{F436FD08-5AE0-2C40-B701-CE61DF1DA1C8}"/>
                </a:ext>
              </a:extLst>
            </p:cNvPr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358;p47">
            <a:extLst>
              <a:ext uri="{FF2B5EF4-FFF2-40B4-BE49-F238E27FC236}">
                <a16:creationId xmlns:a16="http://schemas.microsoft.com/office/drawing/2014/main" id="{F4E9EC09-77A8-EA4C-905C-1E1B76635FD6}"/>
              </a:ext>
            </a:extLst>
          </p:cNvPr>
          <p:cNvGrpSpPr/>
          <p:nvPr/>
        </p:nvGrpSpPr>
        <p:grpSpPr>
          <a:xfrm>
            <a:off x="6462634" y="3349823"/>
            <a:ext cx="295536" cy="336332"/>
            <a:chOff x="-56774050" y="1904075"/>
            <a:chExt cx="279625" cy="318225"/>
          </a:xfrm>
        </p:grpSpPr>
        <p:sp>
          <p:nvSpPr>
            <p:cNvPr id="29" name="Google Shape;359;p47">
              <a:extLst>
                <a:ext uri="{FF2B5EF4-FFF2-40B4-BE49-F238E27FC236}">
                  <a16:creationId xmlns:a16="http://schemas.microsoft.com/office/drawing/2014/main" id="{6494FA36-2F4B-6E45-A55C-94E134C1639E}"/>
                </a:ext>
              </a:extLst>
            </p:cNvPr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0;p47">
              <a:extLst>
                <a:ext uri="{FF2B5EF4-FFF2-40B4-BE49-F238E27FC236}">
                  <a16:creationId xmlns:a16="http://schemas.microsoft.com/office/drawing/2014/main" id="{1DB3B582-8D40-4846-AAED-B964BAF95A5E}"/>
                </a:ext>
              </a:extLst>
            </p:cNvPr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" name="Google Shape;348;p47">
            <a:extLst>
              <a:ext uri="{FF2B5EF4-FFF2-40B4-BE49-F238E27FC236}">
                <a16:creationId xmlns:a16="http://schemas.microsoft.com/office/drawing/2014/main" id="{FE328333-3D7F-EC4B-B55D-40F92FF2A399}"/>
              </a:ext>
            </a:extLst>
          </p:cNvPr>
          <p:cNvSpPr txBox="1">
            <a:spLocks/>
          </p:cNvSpPr>
          <p:nvPr/>
        </p:nvSpPr>
        <p:spPr>
          <a:xfrm>
            <a:off x="5838947" y="3514246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1600" dirty="0"/>
              <a:t>Jens</a:t>
            </a:r>
          </a:p>
        </p:txBody>
      </p:sp>
      <p:sp>
        <p:nvSpPr>
          <p:cNvPr id="32" name="Google Shape;347;p47">
            <a:extLst>
              <a:ext uri="{FF2B5EF4-FFF2-40B4-BE49-F238E27FC236}">
                <a16:creationId xmlns:a16="http://schemas.microsoft.com/office/drawing/2014/main" id="{4EE0457D-7454-214C-BAC4-D039B9691A7C}"/>
              </a:ext>
            </a:extLst>
          </p:cNvPr>
          <p:cNvSpPr txBox="1">
            <a:spLocks/>
          </p:cNvSpPr>
          <p:nvPr/>
        </p:nvSpPr>
        <p:spPr>
          <a:xfrm>
            <a:off x="5824060" y="4010027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/>
            <a:r>
              <a:rPr lang="en-US" sz="1600" dirty="0"/>
              <a:t>Organizational Change Manager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Macintosh PowerPoint</Application>
  <PresentationFormat>Bildschirmpräsentation (16:9)</PresentationFormat>
  <Paragraphs>67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Wingdings</vt:lpstr>
      <vt:lpstr>Roboto Condensed Light</vt:lpstr>
      <vt:lpstr>Courier New</vt:lpstr>
      <vt:lpstr>Squada One</vt:lpstr>
      <vt:lpstr>Fira Sans Extra Condensed Medium</vt:lpstr>
      <vt:lpstr>Righteous</vt:lpstr>
      <vt:lpstr>Tech Startup by Slidesgo</vt:lpstr>
      <vt:lpstr>Wengen Insurance </vt:lpstr>
      <vt:lpstr>AGENDA</vt:lpstr>
      <vt:lpstr>INTRODUCTION</vt:lpstr>
      <vt:lpstr>OUR COMPANY</vt:lpstr>
      <vt:lpstr>PowerPoint-Präsentation</vt:lpstr>
      <vt:lpstr>WENGEN INSURANCE</vt:lpstr>
      <vt:lpstr>Shortcomings</vt:lpstr>
      <vt:lpstr>PROJECT OBJECTIVES</vt:lpstr>
      <vt:lpstr>OUR TEAM</vt:lpstr>
      <vt:lpstr>DEMO</vt:lpstr>
      <vt:lpstr>Benefits</vt:lpstr>
      <vt:lpstr>Thank You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Wengen Insurance </dc:title>
  <cp:lastModifiedBy>Sabrina Knittel</cp:lastModifiedBy>
  <cp:revision>33</cp:revision>
  <dcterms:modified xsi:type="dcterms:W3CDTF">2019-06-05T17:59:44Z</dcterms:modified>
</cp:coreProperties>
</file>