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68C49C6.xml" ContentType="application/vnd.ms-powerpoint.comments+xml"/>
  <Override PartName="/ppt/comments/modernComment_102_A375CC68.xml" ContentType="application/vnd.ms-powerpoint.comments+xml"/>
  <Override PartName="/ppt/comments/modernComment_104_2BC0578C.xml" ContentType="application/vnd.ms-powerpoint.comments+xml"/>
  <Override PartName="/ppt/notesSlides/notesSlide1.xml" ContentType="application/vnd.openxmlformats-officedocument.presentationml.notesSlide+xml"/>
  <Override PartName="/ppt/comments/modernComment_106_F7E0E5CF.xml" ContentType="application/vnd.ms-powerpoint.comments+xml"/>
  <Override PartName="/ppt/comments/modernComment_112_35137A68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6"/>
  </p:notesMasterIdLst>
  <p:sldIdLst>
    <p:sldId id="256" r:id="rId2"/>
    <p:sldId id="258" r:id="rId3"/>
    <p:sldId id="259" r:id="rId4"/>
    <p:sldId id="272" r:id="rId5"/>
    <p:sldId id="260" r:id="rId6"/>
    <p:sldId id="261" r:id="rId7"/>
    <p:sldId id="280" r:id="rId8"/>
    <p:sldId id="281" r:id="rId9"/>
    <p:sldId id="283" r:id="rId10"/>
    <p:sldId id="287" r:id="rId11"/>
    <p:sldId id="288" r:id="rId12"/>
    <p:sldId id="289" r:id="rId13"/>
    <p:sldId id="297" r:id="rId14"/>
    <p:sldId id="299" r:id="rId15"/>
    <p:sldId id="278" r:id="rId16"/>
    <p:sldId id="285" r:id="rId17"/>
    <p:sldId id="286" r:id="rId18"/>
    <p:sldId id="284" r:id="rId19"/>
    <p:sldId id="300" r:id="rId20"/>
    <p:sldId id="267" r:id="rId21"/>
    <p:sldId id="275" r:id="rId22"/>
    <p:sldId id="262" r:id="rId23"/>
    <p:sldId id="291" r:id="rId24"/>
    <p:sldId id="293" r:id="rId25"/>
    <p:sldId id="296" r:id="rId26"/>
    <p:sldId id="274" r:id="rId27"/>
    <p:sldId id="298" r:id="rId28"/>
    <p:sldId id="264" r:id="rId29"/>
    <p:sldId id="265" r:id="rId30"/>
    <p:sldId id="295" r:id="rId31"/>
    <p:sldId id="271" r:id="rId32"/>
    <p:sldId id="270" r:id="rId33"/>
    <p:sldId id="266" r:id="rId34"/>
    <p:sldId id="276" r:id="rId3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84DF26-B3DA-D4B6-0BDF-FFE9D6175AB8}" name="Gildas MONTCHO" initials="GM" userId="S::gmontcho@diginamic-formation.fr::d7eda0b8-1690-45be-9f4b-4fdb19ec97f1" providerId="AD"/>
  <p188:author id="{5FAB2DD1-508F-99E9-F5F5-E3EAE95790D7}" name="Florian FURNARI" initials="FF" userId="S::ffurnari@diginamic-formation.fr::d98c3a78-942a-4835-bbc6-28fc361c041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202B2-19DE-909A-F2EB-99D7879E782E}" v="92" dt="2025-01-17T11:16:59.543"/>
    <p1510:client id="{086EA02D-0F69-DBF7-ABD9-0A092BC7603B}" v="139" dt="2025-01-16T16:42:31.196"/>
    <p1510:client id="{0BF730E3-BB68-8BD9-2955-21EA583047A2}" v="407" dt="2025-01-16T15:53:12.512"/>
    <p1510:client id="{27357278-5764-F2CB-7D5E-AD5D4233C64C}" v="332" dt="2025-01-16T16:33:57.965"/>
    <p1510:client id="{29FD576C-0B12-047E-1E40-1DB25C39C65C}" v="1" dt="2025-01-17T09:35:20.541"/>
    <p1510:client id="{2B52FA0A-222D-9842-2FCD-0EE4C5CF08A6}" v="3628" dt="2025-01-17T13:06:43.369"/>
    <p1510:client id="{2D65D806-29FF-BA4F-9D74-68C88C687750}" v="1247" dt="2025-01-17T13:54:06.492"/>
    <p1510:client id="{6ABB678C-5683-1B89-7E9E-9CE5FB95D4CA}" v="2" dt="2025-01-16T16:21:50.260"/>
    <p1510:client id="{A972A4F4-0077-A638-343D-C29AFEB7B26B}" v="42" dt="2025-01-17T09:46:40.421"/>
    <p1510:client id="{AAEF6760-B381-E9E8-C45D-69977960C716}" v="9" dt="2025-01-17T12:50:38.987"/>
    <p1510:client id="{ADF825AD-68C4-E09A-CB37-51296D2A0A99}" v="14" dt="2025-01-17T09:13:22.909"/>
    <p1510:client id="{F3EC0DDC-B398-3B06-158F-E2E216D1CF80}" v="2571" dt="2025-01-16T15:35:00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694"/>
  </p:normalViewPr>
  <p:slideViewPr>
    <p:cSldViewPr snapToGrid="0">
      <p:cViewPr varScale="1">
        <p:scale>
          <a:sx n="113" d="100"/>
          <a:sy n="113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modernComment_100_68C49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ECF4FD-A70B-4AC0-BA19-0C9C9B81F3FE}" authorId="{F584DF26-B3DA-D4B6-0BDF-FFE9D6175AB8}" created="2025-01-16T15:54:21.436">
    <pc:sldMkLst xmlns:pc="http://schemas.microsoft.com/office/powerpoint/2013/main/command">
      <pc:docMk/>
      <pc:sldMk cId="109857222" sldId="256"/>
    </pc:sldMkLst>
    <p188:txBody>
      <a:bodyPr/>
      <a:lstStyle/>
      <a:p>
        <a:r>
          <a:rPr lang="en-US"/>
          <a:t>Regarder pour l'ajouter automatiquement sur toutes les diapositives</a:t>
        </a:r>
      </a:p>
    </p188:txBody>
  </p188:cm>
</p188:cmLst>
</file>

<file path=ppt/comments/modernComment_102_A375CC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26D5C4-F799-4E40-95C0-B569A5718A60}" authorId="{F584DF26-B3DA-D4B6-0BDF-FFE9D6175AB8}" created="2025-01-16T15:59:30.1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42406248" sldId="258"/>
      <ac:spMk id="2" creationId="{8038DEBB-4695-BA7F-8413-5463410B5BFB}"/>
    </ac:deMkLst>
    <p188:txBody>
      <a:bodyPr/>
      <a:lstStyle/>
      <a:p>
        <a:r>
          <a:rPr lang="en-US"/>
          <a:t>Note de cadrage 
Dossier de planif</a:t>
        </a:r>
      </a:p>
    </p188:txBody>
  </p188:cm>
</p188:cmLst>
</file>

<file path=ppt/comments/modernComment_104_2BC057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C1D5C2-30BD-4094-9AF6-0BC149FF0C4B}" authorId="{F584DF26-B3DA-D4B6-0BDF-FFE9D6175AB8}" status="resolved" created="2025-01-16T15:40:43.29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34025612" sldId="260"/>
      <ac:spMk id="3" creationId="{F26617F6-01C1-FD8A-EEED-8EF48AD69BB6}"/>
    </ac:deMkLst>
    <p188:txBody>
      <a:bodyPr/>
      <a:lstStyle/>
      <a:p>
        <a:r>
          <a:rPr lang="en-US"/>
          <a:t>Il me semble que nous avons créé tous les sprints.
Aurions-nous fait plus que ce qui était demandé?</a:t>
        </a:r>
      </a:p>
    </p188:txBody>
  </p188:cm>
</p188:cmLst>
</file>

<file path=ppt/comments/modernComment_106_F7E0E5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227916-93EF-4EB1-A198-A41FEA6E7632}" authorId="{F584DF26-B3DA-D4B6-0BDF-FFE9D6175AB8}" created="2025-01-16T17:15:31.98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58711247" sldId="262"/>
      <ac:spMk id="3" creationId="{F837E859-9799-CC1D-C06E-F9FCB8757350}"/>
    </ac:deMkLst>
    <p188:txBody>
      <a:bodyPr/>
      <a:lstStyle/>
      <a:p>
        <a:r>
          <a:rPr lang="en-US"/>
          <a:t>Sprints
2*1+2*2 
  OU 
6*1</a:t>
        </a:r>
      </a:p>
    </p188:txBody>
  </p188:cm>
  <p188:cm id="{6EBD9CFB-C98A-450E-9DC4-29FAEE141FFA}" authorId="{F584DF26-B3DA-D4B6-0BDF-FFE9D6175AB8}" created="2025-01-16T17:16:37.09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58711247" sldId="262"/>
      <ac:spMk id="3" creationId="{F837E859-9799-CC1D-C06E-F9FCB8757350}"/>
      <ac:txMk cp="159" len="1">
        <ac:context len="201" hash="2873262909"/>
      </ac:txMk>
    </ac:txMkLst>
    <p188:pos x="2386641" y="1401792"/>
    <p188:txBody>
      <a:bodyPr/>
      <a:lstStyle/>
      <a:p>
        <a:r>
          <a:rPr lang="en-US"/>
          <a:t>6 jours, pas 7 (vendredi 10 au vendredi 17)</a:t>
        </a:r>
      </a:p>
    </p188:txBody>
  </p188:cm>
</p188:cmLst>
</file>

<file path=ppt/comments/modernComment_112_35137A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C36AD4-ABB9-49C0-9FEE-85D4DEF75066}" authorId="{F584DF26-B3DA-D4B6-0BDF-FFE9D6175AB8}" created="2025-01-16T17:28:08.0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90468968" sldId="274"/>
      <ac:picMk id="2" creationId="{5A99B9D8-4486-8A45-1007-CBAC131D31FD}"/>
    </ac:deMkLst>
    <p188:txBody>
      <a:bodyPr/>
      <a:lstStyle/>
      <a:p>
        <a:r>
          <a:rPr lang="en-US"/>
          <a:t>Continuer à partir d'ici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73082-19BE-CD46-B0E0-C89E9498809E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C451F-17DF-6645-AC10-E45B45800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56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C451F-17DF-6645-AC10-E45B45800F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19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2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7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0_68C49C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A375CC68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6_F7E0E5CF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12_35137A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4_2BC0578C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099C375D-135E-4597-2EFD-4754A9C4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16" r="-2" b="9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71" y="5905910"/>
            <a:ext cx="5997288" cy="741016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GB" sz="2800" b="1"/>
              <a:t>PROJET DIGICHEES </a:t>
            </a:r>
            <a:r>
              <a:rPr lang="en-GB" sz="2800"/>
              <a:t>- </a:t>
            </a:r>
            <a:r>
              <a:rPr lang="en-GB" sz="2000"/>
              <a:t>Groupe d10b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3870" y="5905910"/>
            <a:ext cx="5512774" cy="741016"/>
          </a:xfrm>
        </p:spPr>
        <p:txBody>
          <a:bodyPr anchor="ctr">
            <a:normAutofit/>
          </a:bodyPr>
          <a:lstStyle/>
          <a:p>
            <a:pPr algn="just"/>
            <a:r>
              <a:rPr lang="en-GB" sz="2000" err="1">
                <a:ea typeface="+mn-lt"/>
                <a:cs typeface="+mn-lt"/>
              </a:rPr>
              <a:t>Refonte</a:t>
            </a:r>
            <a:r>
              <a:rPr lang="en-GB" sz="2000">
                <a:ea typeface="+mn-lt"/>
                <a:cs typeface="+mn-lt"/>
              </a:rPr>
              <a:t> du SI de la Fromagerie DIGICHEES</a:t>
            </a:r>
            <a:endParaRPr lang="en-US"/>
          </a:p>
        </p:txBody>
      </p:sp>
      <p:pic>
        <p:nvPicPr>
          <p:cNvPr id="9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EE4AA859-CEBA-77CB-9449-D282C0BD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24E501-34A6-426B-BADC-AD494A9B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372423" y="136300"/>
            <a:ext cx="7587393" cy="595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697410" y="685928"/>
            <a:ext cx="82892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-Stock - </a:t>
            </a:r>
            <a:r>
              <a:rPr lang="en-US" sz="2400" b="1" err="1"/>
              <a:t>Diagrammes</a:t>
            </a:r>
            <a:r>
              <a:rPr lang="en-US" sz="2400" b="1"/>
              <a:t> de </a:t>
            </a:r>
            <a:r>
              <a:rPr lang="en-US" sz="2400" b="1" err="1"/>
              <a:t>cas</a:t>
            </a:r>
            <a:r>
              <a:rPr lang="en-US" sz="2400" b="1"/>
              <a:t> </a:t>
            </a:r>
            <a:r>
              <a:rPr lang="en-US" sz="2400" b="1" err="1"/>
              <a:t>d'utilisation</a:t>
            </a:r>
          </a:p>
        </p:txBody>
      </p:sp>
      <p:pic>
        <p:nvPicPr>
          <p:cNvPr id="5" name="Picture 4" descr="A diagram of a product&#10;&#10;Description automatically generated">
            <a:extLst>
              <a:ext uri="{FF2B5EF4-FFF2-40B4-BE49-F238E27FC236}">
                <a16:creationId xmlns:a16="http://schemas.microsoft.com/office/drawing/2014/main" id="{40BA89A9-9193-76D9-4AF9-084C6CEA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27" y="1390382"/>
            <a:ext cx="6902749" cy="5252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846F1-E006-F979-26D6-820B400ABF13}"/>
              </a:ext>
            </a:extLst>
          </p:cNvPr>
          <p:cNvSpPr txBox="1"/>
          <p:nvPr/>
        </p:nvSpPr>
        <p:spPr>
          <a:xfrm>
            <a:off x="371396" y="5949544"/>
            <a:ext cx="35195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Cas </a:t>
            </a:r>
            <a:r>
              <a:rPr lang="en-US" sz="1600" i="1" err="1"/>
              <a:t>d'utilisation</a:t>
            </a:r>
            <a:r>
              <a:rPr lang="en-US" sz="1600" i="1"/>
              <a:t> – </a:t>
            </a:r>
            <a:r>
              <a:rPr lang="en-US" sz="1600" i="1" err="1"/>
              <a:t>Opérateur</a:t>
            </a:r>
            <a:r>
              <a:rPr lang="en-US" sz="1600" i="1"/>
              <a:t> Stock</a:t>
            </a:r>
          </a:p>
        </p:txBody>
      </p:sp>
    </p:spTree>
    <p:extLst>
      <p:ext uri="{BB962C8B-B14F-4D97-AF65-F5344CB8AC3E}">
        <p14:creationId xmlns:p14="http://schemas.microsoft.com/office/powerpoint/2010/main" val="2858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24E501-34A6-426B-BADC-AD494A9B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7587393" cy="595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1254533" y="915966"/>
            <a:ext cx="78004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-Stock - </a:t>
            </a:r>
            <a:r>
              <a:rPr lang="en-US" sz="2400" b="1" err="1"/>
              <a:t>Visualisation</a:t>
            </a:r>
            <a:r>
              <a:rPr lang="en-US" sz="2400" b="1"/>
              <a:t> des stocks</a:t>
            </a:r>
            <a:endParaRPr lang="en-US" sz="2400" b="1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FC5AD-9D60-A141-97EF-A8CA8416E435}"/>
              </a:ext>
            </a:extLst>
          </p:cNvPr>
          <p:cNvSpPr txBox="1"/>
          <p:nvPr/>
        </p:nvSpPr>
        <p:spPr>
          <a:xfrm>
            <a:off x="4037623" y="5938762"/>
            <a:ext cx="3555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Maquette – </a:t>
            </a:r>
            <a:r>
              <a:rPr lang="en-US" sz="1600" i="1" err="1"/>
              <a:t>Visualisation</a:t>
            </a:r>
            <a:r>
              <a:rPr lang="en-US" sz="1600" i="1"/>
              <a:t> des stocks</a:t>
            </a:r>
            <a:endParaRPr lang="en-US" sz="1600" i="1" err="1"/>
          </a:p>
        </p:txBody>
      </p:sp>
      <p:pic>
        <p:nvPicPr>
          <p:cNvPr id="6" name="Image 5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3EFC1E9A-3AB3-48E6-3916-75DB9A1C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95" y="1447627"/>
            <a:ext cx="8502497" cy="483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5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24E501-34A6-426B-BADC-AD494A9B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7587393" cy="595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1254533" y="915966"/>
            <a:ext cx="78004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-Stock - </a:t>
            </a:r>
            <a:r>
              <a:rPr lang="en-US" sz="2400" b="1" err="1"/>
              <a:t>Ajout</a:t>
            </a:r>
            <a:r>
              <a:rPr lang="en-US" sz="2400" b="1"/>
              <a:t> </a:t>
            </a:r>
            <a:r>
              <a:rPr lang="en-US" sz="2400" b="1" err="1"/>
              <a:t>produit</a:t>
            </a:r>
            <a:r>
              <a:rPr lang="en-US" sz="2400" b="1"/>
              <a:t> au stock</a:t>
            </a:r>
            <a:endParaRPr lang="en-US" sz="2400" b="1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FC5AD-9D60-A141-97EF-A8CA8416E435}"/>
              </a:ext>
            </a:extLst>
          </p:cNvPr>
          <p:cNvSpPr txBox="1"/>
          <p:nvPr/>
        </p:nvSpPr>
        <p:spPr>
          <a:xfrm>
            <a:off x="3901038" y="5924385"/>
            <a:ext cx="39401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latin typeface="Arial"/>
                <a:cs typeface="Arial"/>
              </a:rPr>
              <a:t>Maquette – </a:t>
            </a:r>
            <a:r>
              <a:rPr lang="en-US" sz="1600" i="1" err="1">
                <a:latin typeface="Arial"/>
                <a:cs typeface="Arial"/>
              </a:rPr>
              <a:t>Ajout</a:t>
            </a:r>
            <a:r>
              <a:rPr lang="en-US" sz="1600" i="1">
                <a:latin typeface="Arial"/>
                <a:cs typeface="Arial"/>
              </a:rPr>
              <a:t> d'un </a:t>
            </a:r>
            <a:r>
              <a:rPr lang="en-US" sz="1600" i="1" err="1">
                <a:latin typeface="Arial"/>
                <a:cs typeface="Arial"/>
              </a:rPr>
              <a:t>produit</a:t>
            </a:r>
            <a:r>
              <a:rPr lang="en-US" sz="1600" i="1">
                <a:latin typeface="Arial"/>
                <a:cs typeface="Arial"/>
              </a:rPr>
              <a:t> au stock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C5AEC93-7CCD-BEE8-40F9-54BF65BC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66" y="1521842"/>
            <a:ext cx="7690990" cy="43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5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B4526-8589-1FEE-0938-007912AFF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229BA5-E920-5DB3-FAC4-1C8C6427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487701-9839-741C-1FB0-FEC91800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111BB7-5500-36C8-02C2-AA6F0C57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70C417D4-677F-241F-2064-8F37D88D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pic>
        <p:nvPicPr>
          <p:cNvPr id="9" name="Image 8" descr="Une image contenant texte, diagramme, dessin, noir et blanc&#10;&#10;Le contenu généré par l’IA peut être incorrect.">
            <a:extLst>
              <a:ext uri="{FF2B5EF4-FFF2-40B4-BE49-F238E27FC236}">
                <a16:creationId xmlns:a16="http://schemas.microsoft.com/office/drawing/2014/main" id="{A28AA937-1093-7F76-24B8-A9232FEA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39" y="1169131"/>
            <a:ext cx="4678561" cy="52605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BC1BDD7-5355-A98C-C0B0-5CAA1311F57A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8209250" cy="939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CC482-C7C5-465A-D008-FCFC366E39E3}"/>
              </a:ext>
            </a:extLst>
          </p:cNvPr>
          <p:cNvSpPr txBox="1"/>
          <p:nvPr/>
        </p:nvSpPr>
        <p:spPr>
          <a:xfrm>
            <a:off x="2185611" y="808208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Gestion des </a:t>
            </a:r>
            <a:r>
              <a:rPr lang="en-US" sz="2400" b="1" err="1"/>
              <a:t>colis</a:t>
            </a:r>
            <a:endParaRPr lang="en-US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B15455-7CB0-E1C3-A4A6-A677D5F1DF02}"/>
              </a:ext>
            </a:extLst>
          </p:cNvPr>
          <p:cNvSpPr txBox="1"/>
          <p:nvPr/>
        </p:nvSpPr>
        <p:spPr>
          <a:xfrm>
            <a:off x="1001966" y="1578309"/>
            <a:ext cx="30366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 err="1">
                <a:latin typeface="Arial"/>
                <a:cs typeface="Arial"/>
              </a:rPr>
              <a:t>Diagramme</a:t>
            </a:r>
            <a:r>
              <a:rPr lang="en-US" sz="1600" i="1" dirty="0">
                <a:latin typeface="Arial"/>
                <a:cs typeface="Arial"/>
              </a:rPr>
              <a:t> de </a:t>
            </a:r>
            <a:r>
              <a:rPr lang="en-US" sz="1600" i="1" dirty="0" err="1">
                <a:latin typeface="Arial"/>
                <a:cs typeface="Arial"/>
              </a:rPr>
              <a:t>cas</a:t>
            </a:r>
            <a:r>
              <a:rPr lang="en-US" sz="1600" i="1" dirty="0">
                <a:latin typeface="Arial"/>
                <a:cs typeface="Arial"/>
              </a:rPr>
              <a:t> </a:t>
            </a:r>
            <a:r>
              <a:rPr lang="en-US" sz="1600" i="1" dirty="0" err="1">
                <a:latin typeface="Arial"/>
                <a:cs typeface="Arial"/>
              </a:rPr>
              <a:t>d’utilisation</a:t>
            </a:r>
            <a:endParaRPr lang="en-US" sz="16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14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F5FBA-59E3-C3D5-69BA-D95246132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E19BAD-602C-75B1-CE1F-6CF345A7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713272-E95A-A60C-9A1F-3EB45812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8361E7-87B4-D02B-7E4A-BFF99FA1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DF4EB1-44FB-A4D0-CD3F-61BB3AE7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B0C904E-FDC7-7AAF-5976-BC04EEA54B96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8209250" cy="939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069F0-36E6-11A9-65BA-B1A2D0CB8EE5}"/>
              </a:ext>
            </a:extLst>
          </p:cNvPr>
          <p:cNvSpPr txBox="1"/>
          <p:nvPr/>
        </p:nvSpPr>
        <p:spPr>
          <a:xfrm>
            <a:off x="2185611" y="808208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Gestion des </a:t>
            </a:r>
            <a:r>
              <a:rPr lang="en-US" sz="2400" b="1" err="1"/>
              <a:t>colis</a:t>
            </a:r>
            <a:endParaRPr lang="en-US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48285-7DE7-C7A2-CD9B-5918E9C42D9D}"/>
              </a:ext>
            </a:extLst>
          </p:cNvPr>
          <p:cNvSpPr txBox="1"/>
          <p:nvPr/>
        </p:nvSpPr>
        <p:spPr>
          <a:xfrm>
            <a:off x="521015" y="1816383"/>
            <a:ext cx="46685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Flux de travail </a:t>
            </a:r>
            <a:r>
              <a:rPr lang="en-US" sz="1600" i="1" dirty="0" err="1">
                <a:latin typeface="Arial"/>
                <a:cs typeface="Arial"/>
              </a:rPr>
              <a:t>lors</a:t>
            </a:r>
            <a:r>
              <a:rPr lang="en-US" sz="1600" i="1" dirty="0">
                <a:latin typeface="Arial"/>
                <a:cs typeface="Arial"/>
              </a:rPr>
              <a:t> de la gestion </a:t>
            </a:r>
            <a:r>
              <a:rPr lang="en-US" sz="1600" i="1" dirty="0" err="1">
                <a:latin typeface="Arial"/>
                <a:cs typeface="Arial"/>
              </a:rPr>
              <a:t>d’une</a:t>
            </a:r>
            <a:r>
              <a:rPr lang="en-US" sz="1600" i="1" dirty="0">
                <a:latin typeface="Arial"/>
                <a:cs typeface="Arial"/>
              </a:rPr>
              <a:t> </a:t>
            </a:r>
            <a:r>
              <a:rPr lang="en-US" sz="1600" i="1" dirty="0" err="1">
                <a:latin typeface="Arial"/>
                <a:cs typeface="Arial"/>
              </a:rPr>
              <a:t>commande</a:t>
            </a:r>
            <a:endParaRPr lang="en-US" sz="1600" i="1" dirty="0">
              <a:latin typeface="Arial"/>
              <a:cs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70D53A-6678-D473-A62D-1C68D13D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3" y="2317832"/>
            <a:ext cx="11957293" cy="29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1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8069034" cy="9334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2199844" y="732655"/>
            <a:ext cx="62800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</a:t>
            </a:r>
            <a:r>
              <a:rPr lang="en-US" sz="2400" b="1" err="1"/>
              <a:t>Ajout</a:t>
            </a:r>
            <a:r>
              <a:rPr lang="en-US" sz="2400" b="1"/>
              <a:t> d'un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FC5AD-9D60-A141-97EF-A8CA8416E435}"/>
              </a:ext>
            </a:extLst>
          </p:cNvPr>
          <p:cNvSpPr txBox="1"/>
          <p:nvPr/>
        </p:nvSpPr>
        <p:spPr>
          <a:xfrm>
            <a:off x="6309246" y="5906412"/>
            <a:ext cx="46014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Maquette – </a:t>
            </a:r>
            <a:r>
              <a:rPr lang="en-US" sz="1600" i="1" err="1"/>
              <a:t>Conditionnement</a:t>
            </a:r>
            <a:r>
              <a:rPr lang="en-US" sz="1600" i="1"/>
              <a:t> </a:t>
            </a:r>
            <a:r>
              <a:rPr lang="en-US" sz="1600" i="1" err="1"/>
              <a:t>d'une</a:t>
            </a:r>
            <a:r>
              <a:rPr lang="en-US" sz="1600" i="1"/>
              <a:t> </a:t>
            </a:r>
            <a:r>
              <a:rPr lang="en-US" sz="1600" i="1" err="1"/>
              <a:t>commande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035752F-FA6D-0795-9794-C10121EA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04" y="1193320"/>
            <a:ext cx="7114895" cy="4978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60C22-2ADB-AC72-D28A-1999AFF491F1}"/>
              </a:ext>
            </a:extLst>
          </p:cNvPr>
          <p:cNvSpPr txBox="1"/>
          <p:nvPr/>
        </p:nvSpPr>
        <p:spPr>
          <a:xfrm>
            <a:off x="6514123" y="6301789"/>
            <a:ext cx="366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latin typeface="Arial"/>
                <a:cs typeface="Arial"/>
              </a:rPr>
              <a:t>Maquette – </a:t>
            </a:r>
            <a:r>
              <a:rPr lang="en-US" sz="1600" i="1" err="1">
                <a:latin typeface="Arial"/>
                <a:cs typeface="Arial"/>
              </a:rPr>
              <a:t>Ajout</a:t>
            </a:r>
            <a:r>
              <a:rPr lang="en-US" sz="1600" i="1">
                <a:latin typeface="Arial"/>
                <a:cs typeface="Arial"/>
              </a:rPr>
              <a:t> d'un client</a:t>
            </a:r>
          </a:p>
        </p:txBody>
      </p:sp>
    </p:spTree>
    <p:extLst>
      <p:ext uri="{BB962C8B-B14F-4D97-AF65-F5344CB8AC3E}">
        <p14:creationId xmlns:p14="http://schemas.microsoft.com/office/powerpoint/2010/main" val="3201348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24E501-34A6-426B-BADC-AD494A9B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16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7927112" cy="9326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1557908" y="733744"/>
            <a:ext cx="66646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Récapitulatif commande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FC5AD-9D60-A141-97EF-A8CA8416E435}"/>
              </a:ext>
            </a:extLst>
          </p:cNvPr>
          <p:cNvSpPr txBox="1"/>
          <p:nvPr/>
        </p:nvSpPr>
        <p:spPr>
          <a:xfrm>
            <a:off x="2531595" y="6039402"/>
            <a:ext cx="46014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latin typeface="Arial"/>
                <a:cs typeface="Arial"/>
              </a:rPr>
              <a:t>Maquette – Récapitulatif </a:t>
            </a:r>
            <a:r>
              <a:rPr lang="en-US" sz="1600" i="1" err="1">
                <a:latin typeface="Arial"/>
                <a:cs typeface="Arial"/>
              </a:rPr>
              <a:t>commande</a:t>
            </a:r>
            <a:endParaRPr lang="en-US" sz="1600" i="1">
              <a:latin typeface="Arial"/>
              <a:cs typeface="Arial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8EED25-8E89-8F94-42CE-1C0C943F4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6" y="1376416"/>
            <a:ext cx="9399199" cy="46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24E501-34A6-426B-BADC-AD494A9B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17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7927112" cy="9326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1557908" y="733744"/>
            <a:ext cx="66646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Récapitulatif commande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FC5AD-9D60-A141-97EF-A8CA8416E435}"/>
              </a:ext>
            </a:extLst>
          </p:cNvPr>
          <p:cNvSpPr txBox="1"/>
          <p:nvPr/>
        </p:nvSpPr>
        <p:spPr>
          <a:xfrm>
            <a:off x="8609623" y="6017837"/>
            <a:ext cx="31493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Maquette – </a:t>
            </a:r>
            <a:r>
              <a:rPr lang="en-US" sz="1600" i="1" err="1"/>
              <a:t>Refus</a:t>
            </a:r>
            <a:r>
              <a:rPr lang="en-US" sz="1600" i="1"/>
              <a:t> </a:t>
            </a:r>
            <a:r>
              <a:rPr lang="en-US" sz="1600" i="1" err="1"/>
              <a:t>commande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A9996E4-A766-5C32-BDE9-4B6B05D3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14" y="1373038"/>
            <a:ext cx="6946502" cy="503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6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24E501-34A6-426B-BADC-AD494A9B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18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pic>
        <p:nvPicPr>
          <p:cNvPr id="11" name="Image 10" descr="Une image contenant texte, capture d’écran, affichage, diagramme&#10;&#10;Le contenu généré par l’IA peut être incorrect.">
            <a:extLst>
              <a:ext uri="{FF2B5EF4-FFF2-40B4-BE49-F238E27FC236}">
                <a16:creationId xmlns:a16="http://schemas.microsoft.com/office/drawing/2014/main" id="{1D0BDF5C-829F-AE32-2648-B01C87D7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764" y="1448991"/>
            <a:ext cx="6779821" cy="41233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8209250" cy="939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2185611" y="808208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Gestion des </a:t>
            </a:r>
            <a:r>
              <a:rPr lang="en-US" sz="2400" b="1" err="1"/>
              <a:t>colis</a:t>
            </a:r>
            <a:endParaRPr lang="en-US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FC5AD-9D60-A141-97EF-A8CA8416E435}"/>
              </a:ext>
            </a:extLst>
          </p:cNvPr>
          <p:cNvSpPr txBox="1"/>
          <p:nvPr/>
        </p:nvSpPr>
        <p:spPr>
          <a:xfrm>
            <a:off x="5688937" y="5625766"/>
            <a:ext cx="46014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Maquette – </a:t>
            </a:r>
            <a:r>
              <a:rPr lang="en-US" sz="1600" i="1" dirty="0" err="1">
                <a:latin typeface="Arial"/>
                <a:cs typeface="Arial"/>
              </a:rPr>
              <a:t>Conditionnement</a:t>
            </a:r>
            <a:r>
              <a:rPr lang="en-US" sz="1600" i="1" dirty="0">
                <a:latin typeface="Arial"/>
                <a:cs typeface="Arial"/>
              </a:rPr>
              <a:t> </a:t>
            </a:r>
            <a:r>
              <a:rPr lang="en-US" sz="1600" i="1" dirty="0" err="1">
                <a:latin typeface="Arial"/>
                <a:cs typeface="Arial"/>
              </a:rPr>
              <a:t>d'une</a:t>
            </a:r>
            <a:r>
              <a:rPr lang="en-US" sz="1600" i="1" dirty="0">
                <a:latin typeface="Arial"/>
                <a:cs typeface="Arial"/>
              </a:rPr>
              <a:t> </a:t>
            </a:r>
            <a:r>
              <a:rPr lang="en-US" sz="1600" i="1" dirty="0" err="1">
                <a:latin typeface="Arial"/>
                <a:cs typeface="Arial"/>
              </a:rPr>
              <a:t>commande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6A6820-C4B7-1693-875A-BC8DD8B27408}"/>
              </a:ext>
            </a:extLst>
          </p:cNvPr>
          <p:cNvSpPr txBox="1"/>
          <p:nvPr/>
        </p:nvSpPr>
        <p:spPr>
          <a:xfrm>
            <a:off x="593766" y="1571037"/>
            <a:ext cx="3574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Informations du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conditionnement de la 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Quand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Après une validation du paiement.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Détails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Poids total de la commande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Type de vignette retenu</a:t>
            </a:r>
          </a:p>
        </p:txBody>
      </p:sp>
    </p:spTree>
    <p:extLst>
      <p:ext uri="{BB962C8B-B14F-4D97-AF65-F5344CB8AC3E}">
        <p14:creationId xmlns:p14="http://schemas.microsoft.com/office/powerpoint/2010/main" val="49788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CE781-F6FA-4990-AE9A-FFF325021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3B644D-7A98-4A32-F784-ECD2A444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D82F11-9267-A34E-BAE1-64FB43B7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855EEE-4B9A-6A6A-4277-A6CF7F1C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19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3883B34-6F90-CEF1-4222-02477499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pic>
        <p:nvPicPr>
          <p:cNvPr id="11" name="Image 10" descr="Une image contenant texte, capture d’écran, affichage, diagramme&#10;&#10;Le contenu généré par l’IA peut être incorrect.">
            <a:extLst>
              <a:ext uri="{FF2B5EF4-FFF2-40B4-BE49-F238E27FC236}">
                <a16:creationId xmlns:a16="http://schemas.microsoft.com/office/drawing/2014/main" id="{A8C579F0-62CC-A555-D242-0E04688C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40" y="2701893"/>
            <a:ext cx="3572563" cy="217273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38F3B58-8489-3E0D-C08E-A0918FEEAD33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8209250" cy="939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BFC1A-8F90-E3B4-D2C1-854E9A8B6F62}"/>
              </a:ext>
            </a:extLst>
          </p:cNvPr>
          <p:cNvSpPr txBox="1"/>
          <p:nvPr/>
        </p:nvSpPr>
        <p:spPr>
          <a:xfrm>
            <a:off x="2185611" y="808208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Gestion des </a:t>
            </a:r>
            <a:r>
              <a:rPr lang="en-US" sz="2400" b="1" err="1"/>
              <a:t>colis</a:t>
            </a:r>
            <a:endParaRPr lang="en-US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D51F5-BD42-C2F8-B94C-A233185E5B5C}"/>
              </a:ext>
            </a:extLst>
          </p:cNvPr>
          <p:cNvSpPr txBox="1"/>
          <p:nvPr/>
        </p:nvSpPr>
        <p:spPr>
          <a:xfrm>
            <a:off x="5852663" y="5635888"/>
            <a:ext cx="46014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Maquette – </a:t>
            </a:r>
            <a:r>
              <a:rPr lang="en-US" sz="1600" i="1" dirty="0" err="1">
                <a:latin typeface="Arial"/>
                <a:cs typeface="Arial"/>
              </a:rPr>
              <a:t>Suivi</a:t>
            </a:r>
            <a:r>
              <a:rPr lang="en-US" sz="1600" i="1" dirty="0">
                <a:latin typeface="Arial"/>
                <a:cs typeface="Arial"/>
              </a:rPr>
              <a:t> des </a:t>
            </a:r>
            <a:r>
              <a:rPr lang="en-US" sz="1600" i="1" dirty="0" err="1">
                <a:latin typeface="Arial"/>
                <a:cs typeface="Arial"/>
              </a:rPr>
              <a:t>colis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40E9EE-D83D-6D69-87CA-306950EF3717}"/>
              </a:ext>
            </a:extLst>
          </p:cNvPr>
          <p:cNvSpPr txBox="1"/>
          <p:nvPr/>
        </p:nvSpPr>
        <p:spPr>
          <a:xfrm>
            <a:off x="609175" y="1747586"/>
            <a:ext cx="357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Possibilité de suivre les colis pendant leur livraison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49A9F9-BDB6-2C0E-BEBF-D7B319987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89" y="1425497"/>
            <a:ext cx="6990936" cy="39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1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5F7FC09-3016-4857-B1A5-BACE6D5D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483A3-20C1-63B1-EC1C-619AB5779347}"/>
              </a:ext>
            </a:extLst>
          </p:cNvPr>
          <p:cNvSpPr txBox="1"/>
          <p:nvPr/>
        </p:nvSpPr>
        <p:spPr>
          <a:xfrm>
            <a:off x="1028512" y="611851"/>
            <a:ext cx="8411278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CONTEXTE ET OBJECTIFS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EQUIPE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MÉTHODOLOGIE ADOPTÉE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CAHIER DES CHARGES TECHNIQUE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FONCTIONNALITÉS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ARCHITECTURE PROPOSÉE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BASE DE DONNÉES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PLANIFICATION ET ORGANISATION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BUDGET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RÉSULTATS ET LIVRABLES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CONCLUSION ET PERSPECTIVES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QUESTIONS/RÉPONSES</a:t>
            </a:r>
          </a:p>
          <a:p>
            <a:pPr marL="342900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62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3A5456E-D712-55FC-9A2B-99390481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E8D8D9C-621A-D10A-10EC-5300A640F69A}"/>
              </a:ext>
            </a:extLst>
          </p:cNvPr>
          <p:cNvSpPr txBox="1">
            <a:spLocks/>
          </p:cNvSpPr>
          <p:nvPr/>
        </p:nvSpPr>
        <p:spPr>
          <a:xfrm>
            <a:off x="913344" y="319450"/>
            <a:ext cx="7587393" cy="49854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ARCHITECTURE PROPOSÉE</a:t>
            </a:r>
            <a:endParaRPr lang="en-US"/>
          </a:p>
        </p:txBody>
      </p:sp>
      <p:pic>
        <p:nvPicPr>
          <p:cNvPr id="3" name="Picture 2" descr="Une image contenant texte, diagramme, capture d’écran, conception&#10;&#10;Description générée automatiquement">
            <a:extLst>
              <a:ext uri="{FF2B5EF4-FFF2-40B4-BE49-F238E27FC236}">
                <a16:creationId xmlns:a16="http://schemas.microsoft.com/office/drawing/2014/main" id="{8DC962B1-4715-1ADB-AC7B-BA20801FE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2" y="956540"/>
            <a:ext cx="8221104" cy="5582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C9701C-F621-876A-78B4-8B59ACBD34E2}"/>
              </a:ext>
            </a:extLst>
          </p:cNvPr>
          <p:cNvSpPr txBox="1"/>
          <p:nvPr/>
        </p:nvSpPr>
        <p:spPr>
          <a:xfrm>
            <a:off x="9019376" y="6201149"/>
            <a:ext cx="28222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latin typeface="Arial"/>
                <a:cs typeface="Arial"/>
              </a:rPr>
              <a:t>Schéma de l'architecture</a:t>
            </a:r>
          </a:p>
        </p:txBody>
      </p:sp>
    </p:spTree>
    <p:extLst>
      <p:ext uri="{BB962C8B-B14F-4D97-AF65-F5344CB8AC3E}">
        <p14:creationId xmlns:p14="http://schemas.microsoft.com/office/powerpoint/2010/main" val="317818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465FF-0E39-99A2-FB42-0FBDABFA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7B6345E-BCEA-4F1C-8D8D-C8617847842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1/17/25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2C7CD-1920-F869-40B6-9E750D75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C93AD-4DA3-A2A4-AED7-AD2ABC61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969B1C4B-2F6C-D85D-4A52-63A0A46B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61" y="1062634"/>
            <a:ext cx="8505145" cy="5795366"/>
          </a:xfrm>
          <a:prstGeom prst="rect">
            <a:avLst/>
          </a:prstGeom>
        </p:spPr>
      </p:pic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A1CB7C7F-F895-69E7-83CE-762E60E00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117B5A2-8977-21FE-DC10-E0BCFACAEC15}"/>
              </a:ext>
            </a:extLst>
          </p:cNvPr>
          <p:cNvSpPr txBox="1"/>
          <p:nvPr/>
        </p:nvSpPr>
        <p:spPr>
          <a:xfrm>
            <a:off x="2925801" y="167746"/>
            <a:ext cx="46344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/>
              <a:t>BASE DE DONNÉES</a:t>
            </a:r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4289419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06A1-E123-5C64-88A4-4DBD85D6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81" y="408461"/>
            <a:ext cx="8485978" cy="737473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PLANIFICATION ET ORGANISATION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E859-9799-CC1D-C06E-F9FCB875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50" y="1426906"/>
            <a:ext cx="11287314" cy="5150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/>
                <a:ea typeface="+mn-lt"/>
                <a:cs typeface="Arial"/>
              </a:rPr>
              <a:t>Dossier de planification</a:t>
            </a:r>
            <a:r>
              <a:rPr lang="en-GB" sz="2000" dirty="0">
                <a:latin typeface="Arial"/>
                <a:ea typeface="+mn-lt"/>
                <a:cs typeface="Arial"/>
              </a:rPr>
              <a:t> :</a:t>
            </a:r>
            <a:endParaRPr lang="en-US" sz="2000" dirty="0"/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Phases du </a:t>
            </a:r>
            <a:r>
              <a:rPr lang="en-GB" sz="2000" dirty="0" err="1">
                <a:latin typeface="Arial"/>
                <a:ea typeface="+mn-lt"/>
                <a:cs typeface="Arial"/>
              </a:rPr>
              <a:t>projet</a:t>
            </a:r>
            <a:r>
              <a:rPr lang="en-GB" sz="2000" dirty="0">
                <a:latin typeface="Arial"/>
                <a:ea typeface="+mn-lt"/>
                <a:cs typeface="Arial"/>
              </a:rPr>
              <a:t> </a:t>
            </a:r>
            <a:r>
              <a:rPr lang="en-GB" sz="2000" dirty="0" err="1">
                <a:latin typeface="Arial"/>
                <a:ea typeface="+mn-lt"/>
                <a:cs typeface="Arial"/>
              </a:rPr>
              <a:t>définies</a:t>
            </a:r>
            <a:r>
              <a:rPr lang="en-GB" sz="2000" dirty="0">
                <a:latin typeface="Arial"/>
                <a:ea typeface="+mn-lt"/>
                <a:cs typeface="Arial"/>
              </a:rPr>
              <a:t> avec </a:t>
            </a:r>
            <a:r>
              <a:rPr lang="en-GB" sz="2000" dirty="0" err="1">
                <a:latin typeface="Arial"/>
                <a:ea typeface="+mn-lt"/>
                <a:cs typeface="Arial"/>
              </a:rPr>
              <a:t>précision</a:t>
            </a:r>
            <a:r>
              <a:rPr lang="en-GB" sz="2000" dirty="0">
                <a:latin typeface="Arial"/>
                <a:ea typeface="+mn-lt"/>
                <a:cs typeface="Arial"/>
              </a:rPr>
              <a:t> : </a:t>
            </a:r>
            <a:endParaRPr lang="en-GB" sz="2000" dirty="0">
              <a:latin typeface="Avenir Next LT Pro"/>
              <a:ea typeface="+mn-lt"/>
              <a:cs typeface="Arial"/>
            </a:endParaRPr>
          </a:p>
          <a:p>
            <a:pPr marL="1485900" lvl="2">
              <a:buFont typeface="Calibri" panose="020B0604020202020204" pitchFamily="34" charset="0"/>
              <a:buChar char="-"/>
            </a:pPr>
            <a:r>
              <a:rPr lang="en-GB" sz="1600" dirty="0">
                <a:latin typeface="Arial"/>
                <a:ea typeface="+mn-lt"/>
                <a:cs typeface="Arial"/>
              </a:rPr>
              <a:t>5 sprints de 1 </a:t>
            </a:r>
            <a:r>
              <a:rPr lang="en-GB" sz="1600" dirty="0" err="1">
                <a:latin typeface="Arial"/>
                <a:ea typeface="+mn-lt"/>
                <a:cs typeface="Arial"/>
              </a:rPr>
              <a:t>semaine</a:t>
            </a:r>
            <a:endParaRPr lang="en-GB" dirty="0">
              <a:latin typeface="Avenir Next LT Pro"/>
              <a:ea typeface="+mn-lt"/>
              <a:cs typeface="Arial"/>
            </a:endParaRPr>
          </a:p>
          <a:p>
            <a:pPr marL="1028700" lvl="1" indent="-342900"/>
            <a:r>
              <a:rPr lang="en-GB" sz="2000" dirty="0" err="1">
                <a:latin typeface="Arial"/>
                <a:ea typeface="+mn-lt"/>
                <a:cs typeface="Arial"/>
              </a:rPr>
              <a:t>Rétroplanning</a:t>
            </a:r>
            <a:r>
              <a:rPr lang="en-GB" sz="2000" dirty="0">
                <a:latin typeface="Arial"/>
                <a:ea typeface="+mn-lt"/>
                <a:cs typeface="Arial"/>
              </a:rPr>
              <a:t> pour visualiser les étapes critiques.</a:t>
            </a:r>
            <a:endParaRPr lang="en-GB" sz="2000" dirty="0">
              <a:latin typeface="Avenir Next LT Pro"/>
              <a:ea typeface="+mn-lt"/>
              <a:cs typeface="Arial"/>
            </a:endParaRPr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Planning sur 6 </a:t>
            </a:r>
            <a:r>
              <a:rPr lang="en-GB" sz="2000" dirty="0" err="1">
                <a:latin typeface="Arial"/>
                <a:ea typeface="+mn-lt"/>
                <a:cs typeface="Arial"/>
              </a:rPr>
              <a:t>jours</a:t>
            </a:r>
            <a:r>
              <a:rPr lang="en-GB" sz="2000" dirty="0">
                <a:latin typeface="Arial"/>
                <a:ea typeface="+mn-lt"/>
                <a:cs typeface="Arial"/>
              </a:rPr>
              <a:t> pour la </a:t>
            </a:r>
            <a:r>
              <a:rPr lang="en-GB" sz="2000" dirty="0" err="1">
                <a:latin typeface="Arial"/>
                <a:ea typeface="+mn-lt"/>
                <a:cs typeface="Arial"/>
              </a:rPr>
              <a:t>réalisation</a:t>
            </a:r>
            <a:r>
              <a:rPr lang="en-GB" sz="2000" dirty="0">
                <a:latin typeface="Arial"/>
                <a:ea typeface="+mn-lt"/>
                <a:cs typeface="Arial"/>
              </a:rPr>
              <a:t> du sprint 1.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015D424-E7AA-599B-7D0E-2370B6A62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19CCF3C4-41B5-B34E-9D4D-89FE0A62D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78" y="3840252"/>
            <a:ext cx="11553120" cy="25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12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06A1-E123-5C64-88A4-4DBD85D6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81" y="408461"/>
            <a:ext cx="8485978" cy="737473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PLANIFICATION ET ORGANISATION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E859-9799-CC1D-C06E-F9FCB875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010" y="1668483"/>
            <a:ext cx="10302465" cy="4549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 err="1">
                <a:latin typeface="Arial"/>
                <a:ea typeface="+mn-lt"/>
                <a:cs typeface="Arial"/>
              </a:rPr>
              <a:t>Matrice</a:t>
            </a:r>
            <a:r>
              <a:rPr lang="en-GB" sz="2000" b="1" dirty="0">
                <a:latin typeface="Arial"/>
                <a:ea typeface="+mn-lt"/>
                <a:cs typeface="Arial"/>
              </a:rPr>
              <a:t> des </a:t>
            </a:r>
            <a:r>
              <a:rPr lang="en-GB" sz="2000" b="1" dirty="0" err="1">
                <a:latin typeface="Arial"/>
                <a:ea typeface="+mn-lt"/>
                <a:cs typeface="Arial"/>
              </a:rPr>
              <a:t>risques</a:t>
            </a:r>
            <a:r>
              <a:rPr lang="en-GB" sz="2000" dirty="0">
                <a:latin typeface="Arial"/>
                <a:ea typeface="+mn-lt"/>
                <a:cs typeface="Arial"/>
              </a:rPr>
              <a:t> :</a:t>
            </a:r>
          </a:p>
          <a:p>
            <a:pPr marL="0" indent="0">
              <a:buNone/>
            </a:pPr>
            <a:endParaRPr lang="en-GB" sz="2000" dirty="0"/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Identifier les </a:t>
            </a:r>
            <a:r>
              <a:rPr lang="en-GB" sz="2000" dirty="0" err="1">
                <a:latin typeface="Arial"/>
                <a:ea typeface="+mn-lt"/>
                <a:cs typeface="Arial"/>
              </a:rPr>
              <a:t>risques</a:t>
            </a:r>
            <a:r>
              <a:rPr lang="en-GB" sz="2000" dirty="0">
                <a:latin typeface="Arial"/>
                <a:ea typeface="+mn-lt"/>
                <a:cs typeface="Arial"/>
              </a:rPr>
              <a:t> </a:t>
            </a:r>
            <a:r>
              <a:rPr lang="en-GB" sz="2000" dirty="0" err="1">
                <a:latin typeface="Arial"/>
                <a:ea typeface="+mn-lt"/>
                <a:cs typeface="Arial"/>
              </a:rPr>
              <a:t>potentiels</a:t>
            </a:r>
            <a:r>
              <a:rPr lang="en-GB" sz="2000" dirty="0">
                <a:latin typeface="Arial"/>
                <a:ea typeface="+mn-lt"/>
                <a:cs typeface="Arial"/>
              </a:rPr>
              <a:t>.</a:t>
            </a:r>
            <a:endParaRPr lang="en-GB" sz="2000" dirty="0">
              <a:latin typeface="Avenir Next LT Pro"/>
              <a:ea typeface="+mn-lt"/>
              <a:cs typeface="Arial"/>
            </a:endParaRPr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Plan </a:t>
            </a:r>
            <a:r>
              <a:rPr lang="en-GB" sz="2000" dirty="0" err="1">
                <a:latin typeface="Arial"/>
                <a:ea typeface="+mn-lt"/>
                <a:cs typeface="Arial"/>
              </a:rPr>
              <a:t>d’atténuation</a:t>
            </a:r>
            <a:r>
              <a:rPr lang="en-GB" sz="2000" dirty="0">
                <a:latin typeface="Arial"/>
                <a:ea typeface="+mn-lt"/>
                <a:cs typeface="Arial"/>
              </a:rPr>
              <a:t> pour </a:t>
            </a:r>
            <a:r>
              <a:rPr lang="en-GB" sz="2000" dirty="0" err="1">
                <a:latin typeface="Arial"/>
                <a:ea typeface="+mn-lt"/>
                <a:cs typeface="Arial"/>
              </a:rPr>
              <a:t>chaque</a:t>
            </a:r>
            <a:r>
              <a:rPr lang="en-GB" sz="2000" dirty="0">
                <a:latin typeface="Arial"/>
                <a:ea typeface="+mn-lt"/>
                <a:cs typeface="Arial"/>
              </a:rPr>
              <a:t> </a:t>
            </a:r>
            <a:r>
              <a:rPr lang="en-GB" sz="2000" dirty="0" err="1">
                <a:latin typeface="Arial"/>
                <a:ea typeface="+mn-lt"/>
                <a:cs typeface="Arial"/>
              </a:rPr>
              <a:t>risque</a:t>
            </a:r>
            <a:r>
              <a:rPr lang="en-GB" sz="2000" dirty="0">
                <a:latin typeface="Arial"/>
                <a:ea typeface="+mn-lt"/>
                <a:cs typeface="Arial"/>
              </a:rPr>
              <a:t>.</a:t>
            </a:r>
            <a:endParaRPr lang="en-GB" sz="2000" i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GB" sz="2000" b="1" dirty="0">
              <a:latin typeface="Arial"/>
              <a:cs typeface="Arial"/>
            </a:endParaRPr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015D424-E7AA-599B-7D0E-2370B6A6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04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4F1870C9-CAC6-1BD8-E61D-75D91B33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4" y="628349"/>
            <a:ext cx="10773257" cy="5958188"/>
          </a:xfrm>
          <a:prstGeom prst="rect">
            <a:avLst/>
          </a:prstGeom>
        </p:spPr>
      </p:pic>
      <p:pic>
        <p:nvPicPr>
          <p:cNvPr id="4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A4C15CC7-6A6A-549F-A2AB-D0B2D54C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509" y="212561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7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2259A-C69F-78B1-9325-43F4169A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4A2B-1D35-1C6B-FB78-17F6B59A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81" y="408461"/>
            <a:ext cx="8485978" cy="737473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PLANIFICATION ET ORGANISATION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3D97-8AE0-735C-CE74-4284178E6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010" y="1573481"/>
            <a:ext cx="10302465" cy="4644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/>
                <a:cs typeface="Arial"/>
              </a:rPr>
              <a:t>Budget</a:t>
            </a:r>
            <a:r>
              <a:rPr lang="en-GB" sz="2000" dirty="0">
                <a:latin typeface="Arial"/>
                <a:cs typeface="Arial"/>
              </a:rPr>
              <a:t> :</a:t>
            </a:r>
          </a:p>
          <a:p>
            <a:pPr marL="0" indent="0">
              <a:buNone/>
            </a:pPr>
            <a:endParaRPr lang="en-GB" dirty="0"/>
          </a:p>
          <a:p>
            <a:pPr lvl="1" indent="0">
              <a:buNone/>
            </a:pPr>
            <a:r>
              <a:rPr lang="en-GB" sz="2000" dirty="0">
                <a:latin typeface="Arial"/>
                <a:cs typeface="Arial"/>
              </a:rPr>
              <a:t>Le </a:t>
            </a:r>
            <a:r>
              <a:rPr lang="en-GB" sz="2000" dirty="0" err="1">
                <a:latin typeface="Arial"/>
                <a:cs typeface="Arial"/>
              </a:rPr>
              <a:t>coût</a:t>
            </a:r>
            <a:r>
              <a:rPr lang="en-GB" sz="2000" dirty="0">
                <a:latin typeface="Arial"/>
                <a:cs typeface="Arial"/>
              </a:rPr>
              <a:t> du </a:t>
            </a:r>
            <a:r>
              <a:rPr lang="en-GB" sz="2000" dirty="0" err="1">
                <a:latin typeface="Arial"/>
                <a:cs typeface="Arial"/>
              </a:rPr>
              <a:t>projet</a:t>
            </a:r>
            <a:r>
              <a:rPr lang="en-GB" sz="2000" dirty="0">
                <a:latin typeface="Arial"/>
                <a:cs typeface="Arial"/>
              </a:rPr>
              <a:t> a </a:t>
            </a:r>
            <a:r>
              <a:rPr lang="en-GB" sz="2000" dirty="0" err="1">
                <a:latin typeface="Arial"/>
                <a:cs typeface="Arial"/>
              </a:rPr>
              <a:t>été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établi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en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prenant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en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compte</a:t>
            </a:r>
            <a:r>
              <a:rPr lang="en-GB" sz="2000" dirty="0">
                <a:latin typeface="Arial"/>
                <a:cs typeface="Arial"/>
              </a:rPr>
              <a:t> les </a:t>
            </a:r>
            <a:r>
              <a:rPr lang="en-GB" sz="2000" dirty="0" err="1">
                <a:latin typeface="Arial"/>
                <a:cs typeface="Arial"/>
              </a:rPr>
              <a:t>paramètres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suivants</a:t>
            </a:r>
            <a:r>
              <a:rPr lang="en-GB" sz="2000" dirty="0">
                <a:latin typeface="Arial"/>
                <a:cs typeface="Arial"/>
              </a:rPr>
              <a:t> :</a:t>
            </a:r>
            <a:endParaRPr lang="en-US" sz="2000" dirty="0">
              <a:latin typeface="Arial"/>
              <a:cs typeface="Arial"/>
            </a:endParaRPr>
          </a:p>
          <a:p>
            <a:pPr marL="1028700" lvl="1" indent="-342900">
              <a:buFont typeface="Calibri,Sans-Serif"/>
              <a:buChar char="-"/>
            </a:pPr>
            <a:r>
              <a:rPr lang="en-GB" sz="2000" dirty="0">
                <a:latin typeface="Arial"/>
                <a:cs typeface="Arial"/>
              </a:rPr>
              <a:t>Exigence client : </a:t>
            </a:r>
            <a:r>
              <a:rPr lang="en-GB" sz="2000" dirty="0" err="1">
                <a:latin typeface="Arial"/>
                <a:cs typeface="Arial"/>
              </a:rPr>
              <a:t>développement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réalisé</a:t>
            </a:r>
            <a:r>
              <a:rPr lang="en-GB" sz="2000" dirty="0">
                <a:latin typeface="Arial"/>
                <a:cs typeface="Arial"/>
              </a:rPr>
              <a:t> chez le client (</a:t>
            </a:r>
            <a:r>
              <a:rPr lang="en-GB" sz="2000" dirty="0" err="1">
                <a:latin typeface="Arial"/>
                <a:cs typeface="Arial"/>
              </a:rPr>
              <a:t>forfait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déplacement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directement</a:t>
            </a:r>
            <a:r>
              <a:rPr lang="en-GB" sz="2000" dirty="0">
                <a:latin typeface="Arial"/>
                <a:cs typeface="Arial"/>
              </a:rPr>
              <a:t> pris </a:t>
            </a:r>
            <a:r>
              <a:rPr lang="en-GB" sz="2000" dirty="0" err="1">
                <a:latin typeface="Arial"/>
                <a:cs typeface="Arial"/>
              </a:rPr>
              <a:t>en</a:t>
            </a:r>
            <a:r>
              <a:rPr lang="en-GB" sz="2000" dirty="0">
                <a:latin typeface="Arial"/>
                <a:cs typeface="Arial"/>
              </a:rPr>
              <a:t> charge par le client – hors budget) - 3 </a:t>
            </a:r>
            <a:r>
              <a:rPr lang="en-GB" sz="2000" dirty="0" err="1">
                <a:latin typeface="Arial"/>
                <a:cs typeface="Arial"/>
              </a:rPr>
              <a:t>développeurs</a:t>
            </a:r>
            <a:r>
              <a:rPr lang="en-GB" sz="2000" dirty="0">
                <a:latin typeface="Arial"/>
                <a:cs typeface="Arial"/>
              </a:rPr>
              <a:t> à temps plein sur la durée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5F9F48E-B474-ABE4-94A9-0D032EF5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28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7790DD-CDEE-E7CA-1063-BD81FC4D4E7B}"/>
              </a:ext>
            </a:extLst>
          </p:cNvPr>
          <p:cNvSpPr txBox="1"/>
          <p:nvPr/>
        </p:nvSpPr>
        <p:spPr>
          <a:xfrm>
            <a:off x="4647880" y="168135"/>
            <a:ext cx="22225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/>
              <a:t>BUDGET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7DF52C6-506F-6286-F0D8-32897951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13" y="831586"/>
            <a:ext cx="8543745" cy="1011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B8A833-AC12-5DD2-4F5D-34629C094397}"/>
              </a:ext>
            </a:extLst>
          </p:cNvPr>
          <p:cNvSpPr txBox="1"/>
          <p:nvPr/>
        </p:nvSpPr>
        <p:spPr>
          <a:xfrm>
            <a:off x="601034" y="2154816"/>
            <a:ext cx="429954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600" b="1">
                <a:latin typeface="Arial"/>
                <a:ea typeface="+mn-lt"/>
                <a:cs typeface="+mn-lt"/>
              </a:rPr>
              <a:t>PowerEdge T150, Châssis 4x3.5, Xeon E-2314, 8GB, 1x1TB SATA 7.2K, </a:t>
            </a:r>
            <a:r>
              <a:rPr lang="fr-FR" sz="1600" b="1" err="1">
                <a:latin typeface="Arial"/>
                <a:ea typeface="+mn-lt"/>
                <a:cs typeface="+mn-lt"/>
              </a:rPr>
              <a:t>Broadcom</a:t>
            </a:r>
            <a:r>
              <a:rPr lang="fr-FR" sz="1600" b="1">
                <a:latin typeface="Arial"/>
                <a:ea typeface="+mn-lt"/>
                <a:cs typeface="+mn-lt"/>
              </a:rPr>
              <a:t> 5720 Dual Port iDRAC9 Basic 15G, 300W, 3YBasic</a:t>
            </a:r>
            <a:endParaRPr lang="en-US" sz="1600">
              <a:latin typeface="Arial"/>
              <a:ea typeface="+mn-lt"/>
              <a:cs typeface="+mn-lt"/>
            </a:endParaRPr>
          </a:p>
          <a:p>
            <a:pPr algn="just"/>
            <a:endParaRPr lang="en-US" sz="1100">
              <a:ea typeface="+mn-lt"/>
              <a:cs typeface="+mn-lt"/>
            </a:endParaRPr>
          </a:p>
          <a:p>
            <a:pPr algn="just"/>
            <a:endParaRPr lang="en-US" sz="1100">
              <a:ea typeface="+mn-lt"/>
              <a:cs typeface="+mn-lt"/>
            </a:endParaRPr>
          </a:p>
          <a:p>
            <a:pPr algn="just"/>
            <a:endParaRPr lang="en-US" sz="1100">
              <a:ea typeface="+mn-lt"/>
              <a:cs typeface="+mn-lt"/>
            </a:endParaRPr>
          </a:p>
          <a:p>
            <a:pPr algn="just"/>
            <a:r>
              <a:rPr lang="fr-FR" sz="1400" b="1">
                <a:latin typeface="Arial"/>
                <a:ea typeface="+mn-lt"/>
                <a:cs typeface="+mn-lt"/>
              </a:rPr>
              <a:t>Caractéristiques principales :</a:t>
            </a:r>
            <a:endParaRPr lang="en-US" sz="1400">
              <a:latin typeface="Arial"/>
              <a:ea typeface="+mn-lt"/>
              <a:cs typeface="+mn-lt"/>
            </a:endParaRPr>
          </a:p>
          <a:p>
            <a:endParaRPr lang="en-US" sz="900">
              <a:latin typeface="Segoe UI"/>
              <a:cs typeface="Segoe UI"/>
            </a:endParaRPr>
          </a:p>
          <a:p>
            <a:pPr marL="285750" indent="-285750">
              <a:buFont typeface="Symbol"/>
              <a:buChar char="•"/>
            </a:pPr>
            <a:r>
              <a:rPr lang="en-US" sz="1100">
                <a:latin typeface="Arial"/>
                <a:cs typeface="Segoe UI"/>
              </a:rPr>
              <a:t>Pas de </a:t>
            </a:r>
            <a:r>
              <a:rPr lang="en-US" sz="1100" err="1">
                <a:latin typeface="Arial"/>
                <a:cs typeface="Segoe UI"/>
              </a:rPr>
              <a:t>système</a:t>
            </a:r>
            <a:r>
              <a:rPr lang="en-US" sz="1100">
                <a:latin typeface="Arial"/>
                <a:cs typeface="Segoe UI"/>
              </a:rPr>
              <a:t> </a:t>
            </a:r>
            <a:r>
              <a:rPr lang="en-US" sz="1100" err="1">
                <a:latin typeface="Arial"/>
                <a:cs typeface="Segoe UI"/>
              </a:rPr>
              <a:t>d’exploitation</a:t>
            </a:r>
            <a:endParaRPr lang="en-US" sz="1100">
              <a:latin typeface="Arial"/>
              <a:cs typeface="Segoe UI"/>
            </a:endParaRPr>
          </a:p>
          <a:p>
            <a:pPr marL="285750" indent="-285750">
              <a:buFont typeface="Symbol"/>
              <a:buChar char="•"/>
            </a:pPr>
            <a:r>
              <a:rPr lang="en-US" sz="800">
                <a:latin typeface="Arial"/>
                <a:cs typeface="Segoe UI"/>
              </a:rPr>
              <a:t>&gt;</a:t>
            </a:r>
            <a:r>
              <a:rPr lang="en-US" sz="1100">
                <a:latin typeface="Arial"/>
                <a:cs typeface="Segoe UI"/>
              </a:rPr>
              <a:t>Intel Xeon E-2314 (8Mo Cache, 2.8GHz)</a:t>
            </a:r>
          </a:p>
          <a:p>
            <a:pPr marL="285750" indent="-285750">
              <a:buFont typeface="Symbol"/>
              <a:buChar char="•"/>
            </a:pPr>
            <a:r>
              <a:rPr lang="en-US" sz="800">
                <a:latin typeface="Arial"/>
                <a:cs typeface="Segoe UI"/>
              </a:rPr>
              <a:t>&gt;</a:t>
            </a:r>
            <a:r>
              <a:rPr lang="en-US" sz="1100">
                <a:latin typeface="Arial"/>
                <a:cs typeface="Segoe UI"/>
              </a:rPr>
              <a:t>8Go (3200MHz) DDR4-SDRAM (1 x 8) &amp; 1000Go HDD</a:t>
            </a:r>
          </a:p>
          <a:p>
            <a:pPr marL="285750" indent="-285750">
              <a:buFont typeface="Symbol"/>
              <a:buChar char="•"/>
            </a:pPr>
            <a:r>
              <a:rPr lang="fr-FR" sz="800">
                <a:latin typeface="Arial"/>
                <a:cs typeface="Segoe UI"/>
              </a:rPr>
              <a:t>&gt;</a:t>
            </a:r>
            <a:r>
              <a:rPr lang="fr-FR" sz="1100">
                <a:latin typeface="Arial"/>
                <a:cs typeface="Segoe UI"/>
              </a:rPr>
              <a:t>iDRAC9 Basic 15G</a:t>
            </a:r>
            <a:endParaRPr lang="en-US" sz="1100">
              <a:latin typeface="Arial"/>
              <a:cs typeface="Segoe UI"/>
            </a:endParaRPr>
          </a:p>
          <a:p>
            <a:pPr algn="l"/>
            <a:endParaRPr lang="en-US"/>
          </a:p>
        </p:txBody>
      </p:sp>
      <p:pic>
        <p:nvPicPr>
          <p:cNvPr id="9" name="Picture 8" descr="Une image contenant Appareils électroniques&#10;&#10;Le contenu généré par l’IA peut être incorrect.">
            <a:extLst>
              <a:ext uri="{FF2B5EF4-FFF2-40B4-BE49-F238E27FC236}">
                <a16:creationId xmlns:a16="http://schemas.microsoft.com/office/drawing/2014/main" id="{D6A42137-6829-B336-68E5-8A78728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427" y="2326616"/>
            <a:ext cx="3631721" cy="3951616"/>
          </a:xfrm>
          <a:prstGeom prst="rect">
            <a:avLst/>
          </a:prstGeom>
        </p:spPr>
      </p:pic>
      <p:pic>
        <p:nvPicPr>
          <p:cNvPr id="10" name="Picture 9" descr="Une image contenant Appareils électroniques, ordinateur&#10;&#10;Le contenu généré par l’IA peut être incorrect.">
            <a:extLst>
              <a:ext uri="{FF2B5EF4-FFF2-40B4-BE49-F238E27FC236}">
                <a16:creationId xmlns:a16="http://schemas.microsoft.com/office/drawing/2014/main" id="{AC0F321D-8A5C-ACB5-6821-61CC2475B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164" y="2325089"/>
            <a:ext cx="3972644" cy="39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689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7790DD-CDEE-E7CA-1063-BD81FC4D4E7B}"/>
              </a:ext>
            </a:extLst>
          </p:cNvPr>
          <p:cNvSpPr txBox="1"/>
          <p:nvPr/>
        </p:nvSpPr>
        <p:spPr>
          <a:xfrm>
            <a:off x="4647880" y="168135"/>
            <a:ext cx="22225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/>
              <a:t>BUDGET</a:t>
            </a:r>
          </a:p>
        </p:txBody>
      </p:sp>
      <p:pic>
        <p:nvPicPr>
          <p:cNvPr id="2" name="Picture 1" descr="A screenshot of a document&#10;&#10;Description automatically generated">
            <a:extLst>
              <a:ext uri="{FF2B5EF4-FFF2-40B4-BE49-F238E27FC236}">
                <a16:creationId xmlns:a16="http://schemas.microsoft.com/office/drawing/2014/main" id="{C77D43F9-3C5E-4C23-37ED-9E06B64C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26" y="537864"/>
            <a:ext cx="10100092" cy="61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63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4453-8CBE-B524-752F-55F3F1A6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257" y="365329"/>
            <a:ext cx="7799459" cy="978293"/>
          </a:xfrm>
        </p:spPr>
        <p:txBody>
          <a:bodyPr>
            <a:normAutofit/>
          </a:bodyPr>
          <a:lstStyle/>
          <a:p>
            <a:pPr algn="ctr"/>
            <a:r>
              <a:rPr lang="en-GB" sz="3600" b="1">
                <a:latin typeface="Arial"/>
                <a:cs typeface="Arial"/>
              </a:rPr>
              <a:t>RESULTATS ET LIVRABLES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0DA5-616D-A86B-8094-742ADBBC8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23" y="2097025"/>
            <a:ext cx="10702864" cy="424001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sz="2000" b="1" dirty="0" err="1">
                <a:latin typeface="Arial"/>
                <a:cs typeface="Arial"/>
              </a:rPr>
              <a:t>Livrables</a:t>
            </a:r>
            <a:r>
              <a:rPr lang="en-GB" sz="2000" b="1" dirty="0">
                <a:latin typeface="Arial"/>
                <a:cs typeface="Arial"/>
              </a:rPr>
              <a:t> déjà </a:t>
            </a:r>
            <a:r>
              <a:rPr lang="en-GB" sz="2000" b="1" dirty="0" err="1">
                <a:latin typeface="Arial"/>
                <a:cs typeface="Arial"/>
              </a:rPr>
              <a:t>réalisés</a:t>
            </a:r>
            <a:r>
              <a:rPr lang="en-GB" sz="2000" dirty="0">
                <a:latin typeface="Arial"/>
                <a:cs typeface="Arial"/>
              </a:rPr>
              <a:t> :</a:t>
            </a:r>
            <a:endParaRPr lang="en-US" sz="2000" dirty="0"/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Cahier des charges techniques </a:t>
            </a:r>
            <a:r>
              <a:rPr lang="en-GB" sz="2000" dirty="0" err="1">
                <a:latin typeface="Arial"/>
                <a:cs typeface="Arial"/>
              </a:rPr>
              <a:t>complet</a:t>
            </a:r>
            <a:r>
              <a:rPr lang="en-GB" sz="2000" dirty="0">
                <a:latin typeface="Arial"/>
                <a:cs typeface="Arial"/>
              </a:rPr>
              <a:t>, avec maquettes de </a:t>
            </a:r>
            <a:r>
              <a:rPr lang="en-GB" sz="2000" dirty="0" err="1">
                <a:latin typeface="Arial"/>
                <a:cs typeface="Arial"/>
              </a:rPr>
              <a:t>l'interface</a:t>
            </a:r>
            <a:r>
              <a:rPr lang="en-GB" sz="2000" dirty="0">
                <a:latin typeface="Arial"/>
                <a:cs typeface="Arial"/>
              </a:rPr>
              <a:t> des </a:t>
            </a:r>
            <a:r>
              <a:rPr lang="en-GB" sz="2000" dirty="0" err="1">
                <a:latin typeface="Arial"/>
                <a:cs typeface="Arial"/>
              </a:rPr>
              <a:t>fonctionnalités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principales</a:t>
            </a:r>
            <a:r>
              <a:rPr lang="en-GB" sz="2000" dirty="0">
                <a:latin typeface="Arial"/>
                <a:cs typeface="Arial"/>
              </a:rPr>
              <a:t>.</a:t>
            </a:r>
            <a:endParaRPr lang="en-GB" sz="2000" dirty="0"/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Dossier de planification </a:t>
            </a:r>
            <a:r>
              <a:rPr lang="en-GB" sz="2000" dirty="0" err="1">
                <a:latin typeface="Arial"/>
                <a:cs typeface="Arial"/>
              </a:rPr>
              <a:t>structuré</a:t>
            </a:r>
            <a:r>
              <a:rPr lang="en-GB" sz="2000" dirty="0">
                <a:latin typeface="Arial"/>
                <a:cs typeface="Arial"/>
              </a:rPr>
              <a:t>.</a:t>
            </a:r>
            <a:r>
              <a:rPr lang="en-GB" sz="2000" dirty="0"/>
              <a:t> </a:t>
            </a:r>
          </a:p>
          <a:p>
            <a:pPr marL="1028700" lvl="1" indent="-342900"/>
            <a:r>
              <a:rPr lang="en-GB" sz="2000" dirty="0" err="1">
                <a:latin typeface="Arial"/>
                <a:cs typeface="Arial"/>
              </a:rPr>
              <a:t>Récapitulatif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CdCT</a:t>
            </a:r>
            <a:r>
              <a:rPr lang="en-GB" sz="2000" dirty="0">
                <a:latin typeface="Arial"/>
                <a:cs typeface="Arial"/>
              </a:rPr>
              <a:t> et planification PowerPoint</a:t>
            </a:r>
          </a:p>
          <a:p>
            <a:pPr marL="1028700" lvl="1" indent="-342900"/>
            <a:endParaRPr lang="en-GB" sz="2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/>
                <a:cs typeface="Arial"/>
              </a:rPr>
              <a:t>Livrables</a:t>
            </a:r>
            <a:r>
              <a:rPr lang="en-GB" sz="2000" b="1" dirty="0">
                <a:latin typeface="Arial"/>
                <a:cs typeface="Arial"/>
              </a:rPr>
              <a:t> à </a:t>
            </a:r>
            <a:r>
              <a:rPr lang="en-GB" sz="2000" b="1" dirty="0" err="1">
                <a:latin typeface="Arial"/>
                <a:cs typeface="Arial"/>
              </a:rPr>
              <a:t>réaliser</a:t>
            </a:r>
            <a:r>
              <a:rPr lang="en-GB" sz="2000" dirty="0">
                <a:latin typeface="Arial"/>
                <a:cs typeface="Arial"/>
              </a:rPr>
              <a:t>:</a:t>
            </a:r>
            <a:endParaRPr lang="en-US" sz="2000" dirty="0"/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API au format JAR – 23/06/2025</a:t>
            </a:r>
            <a:endParaRPr lang="en-GB" sz="2000" dirty="0"/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Application Frontend dans </a:t>
            </a:r>
            <a:r>
              <a:rPr lang="en-GB" sz="2000" dirty="0" err="1">
                <a:latin typeface="Arial"/>
                <a:cs typeface="Arial"/>
              </a:rPr>
              <a:t>une</a:t>
            </a:r>
            <a:r>
              <a:rPr lang="en-GB" sz="2000" dirty="0">
                <a:latin typeface="Arial"/>
                <a:cs typeface="Arial"/>
              </a:rPr>
              <a:t> archive – 23/06/2025</a:t>
            </a:r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Les codes sources des 2 applications – 23/06/2025</a:t>
            </a:r>
            <a:endParaRPr lang="en-GB" sz="2000" dirty="0"/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Les </a:t>
            </a:r>
            <a:r>
              <a:rPr lang="en-GB" sz="2000" dirty="0" err="1">
                <a:latin typeface="Arial"/>
                <a:cs typeface="Arial"/>
              </a:rPr>
              <a:t>différents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éléments</a:t>
            </a:r>
            <a:r>
              <a:rPr lang="en-GB" sz="2000" dirty="0">
                <a:latin typeface="Arial"/>
                <a:cs typeface="Arial"/>
              </a:rPr>
              <a:t> de documentations (documentation technique, documentation </a:t>
            </a:r>
            <a:r>
              <a:rPr lang="en-GB" sz="2000" dirty="0" err="1">
                <a:latin typeface="Arial"/>
                <a:cs typeface="Arial"/>
              </a:rPr>
              <a:t>utilisateurs</a:t>
            </a:r>
            <a:r>
              <a:rPr lang="en-GB" sz="2000" dirty="0">
                <a:latin typeface="Arial"/>
                <a:cs typeface="Arial"/>
              </a:rPr>
              <a:t>, …) </a:t>
            </a:r>
            <a:r>
              <a:rPr lang="en-GB" sz="2000">
                <a:latin typeface="Arial"/>
                <a:cs typeface="Arial"/>
              </a:rPr>
              <a:t>– 04/07/2025</a:t>
            </a:r>
            <a:endParaRPr lang="en-GB" sz="2400" dirty="0">
              <a:latin typeface="Arial"/>
              <a:cs typeface="Arial"/>
            </a:endParaRPr>
          </a:p>
          <a:p>
            <a:pPr lvl="1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>
                <a:latin typeface="Arial"/>
                <a:cs typeface="Arial"/>
              </a:rPr>
              <a:t>Impact </a:t>
            </a:r>
            <a:r>
              <a:rPr lang="en-GB" sz="2000" b="1" dirty="0" err="1">
                <a:latin typeface="Arial"/>
                <a:cs typeface="Arial"/>
              </a:rPr>
              <a:t>attendu</a:t>
            </a:r>
            <a:r>
              <a:rPr lang="en-GB" sz="2000" dirty="0">
                <a:latin typeface="Arial"/>
                <a:cs typeface="Arial"/>
              </a:rPr>
              <a:t> :</a:t>
            </a:r>
            <a:endParaRPr lang="en-GB" sz="2000" dirty="0"/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Optimisation des performances du </a:t>
            </a:r>
            <a:r>
              <a:rPr lang="en-GB" sz="2000" dirty="0" err="1">
                <a:latin typeface="Arial"/>
                <a:cs typeface="Arial"/>
              </a:rPr>
              <a:t>système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d’information</a:t>
            </a:r>
            <a:r>
              <a:rPr lang="en-GB" sz="2000" dirty="0">
                <a:latin typeface="Arial"/>
                <a:cs typeface="Arial"/>
              </a:rPr>
              <a:t>.</a:t>
            </a:r>
            <a:endParaRPr lang="en-GB" sz="2000" dirty="0"/>
          </a:p>
          <a:p>
            <a:pPr marL="1028700" lvl="1" indent="-342900"/>
            <a:r>
              <a:rPr lang="en-GB" sz="2000" dirty="0" err="1">
                <a:latin typeface="Arial"/>
                <a:cs typeface="Arial"/>
              </a:rPr>
              <a:t>Réduction</a:t>
            </a:r>
            <a:r>
              <a:rPr lang="en-GB" sz="2000" dirty="0">
                <a:latin typeface="Arial"/>
                <a:cs typeface="Arial"/>
              </a:rPr>
              <a:t> des </a:t>
            </a:r>
            <a:r>
              <a:rPr lang="en-GB" sz="2000" dirty="0" err="1">
                <a:latin typeface="Arial"/>
                <a:cs typeface="Arial"/>
              </a:rPr>
              <a:t>risques</a:t>
            </a:r>
            <a:r>
              <a:rPr lang="en-GB" sz="2000" dirty="0">
                <a:latin typeface="Arial"/>
                <a:cs typeface="Arial"/>
              </a:rPr>
              <a:t> grâce à </a:t>
            </a:r>
            <a:r>
              <a:rPr lang="en-GB" sz="2000" dirty="0" err="1">
                <a:latin typeface="Arial"/>
                <a:cs typeface="Arial"/>
              </a:rPr>
              <a:t>une</a:t>
            </a:r>
            <a:r>
              <a:rPr lang="en-GB" sz="2000" dirty="0">
                <a:latin typeface="Arial"/>
                <a:cs typeface="Arial"/>
              </a:rPr>
              <a:t> planification </a:t>
            </a:r>
            <a:r>
              <a:rPr lang="en-GB" sz="2000" dirty="0" err="1">
                <a:latin typeface="Arial"/>
                <a:cs typeface="Arial"/>
              </a:rPr>
              <a:t>précise</a:t>
            </a:r>
            <a:r>
              <a:rPr lang="en-GB" sz="2000" dirty="0">
                <a:latin typeface="Arial"/>
                <a:cs typeface="Arial"/>
              </a:rPr>
              <a:t>.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163F08F8-C052-C6F6-6640-739961B4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3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A2BE-B08D-532B-2B67-199C2B76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67903"/>
            <a:ext cx="7838996" cy="791892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CONCLUSION ET 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0A5E-4768-1456-8FBD-FCE69A3D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22" y="1568973"/>
            <a:ext cx="11144021" cy="485722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sz="3400">
                <a:latin typeface="Arial"/>
                <a:cs typeface="Arial"/>
              </a:rPr>
              <a:t>Dans cette présentation, nous avons présenté les actions entreprises et à venir dans le cadre de la refonte complète de l'application de fidélisation des clients de la fromagerie DIGICHEES. </a:t>
            </a:r>
            <a:endParaRPr lang="en-US">
              <a:latin typeface="Avenir Next LT Pro"/>
              <a:cs typeface="Arial"/>
            </a:endParaRPr>
          </a:p>
          <a:p>
            <a:pPr marL="0" indent="0" algn="just">
              <a:buNone/>
            </a:pPr>
            <a:endParaRPr lang="en-GB" sz="34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GB" sz="3400">
                <a:latin typeface="Arial"/>
                <a:cs typeface="Arial"/>
              </a:rPr>
              <a:t>La méthodologie agile a été retenue et utilisée pour la planification et gestion du projet, pour permettre une adaptation rapide de l'équipe en cas de changements et améliorer la collaboration entre les différents intervenants. </a:t>
            </a:r>
          </a:p>
          <a:p>
            <a:pPr marL="0" indent="0" algn="just">
              <a:buNone/>
            </a:pPr>
            <a:endParaRPr lang="en-GB" sz="34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GB" sz="3400">
                <a:latin typeface="Arial"/>
                <a:cs typeface="Arial"/>
              </a:rPr>
              <a:t>L'outil de planification utilisé est Jira. </a:t>
            </a:r>
          </a:p>
          <a:p>
            <a:pPr marL="0" indent="0" algn="just">
              <a:buNone/>
            </a:pPr>
            <a:endParaRPr lang="en-GB" sz="340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4F4E87E-AB69-027D-4ABB-B65F9008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1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83F4-2645-465A-55FF-14F9BA39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916765" cy="738419"/>
          </a:xfrm>
        </p:spPr>
        <p:txBody>
          <a:bodyPr>
            <a:normAutofit/>
          </a:bodyPr>
          <a:lstStyle/>
          <a:p>
            <a:pPr algn="ctr"/>
            <a:r>
              <a:rPr lang="en-GB" sz="3200" b="1"/>
              <a:t>CONTEXTE ET OBJECTIFS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8E6D-0CAC-0ECE-1669-4B53006E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609077"/>
            <a:ext cx="10168128" cy="456312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2400" b="1" dirty="0" err="1">
                <a:latin typeface="Arial"/>
                <a:ea typeface="+mn-lt"/>
                <a:cs typeface="+mn-lt"/>
              </a:rPr>
              <a:t>Contexte</a:t>
            </a:r>
            <a:r>
              <a:rPr lang="en-GB" sz="2400" b="1" dirty="0">
                <a:latin typeface="Arial"/>
                <a:ea typeface="+mn-lt"/>
                <a:cs typeface="+mn-lt"/>
              </a:rPr>
              <a:t> :</a:t>
            </a:r>
          </a:p>
          <a:p>
            <a:pPr marL="0" indent="0" algn="just">
              <a:buNone/>
            </a:pPr>
            <a:r>
              <a:rPr lang="en-GB" sz="2000" dirty="0">
                <a:latin typeface="Arial"/>
                <a:ea typeface="+mn-lt"/>
                <a:cs typeface="+mn-lt"/>
              </a:rPr>
              <a:t>Dans le cadre de </a:t>
            </a:r>
            <a:r>
              <a:rPr lang="en-GB" sz="2000" dirty="0" err="1">
                <a:latin typeface="Arial"/>
                <a:ea typeface="+mn-lt"/>
                <a:cs typeface="+mn-lt"/>
              </a:rPr>
              <a:t>vos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activités</a:t>
            </a:r>
            <a:r>
              <a:rPr lang="en-GB" sz="2000" dirty="0">
                <a:latin typeface="Arial"/>
                <a:ea typeface="+mn-lt"/>
                <a:cs typeface="+mn-lt"/>
              </a:rPr>
              <a:t>, </a:t>
            </a:r>
            <a:r>
              <a:rPr lang="en-GB" sz="2000" dirty="0" err="1">
                <a:latin typeface="Arial"/>
                <a:ea typeface="+mn-lt"/>
                <a:cs typeface="+mn-lt"/>
              </a:rPr>
              <a:t>vous</a:t>
            </a:r>
            <a:r>
              <a:rPr lang="en-GB" sz="2000" dirty="0">
                <a:latin typeface="Arial"/>
                <a:ea typeface="+mn-lt"/>
                <a:cs typeface="+mn-lt"/>
              </a:rPr>
              <a:t> nous </a:t>
            </a:r>
            <a:r>
              <a:rPr lang="en-GB" sz="2000" dirty="0" err="1">
                <a:latin typeface="Arial"/>
                <a:ea typeface="+mn-lt"/>
                <a:cs typeface="+mn-lt"/>
              </a:rPr>
              <a:t>avez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sollicité</a:t>
            </a:r>
            <a:r>
              <a:rPr lang="en-GB" sz="2000" dirty="0">
                <a:latin typeface="Arial"/>
                <a:ea typeface="+mn-lt"/>
                <a:cs typeface="+mn-lt"/>
              </a:rPr>
              <a:t> pour </a:t>
            </a:r>
            <a:r>
              <a:rPr lang="en-GB" sz="2000" dirty="0" err="1">
                <a:latin typeface="Arial"/>
                <a:ea typeface="+mn-lt"/>
                <a:cs typeface="+mn-lt"/>
              </a:rPr>
              <a:t>une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refonte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complète</a:t>
            </a:r>
            <a:r>
              <a:rPr lang="en-GB" sz="2000" dirty="0">
                <a:latin typeface="Arial"/>
                <a:ea typeface="+mn-lt"/>
                <a:cs typeface="+mn-lt"/>
              </a:rPr>
              <a:t> de </a:t>
            </a:r>
            <a:r>
              <a:rPr lang="en-GB" sz="2000" dirty="0" err="1">
                <a:latin typeface="Arial"/>
                <a:ea typeface="+mn-lt"/>
                <a:cs typeface="+mn-lt"/>
              </a:rPr>
              <a:t>votre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système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d’information</a:t>
            </a:r>
            <a:r>
              <a:rPr lang="en-GB" sz="2000" dirty="0">
                <a:latin typeface="Arial"/>
                <a:ea typeface="+mn-lt"/>
                <a:cs typeface="+mn-lt"/>
              </a:rPr>
              <a:t> (SI) pour </a:t>
            </a:r>
            <a:r>
              <a:rPr lang="en-GB" sz="2000" dirty="0" err="1">
                <a:latin typeface="Arial"/>
                <a:ea typeface="+mn-lt"/>
                <a:cs typeface="+mn-lt"/>
              </a:rPr>
              <a:t>gérer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votre</a:t>
            </a:r>
            <a:r>
              <a:rPr lang="en-GB" sz="2000" dirty="0">
                <a:latin typeface="Arial"/>
                <a:ea typeface="+mn-lt"/>
                <a:cs typeface="+mn-lt"/>
              </a:rPr>
              <a:t> boutique physique et </a:t>
            </a:r>
            <a:r>
              <a:rPr lang="en-GB" sz="2000" dirty="0" err="1">
                <a:latin typeface="Arial"/>
                <a:ea typeface="+mn-lt"/>
                <a:cs typeface="+mn-lt"/>
              </a:rPr>
              <a:t>en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ligne</a:t>
            </a:r>
            <a:r>
              <a:rPr lang="en-GB" sz="2000" dirty="0">
                <a:latin typeface="Arial"/>
                <a:ea typeface="+mn-lt"/>
                <a:cs typeface="+mn-lt"/>
              </a:rPr>
              <a:t> via un </a:t>
            </a:r>
            <a:r>
              <a:rPr lang="en-GB" sz="2000" dirty="0" err="1">
                <a:latin typeface="Arial"/>
                <a:ea typeface="+mn-lt"/>
                <a:cs typeface="+mn-lt"/>
              </a:rPr>
              <a:t>système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basé</a:t>
            </a:r>
            <a:r>
              <a:rPr lang="en-GB" sz="2000" dirty="0">
                <a:latin typeface="Arial"/>
                <a:ea typeface="+mn-lt"/>
                <a:cs typeface="+mn-lt"/>
              </a:rPr>
              <a:t> sur des points de </a:t>
            </a:r>
            <a:r>
              <a:rPr lang="en-GB" sz="2000" dirty="0" err="1">
                <a:latin typeface="Arial"/>
                <a:ea typeface="+mn-lt"/>
                <a:cs typeface="+mn-lt"/>
              </a:rPr>
              <a:t>fidélité</a:t>
            </a:r>
            <a:r>
              <a:rPr lang="en-GB" sz="2000" dirty="0">
                <a:latin typeface="Arial"/>
                <a:ea typeface="+mn-lt"/>
                <a:cs typeface="+mn-lt"/>
              </a:rPr>
              <a:t>, avec un nouveau </a:t>
            </a:r>
            <a:r>
              <a:rPr lang="en-GB" sz="2000" dirty="0" err="1">
                <a:latin typeface="Arial"/>
                <a:ea typeface="+mn-lt"/>
                <a:cs typeface="+mn-lt"/>
              </a:rPr>
              <a:t>domaine</a:t>
            </a:r>
            <a:r>
              <a:rPr lang="en-GB" sz="2000" dirty="0">
                <a:latin typeface="Arial"/>
                <a:ea typeface="+mn-lt"/>
                <a:cs typeface="+mn-lt"/>
              </a:rPr>
              <a:t>, </a:t>
            </a:r>
            <a:r>
              <a:rPr lang="en-GB" sz="2000" i="1">
                <a:latin typeface="Arial"/>
                <a:ea typeface="+mn-lt"/>
                <a:cs typeface="+mn-lt"/>
              </a:rPr>
              <a:t>DIGICHEES.com</a:t>
            </a:r>
            <a:r>
              <a:rPr lang="en-GB" sz="2000" i="1" dirty="0">
                <a:latin typeface="Arial"/>
                <a:ea typeface="+mn-lt"/>
                <a:cs typeface="+mn-lt"/>
              </a:rPr>
              <a:t>. </a:t>
            </a:r>
            <a:r>
              <a:rPr lang="en-GB" sz="2000" dirty="0" err="1">
                <a:latin typeface="Arial"/>
                <a:ea typeface="+mn-lt"/>
                <a:cs typeface="+mn-lt"/>
              </a:rPr>
              <a:t>L’application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actuelle</a:t>
            </a:r>
            <a:r>
              <a:rPr lang="en-GB" sz="2000" dirty="0">
                <a:latin typeface="Arial"/>
                <a:ea typeface="+mn-lt"/>
                <a:cs typeface="+mn-lt"/>
              </a:rPr>
              <a:t>, </a:t>
            </a:r>
            <a:r>
              <a:rPr lang="en-GB" sz="2000" dirty="0" err="1">
                <a:latin typeface="Arial"/>
                <a:ea typeface="+mn-lt"/>
                <a:cs typeface="+mn-lt"/>
              </a:rPr>
              <a:t>obsolète</a:t>
            </a:r>
            <a:r>
              <a:rPr lang="en-GB" sz="2000" dirty="0">
                <a:latin typeface="Arial"/>
                <a:ea typeface="+mn-lt"/>
                <a:cs typeface="+mn-lt"/>
              </a:rPr>
              <a:t> après 20 </a:t>
            </a:r>
            <a:r>
              <a:rPr lang="en-GB" sz="2000" dirty="0" err="1">
                <a:latin typeface="Arial"/>
                <a:ea typeface="+mn-lt"/>
                <a:cs typeface="+mn-lt"/>
              </a:rPr>
              <a:t>ans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d’utilisation</a:t>
            </a:r>
            <a:r>
              <a:rPr lang="en-GB" sz="2000" dirty="0">
                <a:latin typeface="Arial"/>
                <a:ea typeface="+mn-lt"/>
                <a:cs typeface="+mn-lt"/>
              </a:rPr>
              <a:t>, </a:t>
            </a:r>
            <a:r>
              <a:rPr lang="en-GB" sz="2000" dirty="0" err="1">
                <a:latin typeface="Arial"/>
                <a:ea typeface="+mn-lt"/>
                <a:cs typeface="+mn-lt"/>
              </a:rPr>
              <a:t>présente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plusieurs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problèmes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nécessitant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une</a:t>
            </a:r>
            <a:r>
              <a:rPr lang="en-GB" sz="2000" dirty="0">
                <a:latin typeface="Arial"/>
                <a:ea typeface="+mn-lt"/>
                <a:cs typeface="+mn-lt"/>
              </a:rPr>
              <a:t> modernisation. </a:t>
            </a:r>
          </a:p>
          <a:p>
            <a:pPr marL="0" indent="0" algn="just">
              <a:buNone/>
            </a:pPr>
            <a:r>
              <a:rPr lang="en-GB" sz="2400" b="1" dirty="0" err="1">
                <a:latin typeface="Arial"/>
                <a:cs typeface="Arial"/>
              </a:rPr>
              <a:t>Objectifs</a:t>
            </a:r>
            <a:r>
              <a:rPr lang="en-GB" sz="2400" b="1" dirty="0">
                <a:latin typeface="Arial"/>
                <a:cs typeface="Arial"/>
              </a:rPr>
              <a:t> du </a:t>
            </a:r>
            <a:r>
              <a:rPr lang="en-GB" sz="2400" b="1" dirty="0" err="1">
                <a:latin typeface="Arial"/>
                <a:cs typeface="Arial"/>
              </a:rPr>
              <a:t>projet</a:t>
            </a:r>
            <a:r>
              <a:rPr lang="en-GB" sz="2400" dirty="0">
                <a:latin typeface="Arial"/>
                <a:cs typeface="Arial"/>
              </a:rPr>
              <a:t> :</a:t>
            </a:r>
          </a:p>
          <a:p>
            <a:pPr marL="571500" indent="-342900" algn="just"/>
            <a:r>
              <a:rPr lang="en-GB" sz="1900" dirty="0" err="1">
                <a:latin typeface="Arial"/>
                <a:cs typeface="Arial"/>
              </a:rPr>
              <a:t>Refonte</a:t>
            </a:r>
            <a:r>
              <a:rPr lang="en-GB" sz="1900" dirty="0">
                <a:latin typeface="Arial"/>
                <a:cs typeface="Arial"/>
              </a:rPr>
              <a:t> </a:t>
            </a:r>
            <a:r>
              <a:rPr lang="en-GB" sz="1900" dirty="0" err="1">
                <a:latin typeface="Arial"/>
                <a:cs typeface="Arial"/>
              </a:rPr>
              <a:t>complète</a:t>
            </a:r>
            <a:r>
              <a:rPr lang="en-GB" sz="1900" dirty="0">
                <a:latin typeface="Arial"/>
                <a:cs typeface="Arial"/>
              </a:rPr>
              <a:t> du SI (proposition </a:t>
            </a:r>
            <a:r>
              <a:rPr lang="en-GB" sz="1900" dirty="0" err="1">
                <a:latin typeface="Arial"/>
                <a:cs typeface="Arial"/>
              </a:rPr>
              <a:t>d'une</a:t>
            </a:r>
            <a:r>
              <a:rPr lang="en-GB" sz="1900" dirty="0">
                <a:latin typeface="Arial"/>
                <a:cs typeface="Arial"/>
              </a:rPr>
              <a:t> nouvelle architecture)</a:t>
            </a:r>
          </a:p>
          <a:p>
            <a:pPr marL="1028700" lvl="1" indent="-342900" algn="just">
              <a:buFont typeface="Courier New" panose="020B0604020202020204" pitchFamily="34" charset="0"/>
              <a:buChar char="o"/>
            </a:pPr>
            <a:r>
              <a:rPr lang="en-GB" sz="1500" dirty="0" err="1">
                <a:latin typeface="Arial"/>
                <a:cs typeface="Arial"/>
              </a:rPr>
              <a:t>Authentification</a:t>
            </a:r>
            <a:r>
              <a:rPr lang="en-GB" sz="1500" dirty="0">
                <a:latin typeface="Arial"/>
                <a:cs typeface="Arial"/>
              </a:rPr>
              <a:t> pour </a:t>
            </a:r>
            <a:r>
              <a:rPr lang="en-GB" sz="1500" dirty="0" err="1">
                <a:latin typeface="Arial"/>
                <a:cs typeface="Arial"/>
              </a:rPr>
              <a:t>garantir</a:t>
            </a:r>
            <a:r>
              <a:rPr lang="en-GB" sz="1500" dirty="0">
                <a:latin typeface="Arial"/>
                <a:cs typeface="Arial"/>
              </a:rPr>
              <a:t> un </a:t>
            </a:r>
            <a:r>
              <a:rPr lang="en-GB" sz="1500" dirty="0" err="1">
                <a:latin typeface="Arial"/>
                <a:cs typeface="Arial"/>
              </a:rPr>
              <a:t>accès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sécurisé</a:t>
            </a:r>
            <a:endParaRPr lang="en-GB" sz="1500" dirty="0">
              <a:latin typeface="Arial"/>
              <a:cs typeface="Arial"/>
            </a:endParaRPr>
          </a:p>
          <a:p>
            <a:pPr marL="1028700" lvl="1" indent="-342900" algn="just">
              <a:buFont typeface="Courier New" panose="020B0604020202020204" pitchFamily="34" charset="0"/>
              <a:buChar char="o"/>
            </a:pPr>
            <a:r>
              <a:rPr lang="en-GB" sz="1500" dirty="0">
                <a:latin typeface="Arial"/>
                <a:cs typeface="Arial"/>
              </a:rPr>
              <a:t>Administration : </a:t>
            </a:r>
            <a:r>
              <a:rPr lang="en-GB" sz="1500" dirty="0" err="1">
                <a:latin typeface="Arial"/>
                <a:cs typeface="Arial"/>
              </a:rPr>
              <a:t>création</a:t>
            </a:r>
            <a:r>
              <a:rPr lang="en-GB" sz="1500" dirty="0">
                <a:latin typeface="Arial"/>
                <a:cs typeface="Arial"/>
              </a:rPr>
              <a:t> tableau de bord </a:t>
            </a:r>
            <a:r>
              <a:rPr lang="en-GB" sz="1500" dirty="0" err="1">
                <a:latin typeface="Arial"/>
                <a:cs typeface="Arial"/>
              </a:rPr>
              <a:t>centralisé</a:t>
            </a:r>
            <a:r>
              <a:rPr lang="en-GB" sz="1500" dirty="0">
                <a:latin typeface="Arial"/>
                <a:cs typeface="Arial"/>
              </a:rPr>
              <a:t> pour gestion </a:t>
            </a:r>
            <a:r>
              <a:rPr lang="en-GB" sz="1500" dirty="0" err="1">
                <a:latin typeface="Arial"/>
                <a:cs typeface="Arial"/>
              </a:rPr>
              <a:t>efficace</a:t>
            </a:r>
            <a:r>
              <a:rPr lang="en-GB" sz="1500" dirty="0">
                <a:latin typeface="Arial"/>
                <a:cs typeface="Arial"/>
              </a:rPr>
              <a:t> des </a:t>
            </a:r>
            <a:r>
              <a:rPr lang="en-GB" sz="1500" dirty="0" err="1">
                <a:latin typeface="Arial"/>
                <a:cs typeface="Arial"/>
              </a:rPr>
              <a:t>utilisateurs</a:t>
            </a:r>
            <a:r>
              <a:rPr lang="en-GB" sz="1500" dirty="0">
                <a:latin typeface="Arial"/>
                <a:cs typeface="Arial"/>
              </a:rPr>
              <a:t> et des </a:t>
            </a:r>
            <a:r>
              <a:rPr lang="en-GB" sz="1500" dirty="0" err="1">
                <a:latin typeface="Arial"/>
                <a:cs typeface="Arial"/>
              </a:rPr>
              <a:t>paramètres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métiers</a:t>
            </a:r>
            <a:endParaRPr lang="en-GB" sz="1500" dirty="0">
              <a:latin typeface="Arial"/>
              <a:cs typeface="Arial"/>
            </a:endParaRPr>
          </a:p>
          <a:p>
            <a:pPr marL="1028700" lvl="1" indent="-342900" algn="just">
              <a:buFont typeface="Courier New" panose="020B0604020202020204" pitchFamily="34" charset="0"/>
              <a:buChar char="o"/>
            </a:pPr>
            <a:r>
              <a:rPr lang="en-GB" sz="1500" dirty="0">
                <a:latin typeface="Arial"/>
                <a:cs typeface="Arial"/>
              </a:rPr>
              <a:t>Base de données </a:t>
            </a:r>
            <a:r>
              <a:rPr lang="en-GB" sz="1500" dirty="0" err="1">
                <a:latin typeface="Arial"/>
                <a:cs typeface="Arial"/>
              </a:rPr>
              <a:t>optimisée</a:t>
            </a:r>
            <a:endParaRPr lang="en-GB" sz="1500" dirty="0">
              <a:latin typeface="Arial"/>
              <a:cs typeface="Arial"/>
            </a:endParaRPr>
          </a:p>
          <a:p>
            <a:pPr marL="1028700" lvl="1" indent="-342900" algn="just">
              <a:buFont typeface="Courier New" panose="020B0604020202020204" pitchFamily="34" charset="0"/>
              <a:buChar char="o"/>
            </a:pPr>
            <a:r>
              <a:rPr lang="en-GB" sz="1500" dirty="0" err="1">
                <a:latin typeface="Arial"/>
                <a:cs typeface="Arial"/>
              </a:rPr>
              <a:t>Création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>
                <a:latin typeface="Arial"/>
                <a:cs typeface="Arial"/>
              </a:rPr>
              <a:t>d'une </a:t>
            </a:r>
            <a:r>
              <a:rPr lang="en-GB" sz="1500" dirty="0">
                <a:latin typeface="Arial"/>
                <a:cs typeface="Arial"/>
              </a:rPr>
              <a:t>interface </a:t>
            </a:r>
            <a:r>
              <a:rPr lang="en-GB" sz="1500" dirty="0" err="1">
                <a:latin typeface="Arial"/>
                <a:cs typeface="Arial"/>
              </a:rPr>
              <a:t>graphique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fluide</a:t>
            </a:r>
            <a:r>
              <a:rPr lang="en-GB" sz="1500" dirty="0">
                <a:latin typeface="Arial"/>
                <a:cs typeface="Arial"/>
              </a:rPr>
              <a:t> et intuitive pour </a:t>
            </a:r>
            <a:r>
              <a:rPr lang="en-GB" sz="1500" dirty="0" err="1">
                <a:latin typeface="Arial"/>
                <a:cs typeface="Arial"/>
              </a:rPr>
              <a:t>améliorer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l'expérience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utilisateur</a:t>
            </a:r>
            <a:endParaRPr lang="en-GB" sz="1500" dirty="0">
              <a:latin typeface="Arial"/>
              <a:cs typeface="Arial"/>
            </a:endParaRPr>
          </a:p>
          <a:p>
            <a:pPr marL="1028700" lvl="1" indent="-342900" algn="just">
              <a:buFont typeface="Courier New" panose="020B0604020202020204" pitchFamily="34" charset="0"/>
              <a:buChar char="o"/>
            </a:pPr>
            <a:r>
              <a:rPr lang="en-GB" sz="1500" dirty="0" err="1">
                <a:latin typeface="Arial"/>
                <a:cs typeface="Arial"/>
              </a:rPr>
              <a:t>Stabilité</a:t>
            </a:r>
            <a:r>
              <a:rPr lang="en-GB" sz="1500" dirty="0">
                <a:latin typeface="Arial"/>
                <a:cs typeface="Arial"/>
              </a:rPr>
              <a:t> de la </a:t>
            </a:r>
            <a:r>
              <a:rPr lang="en-GB" sz="1500" dirty="0" err="1">
                <a:latin typeface="Arial"/>
                <a:cs typeface="Arial"/>
              </a:rPr>
              <a:t>plateforme</a:t>
            </a:r>
            <a:r>
              <a:rPr lang="en-GB" sz="1500" dirty="0">
                <a:latin typeface="Arial"/>
                <a:cs typeface="Arial"/>
              </a:rPr>
              <a:t> et </a:t>
            </a:r>
            <a:r>
              <a:rPr lang="en-GB" sz="1500" dirty="0" err="1">
                <a:latin typeface="Arial"/>
                <a:cs typeface="Arial"/>
              </a:rPr>
              <a:t>accessiblité</a:t>
            </a:r>
            <a:r>
              <a:rPr lang="en-GB" sz="1500" dirty="0">
                <a:latin typeface="Arial"/>
                <a:cs typeface="Arial"/>
              </a:rPr>
              <a:t> accrue</a:t>
            </a:r>
          </a:p>
          <a:p>
            <a:pPr marL="1028700" lvl="1" indent="-342900" algn="just">
              <a:buFont typeface="Courier New" panose="020B0604020202020204" pitchFamily="34" charset="0"/>
              <a:buChar char="o"/>
            </a:pPr>
            <a:r>
              <a:rPr lang="en-GB" sz="1500" dirty="0" err="1">
                <a:latin typeface="Arial"/>
                <a:cs typeface="Arial"/>
              </a:rPr>
              <a:t>Meilleure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sécurité</a:t>
            </a:r>
            <a:r>
              <a:rPr lang="en-GB" sz="1500" dirty="0">
                <a:latin typeface="Arial"/>
                <a:cs typeface="Arial"/>
              </a:rPr>
              <a:t> : </a:t>
            </a:r>
            <a:r>
              <a:rPr lang="en-GB" sz="1500" dirty="0" err="1">
                <a:latin typeface="Arial"/>
                <a:cs typeface="Arial"/>
              </a:rPr>
              <a:t>réduction</a:t>
            </a:r>
            <a:r>
              <a:rPr lang="en-GB" sz="1500" dirty="0">
                <a:latin typeface="Arial"/>
                <a:cs typeface="Arial"/>
              </a:rPr>
              <a:t> des </a:t>
            </a:r>
            <a:r>
              <a:rPr lang="en-GB" sz="1500" dirty="0" err="1">
                <a:latin typeface="Arial"/>
                <a:cs typeface="Arial"/>
              </a:rPr>
              <a:t>risques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liés</a:t>
            </a:r>
            <a:r>
              <a:rPr lang="en-GB" sz="1500" dirty="0">
                <a:latin typeface="Arial"/>
                <a:cs typeface="Arial"/>
              </a:rPr>
              <a:t> aux </a:t>
            </a:r>
            <a:r>
              <a:rPr lang="en-GB" sz="1500" dirty="0" err="1">
                <a:latin typeface="Arial"/>
                <a:cs typeface="Arial"/>
              </a:rPr>
              <a:t>erreurs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humaines</a:t>
            </a:r>
            <a:endParaRPr lang="en-GB" sz="1500" dirty="0">
              <a:latin typeface="Arial"/>
              <a:cs typeface="Arial"/>
            </a:endParaRPr>
          </a:p>
          <a:p>
            <a:pPr marL="571500" indent="-342900" algn="just"/>
            <a:endParaRPr lang="en-GB" sz="1900" dirty="0">
              <a:latin typeface="Arial"/>
              <a:cs typeface="Arial"/>
            </a:endParaRPr>
          </a:p>
          <a:p>
            <a:pPr marL="571500" indent="-342900" algn="just"/>
            <a:endParaRPr lang="en-GB" sz="1900" dirty="0">
              <a:latin typeface="Arial"/>
              <a:cs typeface="Arial"/>
            </a:endParaRPr>
          </a:p>
          <a:p>
            <a:pPr marL="0" indent="0" algn="just">
              <a:buNone/>
            </a:pPr>
            <a:endParaRPr lang="en-GB" sz="2000" dirty="0"/>
          </a:p>
          <a:p>
            <a:pPr marL="0" indent="0" algn="just">
              <a:buNone/>
            </a:pPr>
            <a:endParaRPr lang="en-GB" sz="2000" dirty="0"/>
          </a:p>
          <a:p>
            <a:endParaRPr lang="en-GB" sz="1600" dirty="0"/>
          </a:p>
        </p:txBody>
      </p:sp>
      <p:pic>
        <p:nvPicPr>
          <p:cNvPr id="9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CB032333-1E10-B0F4-DA05-5C2288E6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0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A2BE-B08D-532B-2B67-199C2B76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67903"/>
            <a:ext cx="7838996" cy="791892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CONCLUSION ET 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0A5E-4768-1456-8FBD-FCE69A3D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22" y="1568973"/>
            <a:ext cx="11144021" cy="485722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 algn="just">
              <a:buNone/>
            </a:pPr>
            <a:endParaRPr lang="en-GB" sz="34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GB" sz="3400" dirty="0">
                <a:latin typeface="Arial"/>
                <a:cs typeface="Arial"/>
              </a:rPr>
              <a:t>Au </a:t>
            </a:r>
            <a:r>
              <a:rPr lang="en-GB" sz="3400" dirty="0" err="1">
                <a:latin typeface="Arial"/>
                <a:cs typeface="Arial"/>
              </a:rPr>
              <a:t>cours</a:t>
            </a:r>
            <a:r>
              <a:rPr lang="en-GB" sz="3400" dirty="0">
                <a:latin typeface="Arial"/>
                <a:cs typeface="Arial"/>
              </a:rPr>
              <a:t> du 1er sprint </a:t>
            </a:r>
            <a:r>
              <a:rPr lang="en-GB" sz="3400" dirty="0" err="1">
                <a:latin typeface="Arial"/>
                <a:cs typeface="Arial"/>
              </a:rPr>
              <a:t>dont</a:t>
            </a:r>
            <a:r>
              <a:rPr lang="en-GB" sz="3400" dirty="0">
                <a:latin typeface="Arial"/>
                <a:cs typeface="Arial"/>
              </a:rPr>
              <a:t> nous </a:t>
            </a:r>
            <a:r>
              <a:rPr lang="en-GB" sz="3400" dirty="0" err="1">
                <a:latin typeface="Arial"/>
                <a:cs typeface="Arial"/>
              </a:rPr>
              <a:t>arrivons</a:t>
            </a:r>
            <a:r>
              <a:rPr lang="en-GB" sz="3400" dirty="0">
                <a:latin typeface="Arial"/>
                <a:cs typeface="Arial"/>
              </a:rPr>
              <a:t> au </a:t>
            </a:r>
            <a:r>
              <a:rPr lang="en-GB" sz="3400" dirty="0" err="1">
                <a:latin typeface="Arial"/>
                <a:cs typeface="Arial"/>
              </a:rPr>
              <a:t>terme</a:t>
            </a:r>
            <a:r>
              <a:rPr lang="en-GB" sz="3400" dirty="0">
                <a:latin typeface="Arial"/>
                <a:cs typeface="Arial"/>
              </a:rPr>
              <a:t>, des </a:t>
            </a:r>
            <a:r>
              <a:rPr lang="en-GB" sz="3400" dirty="0" err="1">
                <a:latin typeface="Arial"/>
                <a:cs typeface="Arial"/>
              </a:rPr>
              <a:t>réunions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quotidiennes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ont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été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organisées</a:t>
            </a:r>
            <a:r>
              <a:rPr lang="en-GB" sz="3400" dirty="0">
                <a:latin typeface="Arial"/>
                <a:cs typeface="Arial"/>
              </a:rPr>
              <a:t> avec le Product Owner pour </a:t>
            </a:r>
            <a:r>
              <a:rPr lang="en-GB" sz="3400" dirty="0" err="1">
                <a:latin typeface="Arial"/>
                <a:cs typeface="Arial"/>
              </a:rPr>
              <a:t>suivre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l'évolution</a:t>
            </a:r>
            <a:r>
              <a:rPr lang="en-GB" sz="3400" dirty="0">
                <a:latin typeface="Arial"/>
                <a:cs typeface="Arial"/>
              </a:rPr>
              <a:t> du backlog et </a:t>
            </a:r>
            <a:r>
              <a:rPr lang="en-GB" sz="3400" dirty="0" err="1">
                <a:latin typeface="Arial"/>
                <a:cs typeface="Arial"/>
              </a:rPr>
              <a:t>garantir</a:t>
            </a:r>
            <a:r>
              <a:rPr lang="en-GB" sz="3400" dirty="0">
                <a:latin typeface="Arial"/>
                <a:cs typeface="Arial"/>
              </a:rPr>
              <a:t> un </a:t>
            </a:r>
            <a:r>
              <a:rPr lang="en-GB" sz="3400" dirty="0" err="1">
                <a:latin typeface="Arial"/>
                <a:cs typeface="Arial"/>
              </a:rPr>
              <a:t>alignement</a:t>
            </a:r>
            <a:r>
              <a:rPr lang="en-GB" sz="3400" dirty="0">
                <a:latin typeface="Arial"/>
                <a:cs typeface="Arial"/>
              </a:rPr>
              <a:t> constant avec les </a:t>
            </a:r>
            <a:r>
              <a:rPr lang="en-GB" sz="3400" dirty="0" err="1">
                <a:latin typeface="Arial"/>
                <a:cs typeface="Arial"/>
              </a:rPr>
              <a:t>besoins</a:t>
            </a:r>
            <a:r>
              <a:rPr lang="en-GB" sz="3400" dirty="0">
                <a:latin typeface="Arial"/>
                <a:cs typeface="Arial"/>
              </a:rPr>
              <a:t> de </a:t>
            </a:r>
            <a:r>
              <a:rPr lang="en-GB" sz="3400" dirty="0" err="1">
                <a:latin typeface="Arial"/>
                <a:cs typeface="Arial"/>
              </a:rPr>
              <a:t>l'entreprise</a:t>
            </a:r>
            <a:r>
              <a:rPr lang="en-GB" sz="3400" dirty="0">
                <a:latin typeface="Arial"/>
                <a:cs typeface="Arial"/>
              </a:rPr>
              <a:t>.</a:t>
            </a:r>
            <a:endParaRPr lang="en-GB" sz="3400" dirty="0">
              <a:latin typeface="Avenir Next LT Pro"/>
              <a:cs typeface="Arial"/>
            </a:endParaRPr>
          </a:p>
          <a:p>
            <a:pPr marL="0" indent="0" algn="just">
              <a:buNone/>
            </a:pPr>
            <a:endParaRPr lang="en-GB" sz="34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GB" sz="3400" dirty="0" err="1">
                <a:latin typeface="Arial"/>
                <a:cs typeface="Arial"/>
              </a:rPr>
              <a:t>Cette</a:t>
            </a:r>
            <a:r>
              <a:rPr lang="en-GB" sz="3400" dirty="0">
                <a:latin typeface="Arial"/>
                <a:cs typeface="Arial"/>
              </a:rPr>
              <a:t> démarche </a:t>
            </a:r>
            <a:r>
              <a:rPr lang="en-GB" sz="3400" dirty="0" err="1">
                <a:latin typeface="Arial"/>
                <a:cs typeface="Arial"/>
              </a:rPr>
              <a:t>rigoureuse</a:t>
            </a:r>
            <a:r>
              <a:rPr lang="en-GB" sz="3400" dirty="0">
                <a:latin typeface="Arial"/>
                <a:cs typeface="Arial"/>
              </a:rPr>
              <a:t> et collaborative a </a:t>
            </a:r>
            <a:r>
              <a:rPr lang="en-GB" sz="3400" dirty="0" err="1">
                <a:latin typeface="Arial"/>
                <a:cs typeface="Arial"/>
              </a:rPr>
              <a:t>permis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d'aboutir</a:t>
            </a:r>
            <a:r>
              <a:rPr lang="en-GB" sz="3400" dirty="0">
                <a:latin typeface="Arial"/>
                <a:cs typeface="Arial"/>
              </a:rPr>
              <a:t> à un ensemble de </a:t>
            </a:r>
            <a:r>
              <a:rPr lang="en-GB" sz="3400" dirty="0" err="1">
                <a:latin typeface="Arial"/>
                <a:cs typeface="Arial"/>
              </a:rPr>
              <a:t>livrables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clairs</a:t>
            </a:r>
            <a:r>
              <a:rPr lang="en-GB" sz="3400" dirty="0">
                <a:latin typeface="Arial"/>
                <a:cs typeface="Arial"/>
              </a:rPr>
              <a:t> et </a:t>
            </a:r>
            <a:r>
              <a:rPr lang="en-GB" sz="3400" dirty="0" err="1">
                <a:latin typeface="Arial"/>
                <a:cs typeface="Arial"/>
              </a:rPr>
              <a:t>conformes</a:t>
            </a:r>
            <a:r>
              <a:rPr lang="en-GB" sz="3400" dirty="0">
                <a:latin typeface="Arial"/>
                <a:cs typeface="Arial"/>
              </a:rPr>
              <a:t> aux </a:t>
            </a:r>
            <a:r>
              <a:rPr lang="en-GB" sz="3400" dirty="0" err="1">
                <a:latin typeface="Arial"/>
                <a:cs typeface="Arial"/>
              </a:rPr>
              <a:t>attentes</a:t>
            </a:r>
            <a:r>
              <a:rPr lang="en-GB" sz="3400" dirty="0">
                <a:latin typeface="Arial"/>
                <a:cs typeface="Arial"/>
              </a:rPr>
              <a:t>, tout </a:t>
            </a:r>
            <a:r>
              <a:rPr lang="en-GB" sz="3400" dirty="0" err="1">
                <a:latin typeface="Arial"/>
                <a:cs typeface="Arial"/>
              </a:rPr>
              <a:t>en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établissant</a:t>
            </a:r>
            <a:r>
              <a:rPr lang="en-GB" sz="3400" dirty="0">
                <a:latin typeface="Arial"/>
                <a:cs typeface="Arial"/>
              </a:rPr>
              <a:t> des bases </a:t>
            </a:r>
            <a:r>
              <a:rPr lang="en-GB" sz="3400" dirty="0" err="1">
                <a:latin typeface="Arial"/>
                <a:cs typeface="Arial"/>
              </a:rPr>
              <a:t>solides</a:t>
            </a:r>
            <a:r>
              <a:rPr lang="en-GB" sz="3400" dirty="0">
                <a:latin typeface="Arial"/>
                <a:cs typeface="Arial"/>
              </a:rPr>
              <a:t> pour la </a:t>
            </a:r>
            <a:r>
              <a:rPr lang="en-GB" sz="3400" dirty="0" err="1">
                <a:latin typeface="Arial"/>
                <a:cs typeface="Arial"/>
              </a:rPr>
              <a:t>réussite</a:t>
            </a:r>
            <a:r>
              <a:rPr lang="en-GB" sz="3400" dirty="0">
                <a:latin typeface="Arial"/>
                <a:cs typeface="Arial"/>
              </a:rPr>
              <a:t> des </a:t>
            </a:r>
            <a:r>
              <a:rPr lang="en-GB" sz="3400" dirty="0" err="1">
                <a:latin typeface="Arial"/>
                <a:cs typeface="Arial"/>
              </a:rPr>
              <a:t>prochaines</a:t>
            </a:r>
            <a:r>
              <a:rPr lang="en-GB" sz="3400" dirty="0">
                <a:latin typeface="Arial"/>
                <a:cs typeface="Arial"/>
              </a:rPr>
              <a:t> étapes du </a:t>
            </a:r>
            <a:r>
              <a:rPr lang="en-GB" sz="3400" dirty="0" err="1">
                <a:latin typeface="Arial"/>
                <a:cs typeface="Arial"/>
              </a:rPr>
              <a:t>projet</a:t>
            </a:r>
            <a:r>
              <a:rPr lang="en-GB" sz="3400" dirty="0">
                <a:latin typeface="Arial"/>
                <a:cs typeface="Arial"/>
              </a:rPr>
              <a:t>.</a:t>
            </a:r>
            <a:endParaRPr lang="en-GB" sz="3400" dirty="0">
              <a:cs typeface="Arial"/>
            </a:endParaRPr>
          </a:p>
          <a:p>
            <a:pPr marL="0" indent="0" algn="just">
              <a:buNone/>
            </a:pPr>
            <a:endParaRPr lang="en-GB" sz="34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GB" sz="3400" dirty="0">
                <a:latin typeface="Arial"/>
                <a:cs typeface="Arial"/>
              </a:rPr>
              <a:t>Nous </a:t>
            </a:r>
            <a:r>
              <a:rPr lang="en-GB" sz="3400" dirty="0" err="1">
                <a:latin typeface="Arial"/>
                <a:cs typeface="Arial"/>
              </a:rPr>
              <a:t>espérons</a:t>
            </a:r>
            <a:r>
              <a:rPr lang="en-GB" sz="3400" dirty="0">
                <a:latin typeface="Arial"/>
                <a:cs typeface="Arial"/>
              </a:rPr>
              <a:t> que </a:t>
            </a:r>
            <a:r>
              <a:rPr lang="en-GB" sz="3400" dirty="0" err="1">
                <a:latin typeface="Arial"/>
                <a:cs typeface="Arial"/>
              </a:rPr>
              <a:t>nos</a:t>
            </a:r>
            <a:r>
              <a:rPr lang="en-GB" sz="3400" dirty="0">
                <a:latin typeface="Arial"/>
                <a:cs typeface="Arial"/>
              </a:rPr>
              <a:t> propositions correspondent à </a:t>
            </a:r>
            <a:r>
              <a:rPr lang="en-GB" sz="3400" dirty="0" err="1">
                <a:latin typeface="Arial"/>
                <a:cs typeface="Arial"/>
              </a:rPr>
              <a:t>vos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attentes</a:t>
            </a:r>
            <a:r>
              <a:rPr lang="en-GB" sz="3400" dirty="0">
                <a:latin typeface="Arial"/>
                <a:cs typeface="Arial"/>
              </a:rPr>
              <a:t> et </a:t>
            </a:r>
            <a:r>
              <a:rPr lang="en-GB" sz="3400" dirty="0" err="1">
                <a:latin typeface="Arial"/>
                <a:cs typeface="Arial"/>
              </a:rPr>
              <a:t>sommes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impatients</a:t>
            </a:r>
            <a:r>
              <a:rPr lang="en-GB" sz="3400" dirty="0">
                <a:latin typeface="Arial"/>
                <a:cs typeface="Arial"/>
              </a:rPr>
              <a:t> de </a:t>
            </a:r>
            <a:r>
              <a:rPr lang="en-GB" sz="3400" dirty="0" err="1">
                <a:latin typeface="Arial"/>
                <a:cs typeface="Arial"/>
              </a:rPr>
              <a:t>travailler</a:t>
            </a:r>
            <a:r>
              <a:rPr lang="en-GB" sz="3400" dirty="0">
                <a:latin typeface="Arial"/>
                <a:cs typeface="Arial"/>
              </a:rPr>
              <a:t> avec </a:t>
            </a:r>
            <a:r>
              <a:rPr lang="en-GB" sz="3400" dirty="0" err="1">
                <a:latin typeface="Arial"/>
                <a:cs typeface="Arial"/>
              </a:rPr>
              <a:t>vous</a:t>
            </a:r>
            <a:r>
              <a:rPr lang="en-GB" sz="3400" dirty="0">
                <a:latin typeface="Arial"/>
                <a:cs typeface="Arial"/>
              </a:rPr>
              <a:t> pour </a:t>
            </a:r>
            <a:r>
              <a:rPr lang="en-GB" sz="3400" dirty="0" err="1">
                <a:latin typeface="Arial"/>
                <a:cs typeface="Arial"/>
              </a:rPr>
              <a:t>mener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ce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projet</a:t>
            </a:r>
            <a:r>
              <a:rPr lang="en-GB" sz="3400" dirty="0">
                <a:latin typeface="Arial"/>
                <a:cs typeface="Arial"/>
              </a:rPr>
              <a:t> à </a:t>
            </a:r>
            <a:r>
              <a:rPr lang="en-GB" sz="3400" dirty="0" err="1">
                <a:latin typeface="Arial"/>
                <a:cs typeface="Arial"/>
              </a:rPr>
              <a:t>termes</a:t>
            </a:r>
            <a:r>
              <a:rPr lang="en-GB" sz="3400" dirty="0">
                <a:latin typeface="Arial"/>
                <a:cs typeface="Arial"/>
              </a:rPr>
              <a:t> dans les </a:t>
            </a:r>
            <a:r>
              <a:rPr lang="en-GB" sz="3400" dirty="0" err="1">
                <a:latin typeface="Arial"/>
                <a:cs typeface="Arial"/>
              </a:rPr>
              <a:t>meilleures</a:t>
            </a:r>
            <a:r>
              <a:rPr lang="en-GB" sz="3400" dirty="0">
                <a:latin typeface="Arial"/>
                <a:cs typeface="Arial"/>
              </a:rPr>
              <a:t> conditions.</a:t>
            </a:r>
          </a:p>
          <a:p>
            <a:pPr marL="0" indent="0" algn="just">
              <a:buNone/>
            </a:pPr>
            <a:endParaRPr lang="en-GB" sz="3400" b="1" dirty="0">
              <a:latin typeface="Arial"/>
              <a:cs typeface="Arial"/>
            </a:endParaRPr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4F4E87E-AB69-027D-4ABB-B65F9008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2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B6D7-5025-4037-7D0F-92E1852A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MERCI BEAUCOUP</a:t>
            </a:r>
          </a:p>
        </p:txBody>
      </p:sp>
      <p:pic>
        <p:nvPicPr>
          <p:cNvPr id="4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100C41-7723-9302-817A-E7AC8D60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85AE-FFF4-93F2-7AB4-63B7D1D7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/>
              <a:t>QUESTIONS/REPONSES</a:t>
            </a:r>
          </a:p>
        </p:txBody>
      </p:sp>
    </p:spTree>
    <p:extLst>
      <p:ext uri="{BB962C8B-B14F-4D97-AF65-F5344CB8AC3E}">
        <p14:creationId xmlns:p14="http://schemas.microsoft.com/office/powerpoint/2010/main" val="1874094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DE03C8-047E-4DEE-FCE3-827414CD8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1036511"/>
            <a:ext cx="11036808" cy="5172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1800" b="1">
                <a:latin typeface="Arial"/>
                <a:cs typeface="Arial"/>
              </a:rPr>
              <a:t>Points forts du </a:t>
            </a:r>
            <a:r>
              <a:rPr lang="en-GB" sz="1800" b="1" err="1">
                <a:latin typeface="Arial"/>
                <a:cs typeface="Arial"/>
              </a:rPr>
              <a:t>projet</a:t>
            </a:r>
            <a:r>
              <a:rPr lang="en-GB" sz="1800">
                <a:latin typeface="Arial"/>
                <a:cs typeface="Arial"/>
              </a:rPr>
              <a:t> :</a:t>
            </a:r>
            <a:endParaRPr lang="en-US" sz="1800">
              <a:latin typeface="Arial"/>
              <a:cs typeface="Arial"/>
            </a:endParaRPr>
          </a:p>
          <a:p>
            <a:pPr marL="971550" lvl="1" indent="-285750" algn="just">
              <a:buChar char="•"/>
            </a:pPr>
            <a:r>
              <a:rPr lang="en-GB" sz="1800">
                <a:latin typeface="Arial"/>
                <a:cs typeface="Arial"/>
              </a:rPr>
              <a:t>Collaboration </a:t>
            </a:r>
            <a:r>
              <a:rPr lang="en-GB" sz="1800" err="1">
                <a:latin typeface="Arial"/>
                <a:cs typeface="Arial"/>
              </a:rPr>
              <a:t>efficace</a:t>
            </a:r>
            <a:endParaRPr lang="en-GB" sz="1800">
              <a:latin typeface="Arial"/>
              <a:cs typeface="Arial"/>
            </a:endParaRPr>
          </a:p>
          <a:p>
            <a:pPr marL="971550" lvl="1" indent="-285750" algn="just">
              <a:buChar char="•"/>
            </a:pPr>
            <a:r>
              <a:rPr lang="en-GB" sz="1800" err="1">
                <a:latin typeface="Arial"/>
                <a:cs typeface="Arial"/>
              </a:rPr>
              <a:t>Qualité</a:t>
            </a:r>
            <a:r>
              <a:rPr lang="en-GB" sz="1800">
                <a:latin typeface="Arial"/>
                <a:cs typeface="Arial"/>
              </a:rPr>
              <a:t> des </a:t>
            </a:r>
            <a:r>
              <a:rPr lang="en-GB" sz="1800" err="1">
                <a:latin typeface="Arial"/>
                <a:cs typeface="Arial"/>
              </a:rPr>
              <a:t>livrables</a:t>
            </a:r>
            <a:endParaRPr lang="en-GB" sz="1800"/>
          </a:p>
          <a:p>
            <a:pPr marL="971550" lvl="1" indent="-285750" algn="just">
              <a:buChar char="•"/>
            </a:pPr>
            <a:r>
              <a:rPr lang="en-GB" sz="1800">
                <a:latin typeface="Arial"/>
                <a:cs typeface="Arial"/>
              </a:rPr>
              <a:t>Respect des </a:t>
            </a:r>
            <a:r>
              <a:rPr lang="en-GB" sz="1800" err="1">
                <a:latin typeface="Arial"/>
                <a:cs typeface="Arial"/>
              </a:rPr>
              <a:t>délais</a:t>
            </a:r>
            <a:r>
              <a:rPr lang="en-GB" sz="1800">
                <a:latin typeface="Arial"/>
                <a:cs typeface="Arial"/>
              </a:rPr>
              <a:t> (</a:t>
            </a:r>
            <a:r>
              <a:rPr lang="en-GB" sz="1800" err="1">
                <a:latin typeface="Arial"/>
                <a:cs typeface="Arial"/>
              </a:rPr>
              <a:t>réactivité</a:t>
            </a:r>
            <a:r>
              <a:rPr lang="en-GB" sz="1800">
                <a:latin typeface="Arial"/>
                <a:cs typeface="Arial"/>
              </a:rPr>
              <a:t> de </a:t>
            </a:r>
            <a:r>
              <a:rPr lang="en-GB" sz="1800" err="1">
                <a:latin typeface="Arial"/>
                <a:cs typeface="Arial"/>
              </a:rPr>
              <a:t>l'équipe</a:t>
            </a:r>
            <a:r>
              <a:rPr lang="en-GB" sz="1800">
                <a:latin typeface="Arial"/>
                <a:cs typeface="Arial"/>
              </a:rPr>
              <a:t> dans la </a:t>
            </a:r>
            <a:r>
              <a:rPr lang="en-GB" sz="1800" err="1">
                <a:latin typeface="Arial"/>
                <a:cs typeface="Arial"/>
              </a:rPr>
              <a:t>résolution</a:t>
            </a:r>
            <a:r>
              <a:rPr lang="en-GB" sz="1800">
                <a:latin typeface="Arial"/>
                <a:cs typeface="Arial"/>
              </a:rPr>
              <a:t> des </a:t>
            </a:r>
            <a:r>
              <a:rPr lang="en-GB" sz="1800" err="1">
                <a:latin typeface="Arial"/>
                <a:cs typeface="Arial"/>
              </a:rPr>
              <a:t>problèmes</a:t>
            </a:r>
            <a:r>
              <a:rPr lang="en-GB" sz="1800">
                <a:latin typeface="Arial"/>
                <a:cs typeface="Arial"/>
              </a:rPr>
              <a:t>)</a:t>
            </a:r>
          </a:p>
          <a:p>
            <a:pPr algn="just"/>
            <a:r>
              <a:rPr lang="en-GB" sz="1800" b="1" err="1">
                <a:latin typeface="Arial"/>
                <a:cs typeface="Arial"/>
              </a:rPr>
              <a:t>Défis</a:t>
            </a:r>
            <a:r>
              <a:rPr lang="en-GB" sz="1800" b="1">
                <a:latin typeface="Arial"/>
                <a:cs typeface="Arial"/>
              </a:rPr>
              <a:t> </a:t>
            </a:r>
            <a:r>
              <a:rPr lang="en-GB" sz="1800" b="1" err="1">
                <a:latin typeface="Arial"/>
                <a:cs typeface="Arial"/>
              </a:rPr>
              <a:t>rencontrés</a:t>
            </a:r>
            <a:r>
              <a:rPr lang="en-GB" sz="1800">
                <a:latin typeface="Arial"/>
                <a:cs typeface="Arial"/>
              </a:rPr>
              <a:t> :</a:t>
            </a:r>
            <a:endParaRPr lang="en-US" sz="1800">
              <a:latin typeface="Arial"/>
              <a:cs typeface="Arial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800" err="1">
                <a:latin typeface="Arial"/>
                <a:cs typeface="Arial"/>
              </a:rPr>
              <a:t>Difficulté</a:t>
            </a:r>
            <a:r>
              <a:rPr lang="en-GB" sz="1800">
                <a:latin typeface="Arial"/>
                <a:cs typeface="Arial"/>
              </a:rPr>
              <a:t> sur </a:t>
            </a:r>
            <a:r>
              <a:rPr lang="en-GB" sz="1800" err="1">
                <a:latin typeface="Arial"/>
                <a:cs typeface="Arial"/>
              </a:rPr>
              <a:t>l'élaboration</a:t>
            </a:r>
            <a:r>
              <a:rPr lang="en-GB" sz="1800">
                <a:latin typeface="Arial"/>
                <a:cs typeface="Arial"/>
              </a:rPr>
              <a:t> du tableau de </a:t>
            </a:r>
            <a:r>
              <a:rPr lang="en-GB" sz="1800" err="1">
                <a:latin typeface="Arial"/>
                <a:cs typeface="Arial"/>
              </a:rPr>
              <a:t>coût</a:t>
            </a:r>
            <a:r>
              <a:rPr lang="en-GB" sz="1800">
                <a:latin typeface="Arial"/>
                <a:cs typeface="Arial"/>
              </a:rPr>
              <a:t> et de </a:t>
            </a:r>
            <a:r>
              <a:rPr lang="en-GB" sz="1800" err="1">
                <a:latin typeface="Arial"/>
                <a:cs typeface="Arial"/>
              </a:rPr>
              <a:t>l'ajustement</a:t>
            </a:r>
            <a:r>
              <a:rPr lang="en-GB" sz="1800">
                <a:latin typeface="Arial"/>
                <a:cs typeface="Arial"/>
              </a:rPr>
              <a:t> des </a:t>
            </a:r>
            <a:r>
              <a:rPr lang="en-GB" sz="1800" err="1">
                <a:latin typeface="Arial"/>
                <a:cs typeface="Arial"/>
              </a:rPr>
              <a:t>dépenses</a:t>
            </a:r>
            <a:r>
              <a:rPr lang="en-GB" sz="1800">
                <a:latin typeface="Arial"/>
                <a:cs typeface="Arial"/>
              </a:rPr>
              <a:t> pour respecter le budget du client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800" err="1">
                <a:latin typeface="Arial"/>
                <a:cs typeface="Arial"/>
              </a:rPr>
              <a:t>Difficulté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rencontrée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lors</a:t>
            </a:r>
            <a:r>
              <a:rPr lang="en-GB" sz="1800">
                <a:latin typeface="Arial"/>
                <a:cs typeface="Arial"/>
              </a:rPr>
              <a:t> de la mise </a:t>
            </a:r>
            <a:r>
              <a:rPr lang="en-GB" sz="1800" err="1">
                <a:latin typeface="Arial"/>
                <a:cs typeface="Arial"/>
              </a:rPr>
              <a:t>en</a:t>
            </a:r>
            <a:r>
              <a:rPr lang="en-GB" sz="1800">
                <a:latin typeface="Arial"/>
                <a:cs typeface="Arial"/>
              </a:rPr>
              <a:t> place du </a:t>
            </a:r>
            <a:r>
              <a:rPr lang="en-GB" sz="1800" err="1">
                <a:latin typeface="Arial"/>
                <a:cs typeface="Arial"/>
              </a:rPr>
              <a:t>projet</a:t>
            </a:r>
            <a:r>
              <a:rPr lang="en-GB" sz="1800">
                <a:latin typeface="Arial"/>
                <a:cs typeface="Arial"/>
              </a:rPr>
              <a:t> dans le cadre d'un sprint </a:t>
            </a:r>
            <a:r>
              <a:rPr lang="en-GB" sz="1800" err="1">
                <a:latin typeface="Arial"/>
                <a:cs typeface="Arial"/>
              </a:rPr>
              <a:t>d'une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semaine</a:t>
            </a:r>
            <a:r>
              <a:rPr lang="en-GB" sz="1800">
                <a:latin typeface="Arial"/>
                <a:cs typeface="Arial"/>
              </a:rPr>
              <a:t> et de bien </a:t>
            </a:r>
            <a:r>
              <a:rPr lang="en-GB" sz="1800" err="1">
                <a:latin typeface="Arial"/>
                <a:cs typeface="Arial"/>
              </a:rPr>
              <a:t>définir</a:t>
            </a:r>
            <a:r>
              <a:rPr lang="en-GB" sz="1800">
                <a:latin typeface="Arial"/>
                <a:cs typeface="Arial"/>
              </a:rPr>
              <a:t> les </a:t>
            </a:r>
            <a:r>
              <a:rPr lang="en-GB" sz="1800" err="1">
                <a:latin typeface="Arial"/>
                <a:cs typeface="Arial"/>
              </a:rPr>
              <a:t>rôles</a:t>
            </a:r>
            <a:r>
              <a:rPr lang="en-GB" sz="1800">
                <a:latin typeface="Arial"/>
                <a:cs typeface="Arial"/>
              </a:rPr>
              <a:t> de </a:t>
            </a:r>
            <a:r>
              <a:rPr lang="en-GB" sz="1800" err="1">
                <a:latin typeface="Arial"/>
                <a:cs typeface="Arial"/>
              </a:rPr>
              <a:t>chaque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membre</a:t>
            </a:r>
            <a:r>
              <a:rPr lang="en-GB" sz="1800">
                <a:latin typeface="Arial"/>
                <a:cs typeface="Arial"/>
              </a:rPr>
              <a:t> de </a:t>
            </a:r>
            <a:r>
              <a:rPr lang="en-GB" sz="1800" err="1">
                <a:latin typeface="Arial"/>
                <a:cs typeface="Arial"/>
              </a:rPr>
              <a:t>l'équipe</a:t>
            </a:r>
            <a:endParaRPr lang="en-GB" sz="1800">
              <a:latin typeface="Arial"/>
              <a:cs typeface="Arial"/>
            </a:endParaRPr>
          </a:p>
          <a:p>
            <a:pPr marL="685800" lvl="1" algn="l"/>
            <a:endParaRPr lang="en-GB" sz="1800">
              <a:latin typeface="Arial"/>
              <a:cs typeface="Arial"/>
            </a:endParaRPr>
          </a:p>
          <a:p>
            <a:pPr algn="l"/>
            <a:endParaRPr lang="en-GB" sz="1800">
              <a:latin typeface="Arial"/>
              <a:cs typeface="Arial"/>
            </a:endParaRPr>
          </a:p>
          <a:p>
            <a:pPr marL="685800" lvl="1"/>
            <a:endParaRPr lang="en-GB" sz="1500" b="1">
              <a:latin typeface="Arial"/>
              <a:cs typeface="Arial"/>
            </a:endParaRPr>
          </a:p>
          <a:p>
            <a:pPr marL="685800" lvl="1"/>
            <a:endParaRPr lang="en-GB" sz="2400" b="1">
              <a:latin typeface="Arial"/>
              <a:cs typeface="Arial"/>
            </a:endParaRPr>
          </a:p>
        </p:txBody>
      </p:sp>
      <p:pic>
        <p:nvPicPr>
          <p:cNvPr id="4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76E9EA36-4D67-E55A-719C-085C41E9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5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F861-9A2A-2244-2D01-3176CBA8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/>
              <a:t>PERSPECTIVES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187F-E5C9-5CDA-2E54-3CFAE30A9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12" y="2157764"/>
            <a:ext cx="11062649" cy="4014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latin typeface="Arial"/>
              <a:cs typeface="Arial"/>
            </a:endParaRPr>
          </a:p>
          <a:p>
            <a:pPr lvl="1" indent="0">
              <a:buNone/>
            </a:pPr>
            <a:r>
              <a:rPr lang="en-GB" sz="1800" err="1">
                <a:latin typeface="Arial"/>
                <a:cs typeface="Arial"/>
              </a:rPr>
              <a:t>Voici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quelques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idées</a:t>
            </a:r>
            <a:r>
              <a:rPr lang="en-GB" sz="1800">
                <a:latin typeface="Arial"/>
                <a:cs typeface="Arial"/>
              </a:rPr>
              <a:t> de perspectives </a:t>
            </a:r>
            <a:r>
              <a:rPr lang="en-GB" sz="1800" err="1">
                <a:latin typeface="Arial"/>
                <a:cs typeface="Arial"/>
              </a:rPr>
              <a:t>réalisables</a:t>
            </a:r>
            <a:r>
              <a:rPr lang="en-GB" sz="1800">
                <a:latin typeface="Arial"/>
                <a:cs typeface="Arial"/>
              </a:rPr>
              <a:t> dans les </a:t>
            </a:r>
            <a:r>
              <a:rPr lang="en-GB" sz="1800" err="1">
                <a:latin typeface="Arial"/>
                <a:cs typeface="Arial"/>
              </a:rPr>
              <a:t>prochains</a:t>
            </a:r>
            <a:r>
              <a:rPr lang="en-GB" sz="1800">
                <a:latin typeface="Arial"/>
                <a:cs typeface="Arial"/>
              </a:rPr>
              <a:t> sprints à </a:t>
            </a:r>
            <a:r>
              <a:rPr lang="en-GB" sz="1800" err="1">
                <a:latin typeface="Arial"/>
                <a:cs typeface="Arial"/>
              </a:rPr>
              <a:t>venir</a:t>
            </a:r>
            <a:r>
              <a:rPr lang="en-GB" sz="1800">
                <a:latin typeface="Arial"/>
                <a:cs typeface="Arial"/>
              </a:rPr>
              <a:t> :</a:t>
            </a:r>
          </a:p>
          <a:p>
            <a:pPr marL="971550" lvl="1" indent="-285750"/>
            <a:r>
              <a:rPr lang="en-GB" sz="1800" err="1">
                <a:latin typeface="Arial"/>
                <a:cs typeface="Arial"/>
              </a:rPr>
              <a:t>Ajout</a:t>
            </a:r>
            <a:r>
              <a:rPr lang="en-GB" sz="1800">
                <a:latin typeface="Arial"/>
                <a:cs typeface="Arial"/>
              </a:rPr>
              <a:t> de </a:t>
            </a:r>
            <a:r>
              <a:rPr lang="en-GB" sz="1800" err="1">
                <a:latin typeface="Arial"/>
                <a:cs typeface="Arial"/>
              </a:rPr>
              <a:t>nouvelles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fonctionnalités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comme</a:t>
            </a:r>
            <a:r>
              <a:rPr lang="en-GB" sz="1800">
                <a:latin typeface="Arial"/>
                <a:cs typeface="Arial"/>
              </a:rPr>
              <a:t> un module de gestion </a:t>
            </a:r>
            <a:r>
              <a:rPr lang="en-GB" sz="1800" err="1">
                <a:latin typeface="Arial"/>
                <a:cs typeface="Arial"/>
              </a:rPr>
              <a:t>avancée</a:t>
            </a:r>
            <a:r>
              <a:rPr lang="en-GB" sz="1800">
                <a:latin typeface="Arial"/>
                <a:cs typeface="Arial"/>
              </a:rPr>
              <a:t> des points de </a:t>
            </a:r>
            <a:r>
              <a:rPr lang="en-GB" sz="1800" err="1">
                <a:latin typeface="Arial"/>
                <a:cs typeface="Arial"/>
              </a:rPr>
              <a:t>fidelité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ou</a:t>
            </a:r>
            <a:r>
              <a:rPr lang="en-GB" sz="1800">
                <a:latin typeface="Arial"/>
                <a:cs typeface="Arial"/>
              </a:rPr>
              <a:t> un tableau de bord </a:t>
            </a:r>
            <a:r>
              <a:rPr lang="en-GB" sz="1800" err="1">
                <a:latin typeface="Arial"/>
                <a:cs typeface="Arial"/>
              </a:rPr>
              <a:t>analytique</a:t>
            </a:r>
            <a:r>
              <a:rPr lang="en-GB" sz="1800">
                <a:latin typeface="Arial"/>
                <a:cs typeface="Arial"/>
              </a:rPr>
              <a:t> pour </a:t>
            </a:r>
            <a:r>
              <a:rPr lang="en-GB" sz="1800" err="1">
                <a:latin typeface="Arial"/>
                <a:cs typeface="Arial"/>
              </a:rPr>
              <a:t>suivre</a:t>
            </a:r>
            <a:r>
              <a:rPr lang="en-GB" sz="1800">
                <a:latin typeface="Arial"/>
                <a:cs typeface="Arial"/>
              </a:rPr>
              <a:t> les performances des boutiques (physique et </a:t>
            </a:r>
            <a:r>
              <a:rPr lang="en-GB" sz="1800" err="1">
                <a:latin typeface="Arial"/>
                <a:cs typeface="Arial"/>
              </a:rPr>
              <a:t>en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ligne</a:t>
            </a:r>
            <a:r>
              <a:rPr lang="en-GB" sz="1800">
                <a:latin typeface="Arial"/>
                <a:cs typeface="Arial"/>
              </a:rPr>
              <a:t>)</a:t>
            </a:r>
          </a:p>
          <a:p>
            <a:pPr marL="971550" lvl="1" indent="-285750"/>
            <a:r>
              <a:rPr lang="en-GB" sz="1800">
                <a:latin typeface="Arial"/>
                <a:cs typeface="Arial"/>
              </a:rPr>
              <a:t>Optimiser </a:t>
            </a:r>
            <a:r>
              <a:rPr lang="en-GB" sz="1800" err="1">
                <a:latin typeface="Arial"/>
                <a:cs typeface="Arial"/>
              </a:rPr>
              <a:t>l'interface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utilisateur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en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fonction</a:t>
            </a:r>
            <a:r>
              <a:rPr lang="en-GB" sz="1800">
                <a:latin typeface="Arial"/>
                <a:cs typeface="Arial"/>
              </a:rPr>
              <a:t> des retours des </a:t>
            </a:r>
            <a:r>
              <a:rPr lang="en-GB" sz="1800" err="1">
                <a:latin typeface="Arial"/>
                <a:cs typeface="Arial"/>
              </a:rPr>
              <a:t>utilisateurs</a:t>
            </a:r>
            <a:endParaRPr lang="en-GB" sz="1800">
              <a:latin typeface="Arial"/>
              <a:cs typeface="Arial"/>
            </a:endParaRPr>
          </a:p>
          <a:p>
            <a:pPr marL="971550" lvl="1" indent="-285750"/>
            <a:r>
              <a:rPr lang="en-GB" sz="1800" err="1">
                <a:latin typeface="Arial"/>
                <a:cs typeface="Arial"/>
              </a:rPr>
              <a:t>Renforcer</a:t>
            </a:r>
            <a:r>
              <a:rPr lang="en-GB" sz="1800">
                <a:latin typeface="Arial"/>
                <a:cs typeface="Arial"/>
              </a:rPr>
              <a:t> les </a:t>
            </a:r>
            <a:r>
              <a:rPr lang="en-GB" sz="1800" err="1">
                <a:latin typeface="Arial"/>
                <a:cs typeface="Arial"/>
              </a:rPr>
              <a:t>mesures</a:t>
            </a:r>
            <a:r>
              <a:rPr lang="en-GB" sz="1800">
                <a:latin typeface="Arial"/>
                <a:cs typeface="Arial"/>
              </a:rPr>
              <a:t> de </a:t>
            </a:r>
            <a:r>
              <a:rPr lang="en-GB" sz="1800" err="1">
                <a:latin typeface="Arial"/>
                <a:cs typeface="Arial"/>
              </a:rPr>
              <a:t>sécurité</a:t>
            </a:r>
            <a:r>
              <a:rPr lang="en-GB" sz="1800">
                <a:latin typeface="Arial"/>
                <a:cs typeface="Arial"/>
              </a:rPr>
              <a:t> pour </a:t>
            </a:r>
            <a:r>
              <a:rPr lang="en-GB" sz="1800" err="1">
                <a:latin typeface="Arial"/>
                <a:cs typeface="Arial"/>
              </a:rPr>
              <a:t>protéger</a:t>
            </a:r>
            <a:r>
              <a:rPr lang="en-GB" sz="1800">
                <a:latin typeface="Arial"/>
                <a:cs typeface="Arial"/>
              </a:rPr>
              <a:t> les données de </a:t>
            </a:r>
            <a:r>
              <a:rPr lang="en-GB" sz="1800" err="1">
                <a:latin typeface="Arial"/>
                <a:cs typeface="Arial"/>
              </a:rPr>
              <a:t>l'entreprise</a:t>
            </a:r>
            <a:endParaRPr lang="en-GB" sz="1800">
              <a:latin typeface="Arial"/>
              <a:cs typeface="Arial"/>
            </a:endParaRPr>
          </a:p>
          <a:p>
            <a:pPr lvl="1" indent="0">
              <a:buNone/>
            </a:pPr>
            <a:r>
              <a:rPr lang="en-GB" sz="1800" err="1">
                <a:latin typeface="Arial"/>
                <a:cs typeface="Arial"/>
              </a:rPr>
              <a:t>Suivi</a:t>
            </a:r>
            <a:r>
              <a:rPr lang="en-GB" sz="1800">
                <a:latin typeface="Arial"/>
                <a:cs typeface="Arial"/>
              </a:rPr>
              <a:t> des performances après la mise </a:t>
            </a:r>
            <a:r>
              <a:rPr lang="en-GB" sz="1800" err="1">
                <a:latin typeface="Arial"/>
                <a:cs typeface="Arial"/>
              </a:rPr>
              <a:t>en</a:t>
            </a:r>
            <a:r>
              <a:rPr lang="en-GB" sz="1800">
                <a:latin typeface="Arial"/>
                <a:cs typeface="Arial"/>
              </a:rPr>
              <a:t> production.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4055B-9BDB-3CA6-D841-7F4FA690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23FB-ADC4-4646-AC8B-E4E57FD70BC2}" type="datetime1">
              <a:rPr lang="fr-FR"/>
              <a:t>17/01/2025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C6D9-7B7D-4093-A001-2E87B657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56FF-AC2A-AFA3-EBBF-9B46D6E8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34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6B67505-12E9-20AB-3D23-E06200AEF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0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2E29-AA0A-BC6E-5E47-1D33D930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50801"/>
            <a:ext cx="10509504" cy="3292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>
                <a:latin typeface="Arial"/>
                <a:cs typeface="Arial"/>
              </a:rPr>
              <a:t>Notre équipe </a:t>
            </a:r>
            <a:r>
              <a:rPr lang="en-GB" sz="2000" err="1">
                <a:latin typeface="Arial"/>
                <a:cs typeface="Arial"/>
              </a:rPr>
              <a:t>est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formée</a:t>
            </a:r>
            <a:r>
              <a:rPr lang="en-GB" sz="2000">
                <a:latin typeface="Arial"/>
                <a:cs typeface="Arial"/>
              </a:rPr>
              <a:t> de cinq </a:t>
            </a:r>
            <a:r>
              <a:rPr lang="en-GB" sz="2000" err="1">
                <a:latin typeface="Arial"/>
                <a:cs typeface="Arial"/>
              </a:rPr>
              <a:t>personnes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dont</a:t>
            </a:r>
            <a:r>
              <a:rPr lang="en-GB" sz="2000">
                <a:latin typeface="Arial"/>
                <a:cs typeface="Arial"/>
              </a:rPr>
              <a:t> :</a:t>
            </a:r>
          </a:p>
          <a:p>
            <a:pPr marL="457200" indent="-457200"/>
            <a:r>
              <a:rPr lang="en-GB" sz="2000">
                <a:latin typeface="Arial"/>
                <a:cs typeface="Arial"/>
              </a:rPr>
              <a:t>Un chef de </a:t>
            </a:r>
            <a:r>
              <a:rPr lang="en-GB" sz="2000" err="1">
                <a:latin typeface="Arial"/>
                <a:cs typeface="Arial"/>
              </a:rPr>
              <a:t>projet</a:t>
            </a:r>
            <a:r>
              <a:rPr lang="en-GB" sz="2000">
                <a:latin typeface="Arial"/>
                <a:cs typeface="Arial"/>
              </a:rPr>
              <a:t> : Lucas </a:t>
            </a:r>
            <a:r>
              <a:rPr lang="en-GB" sz="2000" err="1">
                <a:latin typeface="Arial"/>
                <a:cs typeface="Arial"/>
              </a:rPr>
              <a:t>Préaux</a:t>
            </a:r>
            <a:endParaRPr lang="en-GB" sz="2000">
              <a:latin typeface="Arial"/>
              <a:cs typeface="Arial"/>
            </a:endParaRPr>
          </a:p>
          <a:p>
            <a:pPr marL="457200" indent="-457200"/>
            <a:r>
              <a:rPr lang="en-GB" sz="2000">
                <a:latin typeface="Arial"/>
                <a:cs typeface="Arial"/>
              </a:rPr>
              <a:t>Un lead </a:t>
            </a:r>
            <a:r>
              <a:rPr lang="en-GB" sz="2000" err="1">
                <a:latin typeface="Arial"/>
                <a:cs typeface="Arial"/>
              </a:rPr>
              <a:t>développeur</a:t>
            </a:r>
            <a:r>
              <a:rPr lang="en-GB" sz="2000">
                <a:latin typeface="Arial"/>
                <a:cs typeface="Arial"/>
              </a:rPr>
              <a:t> : Florian Furnari</a:t>
            </a:r>
          </a:p>
          <a:p>
            <a:pPr marL="457200" indent="-457200"/>
            <a:r>
              <a:rPr lang="en-GB" sz="2000">
                <a:latin typeface="Arial"/>
                <a:cs typeface="Arial"/>
              </a:rPr>
              <a:t>Deux </a:t>
            </a:r>
            <a:r>
              <a:rPr lang="en-GB" sz="2000" err="1">
                <a:latin typeface="Arial"/>
                <a:cs typeface="Arial"/>
              </a:rPr>
              <a:t>développeurs</a:t>
            </a:r>
            <a:r>
              <a:rPr lang="en-GB" sz="2000">
                <a:latin typeface="Arial"/>
                <a:cs typeface="Arial"/>
              </a:rPr>
              <a:t> : Sheerin Banu et Gildas </a:t>
            </a:r>
            <a:r>
              <a:rPr lang="en-GB" sz="2000" err="1">
                <a:latin typeface="Arial"/>
                <a:cs typeface="Arial"/>
              </a:rPr>
              <a:t>Montcho</a:t>
            </a:r>
            <a:endParaRPr lang="en-GB" sz="2000">
              <a:latin typeface="Arial"/>
              <a:cs typeface="Arial"/>
            </a:endParaRPr>
          </a:p>
          <a:p>
            <a:pPr marL="457200" indent="-457200"/>
            <a:r>
              <a:rPr lang="en-GB" sz="2000">
                <a:latin typeface="Arial"/>
                <a:cs typeface="Arial"/>
              </a:rPr>
              <a:t>Un </a:t>
            </a:r>
            <a:r>
              <a:rPr lang="en-GB" sz="2000" err="1">
                <a:latin typeface="Arial"/>
                <a:cs typeface="Arial"/>
              </a:rPr>
              <a:t>architecte</a:t>
            </a:r>
            <a:r>
              <a:rPr lang="en-GB" sz="2000">
                <a:latin typeface="Arial"/>
                <a:cs typeface="Arial"/>
              </a:rPr>
              <a:t> technique : Abel </a:t>
            </a:r>
            <a:r>
              <a:rPr lang="en-GB" sz="2000" err="1">
                <a:latin typeface="Arial"/>
                <a:cs typeface="Arial"/>
              </a:rPr>
              <a:t>Ciccoli</a:t>
            </a:r>
            <a:endParaRPr lang="en-GB" sz="2000">
              <a:latin typeface="Arial"/>
              <a:cs typeface="Arial"/>
            </a:endParaRPr>
          </a:p>
          <a:p>
            <a:pPr marL="0" indent="0">
              <a:buNone/>
            </a:pPr>
            <a:endParaRPr lang="en-GB" sz="20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000">
                <a:latin typeface="Arial"/>
                <a:cs typeface="Arial"/>
              </a:rPr>
              <a:t>Des </a:t>
            </a:r>
            <a:r>
              <a:rPr lang="en-GB" sz="2000" err="1">
                <a:latin typeface="Arial"/>
                <a:cs typeface="Arial"/>
              </a:rPr>
              <a:t>échanges</a:t>
            </a:r>
            <a:r>
              <a:rPr lang="en-GB" sz="2000">
                <a:latin typeface="Arial"/>
                <a:cs typeface="Arial"/>
              </a:rPr>
              <a:t> réguliers (quotidiens) </a:t>
            </a:r>
            <a:r>
              <a:rPr lang="en-GB" sz="2000" err="1">
                <a:latin typeface="Arial"/>
                <a:cs typeface="Arial"/>
              </a:rPr>
              <a:t>ont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eu</a:t>
            </a:r>
            <a:r>
              <a:rPr lang="en-GB" sz="2000">
                <a:latin typeface="Arial"/>
                <a:cs typeface="Arial"/>
              </a:rPr>
              <a:t> lieu avec le product owner: Robin Hotton</a:t>
            </a:r>
          </a:p>
          <a:p>
            <a:pPr marL="0" indent="0">
              <a:buNone/>
            </a:pPr>
            <a:endParaRPr lang="en-GB" sz="2000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10F2EF11-2D15-43DF-D000-F12E8F97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31557DE-46DD-C210-C1DE-ADC2F56B629F}"/>
              </a:ext>
            </a:extLst>
          </p:cNvPr>
          <p:cNvSpPr txBox="1">
            <a:spLocks/>
          </p:cNvSpPr>
          <p:nvPr/>
        </p:nvSpPr>
        <p:spPr>
          <a:xfrm>
            <a:off x="1115568" y="447652"/>
            <a:ext cx="7923303" cy="1269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/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310055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722D-FC83-BB54-0F84-5891F78B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66735" cy="61040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/>
              <a:t>METHODOLOGIE </a:t>
            </a:r>
            <a:br>
              <a:rPr lang="en-GB" b="1"/>
            </a:br>
            <a:r>
              <a:rPr lang="en-GB" b="1"/>
              <a:t>ADOPTEE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17F6-01C1-FD8A-EEED-8EF48AD6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58" y="1521170"/>
            <a:ext cx="10502338" cy="4985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>
                <a:latin typeface="Arial"/>
                <a:cs typeface="Arial"/>
              </a:rPr>
              <a:t>METHODOLOGIE AGILE</a:t>
            </a:r>
          </a:p>
          <a:p>
            <a:pPr marL="0" indent="0">
              <a:buNone/>
            </a:pPr>
            <a:endParaRPr lang="en-GB" sz="2400" b="1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000" b="1" err="1">
                <a:latin typeface="Arial"/>
                <a:cs typeface="Arial"/>
              </a:rPr>
              <a:t>Méthode</a:t>
            </a:r>
            <a:r>
              <a:rPr lang="en-GB" sz="2000" b="1">
                <a:latin typeface="Arial"/>
                <a:cs typeface="Arial"/>
              </a:rPr>
              <a:t> Agile</a:t>
            </a:r>
            <a:r>
              <a:rPr lang="en-GB" sz="2000">
                <a:latin typeface="Arial"/>
                <a:cs typeface="Arial"/>
              </a:rPr>
              <a:t> :</a:t>
            </a:r>
          </a:p>
          <a:p>
            <a:pPr lvl="1" indent="0">
              <a:buNone/>
            </a:pPr>
            <a:r>
              <a:rPr lang="en-GB" sz="2000" err="1">
                <a:latin typeface="Arial"/>
                <a:cs typeface="Arial"/>
              </a:rPr>
              <a:t>Avantages</a:t>
            </a:r>
            <a:r>
              <a:rPr lang="en-GB" sz="2000">
                <a:latin typeface="Arial"/>
                <a:cs typeface="Arial"/>
              </a:rPr>
              <a:t> (</a:t>
            </a:r>
            <a:r>
              <a:rPr lang="en-GB" sz="2000" err="1">
                <a:latin typeface="Arial"/>
                <a:cs typeface="Arial"/>
              </a:rPr>
              <a:t>flexibilité</a:t>
            </a:r>
            <a:r>
              <a:rPr lang="en-GB" sz="2000">
                <a:latin typeface="Arial"/>
                <a:cs typeface="Arial"/>
              </a:rPr>
              <a:t>, interaction continue avec le PO, </a:t>
            </a:r>
            <a:r>
              <a:rPr lang="en-GB" sz="2000" err="1">
                <a:latin typeface="Arial"/>
                <a:cs typeface="Arial"/>
              </a:rPr>
              <a:t>priorisation</a:t>
            </a:r>
            <a:r>
              <a:rPr lang="en-GB" sz="2000">
                <a:latin typeface="Arial"/>
                <a:cs typeface="Arial"/>
              </a:rPr>
              <a:t>).</a:t>
            </a:r>
          </a:p>
          <a:p>
            <a:pPr lvl="1" indent="0">
              <a:buNone/>
            </a:pPr>
            <a:r>
              <a:rPr lang="en-GB" sz="2000" err="1">
                <a:latin typeface="Arial"/>
                <a:cs typeface="Arial"/>
              </a:rPr>
              <a:t>Découpage</a:t>
            </a:r>
            <a:r>
              <a:rPr lang="en-GB" sz="2000">
                <a:latin typeface="Arial"/>
                <a:cs typeface="Arial"/>
              </a:rPr>
              <a:t> du </a:t>
            </a:r>
            <a:r>
              <a:rPr lang="en-GB" sz="2000" err="1">
                <a:latin typeface="Arial"/>
                <a:cs typeface="Arial"/>
              </a:rPr>
              <a:t>projet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en</a:t>
            </a:r>
            <a:r>
              <a:rPr lang="en-GB" sz="2000">
                <a:latin typeface="Arial"/>
                <a:cs typeface="Arial"/>
              </a:rPr>
              <a:t> sprints (le 1er sprint </a:t>
            </a:r>
            <a:r>
              <a:rPr lang="en-GB" sz="2000" err="1">
                <a:latin typeface="Arial"/>
                <a:cs typeface="Arial"/>
              </a:rPr>
              <a:t>étant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celui</a:t>
            </a:r>
            <a:r>
              <a:rPr lang="en-GB" sz="2000">
                <a:latin typeface="Arial"/>
                <a:cs typeface="Arial"/>
              </a:rPr>
              <a:t> du dossier de conception).</a:t>
            </a:r>
          </a:p>
          <a:p>
            <a:pPr lvl="1" indent="0">
              <a:buNone/>
            </a:pPr>
            <a:r>
              <a:rPr lang="en-GB" sz="2000">
                <a:latin typeface="Arial"/>
                <a:cs typeface="Arial"/>
              </a:rPr>
              <a:t>Collaboration </a:t>
            </a:r>
            <a:r>
              <a:rPr lang="en-GB" sz="2000" err="1">
                <a:latin typeface="Arial"/>
                <a:cs typeface="Arial"/>
              </a:rPr>
              <a:t>régulière</a:t>
            </a:r>
            <a:r>
              <a:rPr lang="en-GB" sz="2000">
                <a:latin typeface="Arial"/>
                <a:cs typeface="Arial"/>
              </a:rPr>
              <a:t>, </a:t>
            </a:r>
            <a:r>
              <a:rPr lang="en-GB" sz="2000" err="1">
                <a:latin typeface="Arial"/>
                <a:cs typeface="Arial"/>
              </a:rPr>
              <a:t>échanges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fréquents</a:t>
            </a:r>
            <a:r>
              <a:rPr lang="en-GB" sz="2000">
                <a:latin typeface="Arial"/>
                <a:cs typeface="Arial"/>
              </a:rPr>
              <a:t> entre les </a:t>
            </a:r>
            <a:r>
              <a:rPr lang="en-GB" sz="2000" err="1">
                <a:latin typeface="Arial"/>
                <a:cs typeface="Arial"/>
              </a:rPr>
              <a:t>membres</a:t>
            </a:r>
            <a:r>
              <a:rPr lang="en-GB" sz="2000">
                <a:latin typeface="Arial"/>
                <a:cs typeface="Arial"/>
              </a:rPr>
              <a:t> de </a:t>
            </a:r>
            <a:r>
              <a:rPr lang="en-GB" sz="2000" err="1">
                <a:latin typeface="Arial"/>
                <a:cs typeface="Arial"/>
              </a:rPr>
              <a:t>l'équipe</a:t>
            </a:r>
            <a:r>
              <a:rPr lang="en-GB" sz="200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GB" sz="2000" b="1" err="1">
                <a:latin typeface="Arial"/>
                <a:cs typeface="Arial"/>
              </a:rPr>
              <a:t>Outil</a:t>
            </a:r>
            <a:r>
              <a:rPr lang="en-GB" sz="2000" b="1">
                <a:latin typeface="Arial"/>
                <a:cs typeface="Arial"/>
              </a:rPr>
              <a:t> Jira</a:t>
            </a:r>
            <a:r>
              <a:rPr lang="en-GB" sz="2000">
                <a:latin typeface="Arial"/>
                <a:cs typeface="Arial"/>
              </a:rPr>
              <a:t> :</a:t>
            </a:r>
          </a:p>
          <a:p>
            <a:pPr lvl="1" indent="0">
              <a:buNone/>
            </a:pPr>
            <a:r>
              <a:rPr lang="en-GB" sz="2000">
                <a:latin typeface="Arial"/>
                <a:cs typeface="Arial"/>
              </a:rPr>
              <a:t>Gestion du backlog.</a:t>
            </a:r>
          </a:p>
          <a:p>
            <a:pPr lvl="1" indent="0">
              <a:buNone/>
            </a:pPr>
            <a:r>
              <a:rPr lang="en-GB" sz="2000">
                <a:latin typeface="Arial"/>
                <a:cs typeface="Arial"/>
              </a:rPr>
              <a:t>Planification des </a:t>
            </a:r>
            <a:r>
              <a:rPr lang="en-GB" sz="2000" err="1">
                <a:latin typeface="Arial"/>
                <a:cs typeface="Arial"/>
              </a:rPr>
              <a:t>tâches</a:t>
            </a:r>
            <a:r>
              <a:rPr lang="en-GB" sz="2000">
                <a:latin typeface="Arial"/>
                <a:cs typeface="Arial"/>
              </a:rPr>
              <a:t>.</a:t>
            </a:r>
          </a:p>
          <a:p>
            <a:pPr lvl="1" indent="0">
              <a:buNone/>
            </a:pPr>
            <a:r>
              <a:rPr lang="en-GB" sz="2000">
                <a:latin typeface="Arial"/>
                <a:cs typeface="Arial"/>
              </a:rPr>
              <a:t>Workflow de communication (</a:t>
            </a:r>
            <a:r>
              <a:rPr lang="en-GB" sz="2000" err="1">
                <a:latin typeface="Arial"/>
                <a:cs typeface="Arial"/>
              </a:rPr>
              <a:t>historisation</a:t>
            </a:r>
            <a:r>
              <a:rPr lang="en-GB" sz="2000">
                <a:latin typeface="Arial"/>
                <a:cs typeface="Arial"/>
              </a:rPr>
              <a:t> des </a:t>
            </a:r>
            <a:r>
              <a:rPr lang="en-GB" sz="2000" err="1">
                <a:latin typeface="Arial"/>
                <a:cs typeface="Arial"/>
              </a:rPr>
              <a:t>échanges</a:t>
            </a:r>
            <a:r>
              <a:rPr lang="en-GB" sz="2000">
                <a:latin typeface="Arial"/>
                <a:cs typeface="Arial"/>
              </a:rPr>
              <a:t> et des </a:t>
            </a:r>
            <a:r>
              <a:rPr lang="en-GB" sz="2000" err="1">
                <a:latin typeface="Arial"/>
                <a:cs typeface="Arial"/>
              </a:rPr>
              <a:t>tâches</a:t>
            </a:r>
            <a:r>
              <a:rPr lang="en-GB" sz="2000">
                <a:latin typeface="Arial"/>
                <a:cs typeface="Arial"/>
              </a:rPr>
              <a:t>).</a:t>
            </a:r>
          </a:p>
          <a:p>
            <a:pPr marL="0" indent="0">
              <a:buNone/>
            </a:pPr>
            <a:endParaRPr lang="en-GB" sz="2400" b="1">
              <a:latin typeface="Arial"/>
              <a:cs typeface="Arial"/>
            </a:endParaRPr>
          </a:p>
        </p:txBody>
      </p:sp>
      <p:pic>
        <p:nvPicPr>
          <p:cNvPr id="7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51A8EDE-8062-87DA-6919-FE7047AB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256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D612-0F0D-34AA-4273-A3E8E937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45" y="319757"/>
            <a:ext cx="8505583" cy="1059261"/>
          </a:xfrm>
        </p:spPr>
        <p:txBody>
          <a:bodyPr>
            <a:noAutofit/>
          </a:bodyPr>
          <a:lstStyle/>
          <a:p>
            <a:pPr algn="ctr"/>
            <a:r>
              <a:rPr lang="en-GB" sz="2800" b="1"/>
              <a:t>ELABORATION DU </a:t>
            </a:r>
            <a:br>
              <a:rPr lang="en-GB" sz="2800" b="1"/>
            </a:br>
            <a:r>
              <a:rPr lang="en-GB" sz="2800" b="1"/>
              <a:t>CAHIER DES CHARGES TECHNIQUE</a:t>
            </a:r>
            <a:br>
              <a:rPr lang="en-GB" sz="2800" b="1"/>
            </a:br>
            <a:r>
              <a:rPr lang="en-GB" sz="2800" b="1"/>
              <a:t> (CDCT)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0A6B-28FC-5868-7D87-40B41EF8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00" y="2170551"/>
            <a:ext cx="10168128" cy="4456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>
                <a:latin typeface="Arial"/>
                <a:ea typeface="+mn-lt"/>
                <a:cs typeface="Arial"/>
              </a:rPr>
              <a:t>Étapes </a:t>
            </a:r>
            <a:r>
              <a:rPr lang="en-GB" sz="2000" b="1" err="1">
                <a:latin typeface="Arial"/>
                <a:ea typeface="+mn-lt"/>
                <a:cs typeface="Arial"/>
              </a:rPr>
              <a:t>clés</a:t>
            </a:r>
            <a:r>
              <a:rPr lang="en-GB" sz="2000">
                <a:latin typeface="Arial"/>
                <a:ea typeface="+mn-lt"/>
                <a:cs typeface="Arial"/>
              </a:rPr>
              <a:t> :</a:t>
            </a:r>
            <a:endParaRPr lang="en-US" sz="2000"/>
          </a:p>
          <a:p>
            <a:pPr marL="1028700" lvl="1" indent="-342900"/>
            <a:r>
              <a:rPr lang="en-GB" sz="2000" err="1">
                <a:latin typeface="Arial"/>
                <a:ea typeface="+mn-lt"/>
                <a:cs typeface="Arial"/>
              </a:rPr>
              <a:t>Recueil</a:t>
            </a:r>
            <a:r>
              <a:rPr lang="en-GB" sz="2000">
                <a:latin typeface="Arial"/>
                <a:ea typeface="+mn-lt"/>
                <a:cs typeface="Arial"/>
              </a:rPr>
              <a:t> des </a:t>
            </a:r>
            <a:r>
              <a:rPr lang="en-GB" sz="2000" err="1">
                <a:latin typeface="Arial"/>
                <a:ea typeface="+mn-lt"/>
                <a:cs typeface="Arial"/>
              </a:rPr>
              <a:t>besoins</a:t>
            </a:r>
            <a:r>
              <a:rPr lang="en-GB" sz="2000">
                <a:latin typeface="Arial"/>
                <a:ea typeface="+mn-lt"/>
                <a:cs typeface="Arial"/>
              </a:rPr>
              <a:t> </a:t>
            </a:r>
            <a:r>
              <a:rPr lang="en-GB" sz="2000" err="1">
                <a:latin typeface="Arial"/>
                <a:ea typeface="+mn-lt"/>
                <a:cs typeface="Arial"/>
              </a:rPr>
              <a:t>métiers</a:t>
            </a:r>
            <a:r>
              <a:rPr lang="en-GB" sz="2000">
                <a:latin typeface="Arial"/>
                <a:ea typeface="+mn-lt"/>
                <a:cs typeface="Arial"/>
              </a:rPr>
              <a:t> et </a:t>
            </a:r>
            <a:r>
              <a:rPr lang="en-GB" sz="2000" err="1">
                <a:latin typeface="Arial"/>
                <a:ea typeface="+mn-lt"/>
                <a:cs typeface="Arial"/>
              </a:rPr>
              <a:t>détails</a:t>
            </a:r>
            <a:r>
              <a:rPr lang="en-GB" sz="2000">
                <a:latin typeface="Arial"/>
                <a:ea typeface="+mn-lt"/>
                <a:cs typeface="Arial"/>
              </a:rPr>
              <a:t> des </a:t>
            </a:r>
            <a:r>
              <a:rPr lang="en-GB" sz="2000" err="1">
                <a:latin typeface="Arial"/>
                <a:ea typeface="+mn-lt"/>
                <a:cs typeface="Arial"/>
              </a:rPr>
              <a:t>grandes</a:t>
            </a:r>
            <a:r>
              <a:rPr lang="en-GB" sz="2000">
                <a:latin typeface="Arial"/>
                <a:ea typeface="+mn-lt"/>
                <a:cs typeface="Arial"/>
              </a:rPr>
              <a:t> </a:t>
            </a:r>
            <a:r>
              <a:rPr lang="en-GB" sz="2000" err="1">
                <a:latin typeface="Arial"/>
                <a:ea typeface="+mn-lt"/>
                <a:cs typeface="Arial"/>
              </a:rPr>
              <a:t>fonctionnalités</a:t>
            </a:r>
            <a:r>
              <a:rPr lang="en-GB" sz="2000">
                <a:latin typeface="Arial"/>
                <a:ea typeface="+mn-lt"/>
                <a:cs typeface="Arial"/>
              </a:rPr>
              <a:t> de </a:t>
            </a:r>
            <a:r>
              <a:rPr lang="en-GB" sz="2000" err="1">
                <a:latin typeface="Arial"/>
                <a:ea typeface="+mn-lt"/>
                <a:cs typeface="Arial"/>
              </a:rPr>
              <a:t>l’application</a:t>
            </a:r>
            <a:r>
              <a:rPr lang="en-GB" sz="2000">
                <a:latin typeface="Arial"/>
                <a:ea typeface="+mn-lt"/>
                <a:cs typeface="Arial"/>
              </a:rPr>
              <a:t> : administration, gestion des </a:t>
            </a:r>
            <a:r>
              <a:rPr lang="en-GB" sz="2000" err="1">
                <a:latin typeface="Arial"/>
                <a:ea typeface="+mn-lt"/>
                <a:cs typeface="Arial"/>
              </a:rPr>
              <a:t>colis</a:t>
            </a:r>
            <a:r>
              <a:rPr lang="en-GB" sz="2000">
                <a:latin typeface="Arial"/>
                <a:ea typeface="+mn-lt"/>
                <a:cs typeface="Arial"/>
              </a:rPr>
              <a:t> (op-</a:t>
            </a:r>
            <a:r>
              <a:rPr lang="en-GB" sz="2000" err="1">
                <a:latin typeface="Arial"/>
                <a:ea typeface="+mn-lt"/>
                <a:cs typeface="Arial"/>
              </a:rPr>
              <a:t>colis</a:t>
            </a:r>
            <a:r>
              <a:rPr lang="en-GB" sz="2000">
                <a:latin typeface="Arial"/>
                <a:ea typeface="+mn-lt"/>
                <a:cs typeface="Arial"/>
              </a:rPr>
              <a:t>) et gestion des stocks (op-stock)</a:t>
            </a:r>
            <a:endParaRPr lang="en-GB" sz="2000"/>
          </a:p>
          <a:p>
            <a:pPr marL="1028700" lvl="1" indent="-342900"/>
            <a:r>
              <a:rPr lang="en-GB" sz="2000" err="1">
                <a:latin typeface="Arial"/>
                <a:ea typeface="+mn-lt"/>
                <a:cs typeface="Arial"/>
              </a:rPr>
              <a:t>Rédaction</a:t>
            </a:r>
            <a:r>
              <a:rPr lang="en-GB" sz="2000">
                <a:latin typeface="Arial"/>
                <a:ea typeface="+mn-lt"/>
                <a:cs typeface="Arial"/>
              </a:rPr>
              <a:t> des </a:t>
            </a:r>
            <a:r>
              <a:rPr lang="en-GB" sz="2000" err="1">
                <a:latin typeface="Arial"/>
                <a:ea typeface="+mn-lt"/>
                <a:cs typeface="Arial"/>
              </a:rPr>
              <a:t>cas</a:t>
            </a:r>
            <a:r>
              <a:rPr lang="en-GB" sz="2000">
                <a:latin typeface="Arial"/>
                <a:ea typeface="+mn-lt"/>
                <a:cs typeface="Arial"/>
              </a:rPr>
              <a:t> </a:t>
            </a:r>
            <a:r>
              <a:rPr lang="en-GB" sz="2000" err="1">
                <a:latin typeface="Arial"/>
                <a:ea typeface="+mn-lt"/>
                <a:cs typeface="Arial"/>
              </a:rPr>
              <a:t>d'utilisation</a:t>
            </a:r>
            <a:r>
              <a:rPr lang="en-GB" sz="2000">
                <a:latin typeface="Arial"/>
                <a:ea typeface="+mn-lt"/>
                <a:cs typeface="Arial"/>
              </a:rPr>
              <a:t> (use cases)</a:t>
            </a:r>
            <a:endParaRPr lang="en-GB" sz="2000">
              <a:latin typeface="Arial"/>
              <a:cs typeface="Arial"/>
            </a:endParaRPr>
          </a:p>
          <a:p>
            <a:pPr marL="1028700" lvl="1" indent="-342900"/>
            <a:r>
              <a:rPr lang="en-GB" sz="2000" err="1">
                <a:latin typeface="Arial"/>
                <a:ea typeface="+mn-lt"/>
                <a:cs typeface="Arial"/>
              </a:rPr>
              <a:t>Création</a:t>
            </a:r>
            <a:r>
              <a:rPr lang="en-GB" sz="2000">
                <a:latin typeface="Arial"/>
                <a:ea typeface="+mn-lt"/>
                <a:cs typeface="Arial"/>
              </a:rPr>
              <a:t> de maquettes pour </a:t>
            </a:r>
            <a:r>
              <a:rPr lang="en-GB" sz="2000" err="1">
                <a:latin typeface="Arial"/>
                <a:ea typeface="+mn-lt"/>
                <a:cs typeface="Arial"/>
              </a:rPr>
              <a:t>l’application</a:t>
            </a:r>
            <a:endParaRPr lang="en-GB" sz="2000">
              <a:latin typeface="Arial"/>
              <a:cs typeface="Arial"/>
            </a:endParaRPr>
          </a:p>
          <a:p>
            <a:pPr marL="1028700" lvl="1" indent="-342900"/>
            <a:r>
              <a:rPr lang="en-GB" sz="2000">
                <a:latin typeface="Arial"/>
                <a:ea typeface="+mn-lt"/>
                <a:cs typeface="Arial"/>
              </a:rPr>
              <a:t>Analyse et </a:t>
            </a:r>
            <a:r>
              <a:rPr lang="en-GB" sz="2000" err="1">
                <a:latin typeface="Arial"/>
                <a:ea typeface="+mn-lt"/>
                <a:cs typeface="Arial"/>
              </a:rPr>
              <a:t>révision</a:t>
            </a:r>
            <a:r>
              <a:rPr lang="en-GB" sz="2000">
                <a:latin typeface="Arial"/>
                <a:ea typeface="+mn-lt"/>
                <a:cs typeface="Arial"/>
              </a:rPr>
              <a:t> de la base de données </a:t>
            </a:r>
            <a:r>
              <a:rPr lang="en-GB" sz="2000" err="1">
                <a:latin typeface="Arial"/>
                <a:ea typeface="+mn-lt"/>
                <a:cs typeface="Arial"/>
              </a:rPr>
              <a:t>existante</a:t>
            </a:r>
            <a:endParaRPr lang="en-GB" sz="20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000" b="1" err="1">
                <a:latin typeface="Arial"/>
                <a:ea typeface="+mn-lt"/>
                <a:cs typeface="Arial"/>
              </a:rPr>
              <a:t>Détails</a:t>
            </a:r>
            <a:r>
              <a:rPr lang="en-GB" sz="2000" b="1">
                <a:latin typeface="Arial"/>
                <a:ea typeface="+mn-lt"/>
                <a:cs typeface="Arial"/>
              </a:rPr>
              <a:t> du CDCT</a:t>
            </a:r>
            <a:r>
              <a:rPr lang="en-GB" sz="2000">
                <a:latin typeface="Arial"/>
                <a:ea typeface="+mn-lt"/>
                <a:cs typeface="Arial"/>
              </a:rPr>
              <a:t> :</a:t>
            </a:r>
            <a:endParaRPr lang="en-GB" sz="2000"/>
          </a:p>
          <a:p>
            <a:pPr marL="1028700" lvl="1" indent="-342900"/>
            <a:r>
              <a:rPr lang="en-GB" sz="2000" err="1">
                <a:latin typeface="Arial"/>
                <a:ea typeface="+mn-lt"/>
                <a:cs typeface="Arial"/>
              </a:rPr>
              <a:t>Fonctionnalités</a:t>
            </a:r>
            <a:r>
              <a:rPr lang="en-GB" sz="2000">
                <a:latin typeface="Arial"/>
                <a:ea typeface="+mn-lt"/>
                <a:cs typeface="Arial"/>
              </a:rPr>
              <a:t> à </a:t>
            </a:r>
            <a:r>
              <a:rPr lang="en-GB" sz="2000" err="1">
                <a:latin typeface="Arial"/>
                <a:ea typeface="+mn-lt"/>
                <a:cs typeface="Arial"/>
              </a:rPr>
              <a:t>développer</a:t>
            </a:r>
            <a:r>
              <a:rPr lang="en-GB" sz="2000">
                <a:latin typeface="Arial"/>
                <a:ea typeface="+mn-lt"/>
                <a:cs typeface="Arial"/>
              </a:rPr>
              <a:t> avec </a:t>
            </a:r>
            <a:r>
              <a:rPr lang="en-GB" sz="2000" err="1">
                <a:latin typeface="Arial"/>
                <a:ea typeface="+mn-lt"/>
                <a:cs typeface="Arial"/>
              </a:rPr>
              <a:t>priorisation</a:t>
            </a:r>
            <a:r>
              <a:rPr lang="en-GB" sz="2000">
                <a:latin typeface="Arial"/>
                <a:ea typeface="+mn-lt"/>
                <a:cs typeface="Arial"/>
              </a:rPr>
              <a:t> pour </a:t>
            </a:r>
            <a:r>
              <a:rPr lang="en-GB" sz="2000" err="1">
                <a:latin typeface="Arial"/>
                <a:ea typeface="+mn-lt"/>
                <a:cs typeface="Arial"/>
              </a:rPr>
              <a:t>l’administration</a:t>
            </a:r>
            <a:r>
              <a:rPr lang="en-GB" sz="2000">
                <a:latin typeface="Arial"/>
                <a:ea typeface="+mn-lt"/>
                <a:cs typeface="Arial"/>
              </a:rPr>
              <a:t> et </a:t>
            </a:r>
            <a:r>
              <a:rPr lang="en-GB" sz="2000" err="1">
                <a:latin typeface="Arial"/>
                <a:ea typeface="+mn-lt"/>
                <a:cs typeface="Arial"/>
              </a:rPr>
              <a:t>l’op-colis</a:t>
            </a:r>
            <a:endParaRPr lang="en-GB" sz="2000">
              <a:latin typeface="Arial"/>
              <a:cs typeface="Arial"/>
            </a:endParaRPr>
          </a:p>
          <a:p>
            <a:pPr marL="1028700" lvl="1" indent="-342900"/>
            <a:r>
              <a:rPr lang="en-GB" sz="2000" err="1">
                <a:latin typeface="Arial"/>
                <a:ea typeface="+mn-lt"/>
                <a:cs typeface="Arial"/>
              </a:rPr>
              <a:t>Contraintes</a:t>
            </a:r>
            <a:r>
              <a:rPr lang="en-GB" sz="2000">
                <a:latin typeface="Arial"/>
                <a:ea typeface="+mn-lt"/>
                <a:cs typeface="Arial"/>
              </a:rPr>
              <a:t> </a:t>
            </a:r>
            <a:r>
              <a:rPr lang="en-GB" sz="2000" err="1">
                <a:latin typeface="Arial"/>
                <a:ea typeface="+mn-lt"/>
                <a:cs typeface="Arial"/>
              </a:rPr>
              <a:t>identifiées</a:t>
            </a:r>
            <a:r>
              <a:rPr lang="en-GB" sz="2000">
                <a:latin typeface="Arial"/>
                <a:ea typeface="+mn-lt"/>
                <a:cs typeface="Arial"/>
              </a:rPr>
              <a:t> (techniques, </a:t>
            </a:r>
            <a:r>
              <a:rPr lang="en-GB" sz="2000" err="1">
                <a:latin typeface="Arial"/>
                <a:ea typeface="+mn-lt"/>
                <a:cs typeface="Arial"/>
              </a:rPr>
              <a:t>budgétaires</a:t>
            </a:r>
            <a:r>
              <a:rPr lang="en-GB" sz="2000">
                <a:latin typeface="Arial"/>
                <a:ea typeface="+mn-lt"/>
                <a:cs typeface="Arial"/>
              </a:rPr>
              <a:t>, </a:t>
            </a:r>
            <a:r>
              <a:rPr lang="en-GB" sz="2000" err="1">
                <a:latin typeface="Arial"/>
                <a:ea typeface="+mn-lt"/>
                <a:cs typeface="Arial"/>
              </a:rPr>
              <a:t>temporelles</a:t>
            </a:r>
            <a:r>
              <a:rPr lang="en-GB" sz="2000">
                <a:latin typeface="Arial"/>
                <a:ea typeface="+mn-lt"/>
                <a:cs typeface="Arial"/>
              </a:rPr>
              <a:t>)</a:t>
            </a:r>
            <a:endParaRPr lang="en-GB" sz="2000"/>
          </a:p>
          <a:p>
            <a:pPr marL="1028700" lvl="1" indent="-342900"/>
            <a:r>
              <a:rPr lang="en-GB" sz="2000">
                <a:latin typeface="Arial"/>
                <a:ea typeface="+mn-lt"/>
                <a:cs typeface="Arial"/>
              </a:rPr>
              <a:t>Proposition </a:t>
            </a:r>
            <a:r>
              <a:rPr lang="en-GB" sz="2000" err="1">
                <a:latin typeface="Arial"/>
                <a:ea typeface="+mn-lt"/>
                <a:cs typeface="Arial"/>
              </a:rPr>
              <a:t>d’une</a:t>
            </a:r>
            <a:r>
              <a:rPr lang="en-GB" sz="2000">
                <a:latin typeface="Arial"/>
                <a:ea typeface="+mn-lt"/>
                <a:cs typeface="Arial"/>
              </a:rPr>
              <a:t> nouvelle architecture SI</a:t>
            </a:r>
            <a:endParaRPr lang="en-GB" sz="2000"/>
          </a:p>
          <a:p>
            <a:pPr marL="0" indent="0">
              <a:buNone/>
            </a:pPr>
            <a:endParaRPr lang="en-GB" sz="1400">
              <a:latin typeface="Arial"/>
              <a:ea typeface="+mn-lt"/>
              <a:cs typeface="Arial"/>
            </a:endParaRPr>
          </a:p>
        </p:txBody>
      </p:sp>
      <p:pic>
        <p:nvPicPr>
          <p:cNvPr id="7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EDB5B-F3C8-DAE3-DFE1-92115607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D612-0F0D-34AA-4273-A3E8E937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60" y="188908"/>
            <a:ext cx="8320856" cy="958620"/>
          </a:xfrm>
        </p:spPr>
        <p:txBody>
          <a:bodyPr>
            <a:noAutofit/>
          </a:bodyPr>
          <a:lstStyle/>
          <a:p>
            <a:pPr algn="ctr"/>
            <a:r>
              <a:rPr lang="en-GB" sz="2800" b="1"/>
              <a:t>FONCTIONNALITÉS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0A6B-28FC-5868-7D87-40B41EF8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00" y="2170551"/>
            <a:ext cx="4654412" cy="4456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/>
                <a:ea typeface="+mn-lt"/>
                <a:cs typeface="Arial"/>
              </a:rPr>
              <a:t>Les </a:t>
            </a:r>
            <a:r>
              <a:rPr lang="en-GB" sz="2000" b="1" dirty="0" err="1">
                <a:latin typeface="Arial"/>
                <a:ea typeface="+mn-lt"/>
                <a:cs typeface="Arial"/>
              </a:rPr>
              <a:t>Fonctionnalités</a:t>
            </a:r>
            <a:r>
              <a:rPr lang="en-GB" sz="2000" b="1" dirty="0">
                <a:latin typeface="Arial"/>
                <a:ea typeface="+mn-lt"/>
                <a:cs typeface="Arial"/>
              </a:rPr>
              <a:t>  </a:t>
            </a:r>
            <a:r>
              <a:rPr lang="en-GB" sz="2000" dirty="0">
                <a:latin typeface="Arial"/>
                <a:ea typeface="+mn-lt"/>
                <a:cs typeface="Arial"/>
              </a:rPr>
              <a:t>:</a:t>
            </a:r>
            <a:endParaRPr lang="en-US" sz="2000" dirty="0"/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Gestion des </a:t>
            </a:r>
            <a:r>
              <a:rPr lang="en-GB" sz="2000" dirty="0" err="1">
                <a:latin typeface="Arial"/>
                <a:ea typeface="+mn-lt"/>
                <a:cs typeface="Arial"/>
              </a:rPr>
              <a:t>utilisateurs</a:t>
            </a:r>
            <a:endParaRPr lang="en-GB" sz="2000" dirty="0">
              <a:latin typeface="Avenir Next LT Pro"/>
              <a:ea typeface="+mn-lt"/>
              <a:cs typeface="Arial"/>
            </a:endParaRPr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Gestion des </a:t>
            </a:r>
            <a:r>
              <a:rPr lang="en-GB" sz="2000" dirty="0" err="1">
                <a:latin typeface="Arial"/>
                <a:ea typeface="+mn-lt"/>
                <a:cs typeface="Arial"/>
              </a:rPr>
              <a:t>produits</a:t>
            </a:r>
            <a:r>
              <a:rPr lang="en-GB" sz="2000" dirty="0">
                <a:latin typeface="Arial"/>
                <a:ea typeface="+mn-lt"/>
                <a:cs typeface="Arial"/>
              </a:rPr>
              <a:t> de la boutique</a:t>
            </a:r>
            <a:endParaRPr lang="en-GB" sz="2000" dirty="0">
              <a:latin typeface="Avenir Next LT Pro"/>
              <a:ea typeface="+mn-lt"/>
              <a:cs typeface="Arial"/>
            </a:endParaRPr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Gestion des </a:t>
            </a:r>
            <a:r>
              <a:rPr lang="en-GB" sz="2000" dirty="0" err="1">
                <a:latin typeface="Arial"/>
                <a:ea typeface="+mn-lt"/>
                <a:cs typeface="Arial"/>
              </a:rPr>
              <a:t>poids</a:t>
            </a:r>
            <a:r>
              <a:rPr lang="en-GB" sz="2000" dirty="0">
                <a:latin typeface="Arial"/>
                <a:ea typeface="+mn-lt"/>
                <a:cs typeface="Arial"/>
              </a:rPr>
              <a:t> vignette</a:t>
            </a:r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Gestion des communes</a:t>
            </a:r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Gestion des </a:t>
            </a:r>
            <a:r>
              <a:rPr lang="en-GB" sz="2000" dirty="0" err="1">
                <a:latin typeface="Arial"/>
                <a:ea typeface="+mn-lt"/>
                <a:cs typeface="Arial"/>
              </a:rPr>
              <a:t>conditionnements</a:t>
            </a:r>
            <a:endParaRPr lang="en-GB" sz="2000" dirty="0">
              <a:latin typeface="Avenir Next LT Pro"/>
              <a:ea typeface="+mn-lt"/>
              <a:cs typeface="Arial"/>
            </a:endParaRPr>
          </a:p>
          <a:p>
            <a:pPr marL="0" indent="0">
              <a:buNone/>
            </a:pPr>
            <a:endParaRPr lang="en-GB" sz="2000" b="1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GB" sz="1400" dirty="0">
              <a:latin typeface="Arial"/>
              <a:ea typeface="+mn-lt"/>
              <a:cs typeface="Arial"/>
            </a:endParaRPr>
          </a:p>
        </p:txBody>
      </p:sp>
      <p:pic>
        <p:nvPicPr>
          <p:cNvPr id="7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EDB5B-F3C8-DAE3-DFE1-92115607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2EEA690-BFA8-8349-97AB-A5A75E79C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123" y="2313946"/>
            <a:ext cx="6343291" cy="3721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70712-C24A-3136-9723-240D0B3FFAAA}"/>
              </a:ext>
            </a:extLst>
          </p:cNvPr>
          <p:cNvSpPr txBox="1"/>
          <p:nvPr/>
        </p:nvSpPr>
        <p:spPr>
          <a:xfrm>
            <a:off x="1837795" y="916874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Administration – Centre de gestion</a:t>
            </a:r>
          </a:p>
        </p:txBody>
      </p:sp>
    </p:spTree>
    <p:extLst>
      <p:ext uri="{BB962C8B-B14F-4D97-AF65-F5344CB8AC3E}">
        <p14:creationId xmlns:p14="http://schemas.microsoft.com/office/powerpoint/2010/main" val="83275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D612-0F0D-34AA-4273-A3E8E937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45" y="188908"/>
            <a:ext cx="8440159" cy="958620"/>
          </a:xfrm>
        </p:spPr>
        <p:txBody>
          <a:bodyPr>
            <a:noAutofit/>
          </a:bodyPr>
          <a:lstStyle/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0A6B-28FC-5868-7D87-40B41EF8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00" y="2170551"/>
            <a:ext cx="4654412" cy="4456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err="1">
                <a:latin typeface="Arial"/>
                <a:ea typeface="+mn-lt"/>
                <a:cs typeface="Arial"/>
              </a:rPr>
              <a:t>Quelques</a:t>
            </a:r>
            <a:r>
              <a:rPr lang="en-GB" sz="2000" b="1">
                <a:latin typeface="Arial"/>
                <a:ea typeface="+mn-lt"/>
                <a:cs typeface="Arial"/>
              </a:rPr>
              <a:t> </a:t>
            </a:r>
            <a:r>
              <a:rPr lang="en-GB" sz="2000" b="1" err="1">
                <a:latin typeface="Arial"/>
                <a:ea typeface="+mn-lt"/>
                <a:cs typeface="Arial"/>
              </a:rPr>
              <a:t>Fonctionnalités</a:t>
            </a:r>
            <a:r>
              <a:rPr lang="en-GB" sz="2000" b="1">
                <a:latin typeface="Arial"/>
                <a:ea typeface="+mn-lt"/>
                <a:cs typeface="Arial"/>
              </a:rPr>
              <a:t>  </a:t>
            </a:r>
            <a:r>
              <a:rPr lang="en-GB" sz="2000">
                <a:latin typeface="Arial"/>
                <a:ea typeface="+mn-lt"/>
                <a:cs typeface="Arial"/>
              </a:rPr>
              <a:t>:</a:t>
            </a:r>
            <a:endParaRPr lang="en-US" sz="2000"/>
          </a:p>
          <a:p>
            <a:pPr marL="1028700" lvl="1" indent="-342900"/>
            <a:r>
              <a:rPr lang="en-GB" sz="2000">
                <a:latin typeface="Arial"/>
                <a:ea typeface="+mn-lt"/>
                <a:cs typeface="Arial"/>
              </a:rPr>
              <a:t>Gestion des </a:t>
            </a:r>
            <a:r>
              <a:rPr lang="en-GB" sz="2000" err="1">
                <a:latin typeface="Arial"/>
                <a:ea typeface="+mn-lt"/>
                <a:cs typeface="Arial"/>
              </a:rPr>
              <a:t>utilisateurs</a:t>
            </a:r>
            <a:endParaRPr lang="en-GB" sz="2000" err="1">
              <a:latin typeface="Avenir Next LT Pro"/>
              <a:ea typeface="+mn-lt"/>
              <a:cs typeface="Arial"/>
            </a:endParaRPr>
          </a:p>
          <a:p>
            <a:pPr marL="1543050" lvl="2" indent="-285750">
              <a:buFont typeface="Calibri" panose="020B0604020202020204" pitchFamily="34" charset="0"/>
              <a:buChar char="-"/>
            </a:pPr>
            <a:r>
              <a:rPr lang="en-GB" sz="1600">
                <a:latin typeface="Arial"/>
                <a:ea typeface="+mn-lt"/>
                <a:cs typeface="Arial"/>
              </a:rPr>
              <a:t>Visualisation de </a:t>
            </a:r>
            <a:r>
              <a:rPr lang="en-GB" sz="1600" err="1">
                <a:latin typeface="Arial"/>
                <a:ea typeface="+mn-lt"/>
                <a:cs typeface="Arial"/>
              </a:rPr>
              <a:t>tous</a:t>
            </a:r>
            <a:r>
              <a:rPr lang="en-GB" sz="1600">
                <a:latin typeface="Arial"/>
                <a:ea typeface="+mn-lt"/>
                <a:cs typeface="Arial"/>
              </a:rPr>
              <a:t> les </a:t>
            </a:r>
            <a:r>
              <a:rPr lang="en-GB" sz="1600" err="1">
                <a:latin typeface="Arial"/>
                <a:ea typeface="+mn-lt"/>
                <a:cs typeface="Arial"/>
              </a:rPr>
              <a:t>utilisateurs</a:t>
            </a:r>
            <a:r>
              <a:rPr lang="en-GB" sz="1600">
                <a:latin typeface="Arial"/>
                <a:ea typeface="+mn-lt"/>
                <a:cs typeface="Arial"/>
              </a:rPr>
              <a:t> avec les boutons </a:t>
            </a:r>
            <a:r>
              <a:rPr lang="en-GB" sz="1600" err="1">
                <a:latin typeface="Arial"/>
                <a:ea typeface="+mn-lt"/>
                <a:cs typeface="Arial"/>
              </a:rPr>
              <a:t>ajout</a:t>
            </a:r>
            <a:r>
              <a:rPr lang="en-GB" sz="1600">
                <a:latin typeface="Arial"/>
                <a:ea typeface="+mn-lt"/>
                <a:cs typeface="Arial"/>
              </a:rPr>
              <a:t>, modifier, </a:t>
            </a:r>
            <a:r>
              <a:rPr lang="en-GB" sz="1600" err="1">
                <a:latin typeface="Arial"/>
                <a:ea typeface="+mn-lt"/>
                <a:cs typeface="Arial"/>
              </a:rPr>
              <a:t>supprimer</a:t>
            </a:r>
            <a:r>
              <a:rPr lang="en-GB" sz="1600">
                <a:latin typeface="Arial"/>
                <a:ea typeface="+mn-lt"/>
                <a:cs typeface="Arial"/>
              </a:rPr>
              <a:t>.</a:t>
            </a:r>
            <a:endParaRPr lang="en-GB"/>
          </a:p>
          <a:p>
            <a:pPr marL="1485900" lvl="2">
              <a:buFont typeface="Calibri" panose="020B0604020202020204" pitchFamily="34" charset="0"/>
              <a:buChar char="-"/>
            </a:pPr>
            <a:r>
              <a:rPr lang="en-GB" sz="1600" err="1">
                <a:latin typeface="Arial"/>
                <a:ea typeface="+mn-lt"/>
                <a:cs typeface="Arial"/>
              </a:rPr>
              <a:t>Téléchargement</a:t>
            </a:r>
            <a:r>
              <a:rPr lang="en-GB" sz="1600">
                <a:latin typeface="Arial"/>
                <a:ea typeface="+mn-lt"/>
                <a:cs typeface="Arial"/>
              </a:rPr>
              <a:t> </a:t>
            </a:r>
          </a:p>
          <a:p>
            <a:pPr marL="1485900" lvl="2">
              <a:buFont typeface="Calibri" panose="020B0604020202020204" pitchFamily="34" charset="0"/>
              <a:buChar char="-"/>
            </a:pPr>
            <a:r>
              <a:rPr lang="en-GB" sz="1600">
                <a:latin typeface="Arial"/>
                <a:cs typeface="Arial"/>
              </a:rPr>
              <a:t>Option </a:t>
            </a:r>
            <a:r>
              <a:rPr lang="en-GB" sz="1600" err="1">
                <a:latin typeface="Arial"/>
                <a:cs typeface="Arial"/>
              </a:rPr>
              <a:t>d'imprimer</a:t>
            </a:r>
            <a:endParaRPr lang="en-GB" sz="1600">
              <a:latin typeface="Arial"/>
              <a:cs typeface="Arial"/>
            </a:endParaRPr>
          </a:p>
          <a:p>
            <a:pPr marL="1485900" lvl="2">
              <a:buFont typeface="Calibri" panose="020B0604020202020204" pitchFamily="34" charset="0"/>
              <a:buChar char="-"/>
            </a:pPr>
            <a:r>
              <a:rPr lang="en-GB" sz="1600">
                <a:latin typeface="Arial"/>
                <a:ea typeface="+mn-lt"/>
                <a:cs typeface="Arial"/>
              </a:rPr>
              <a:t>Une barre de recherche</a:t>
            </a:r>
          </a:p>
          <a:p>
            <a:pPr marL="0" indent="0">
              <a:buNone/>
            </a:pPr>
            <a:endParaRPr lang="en-GB" sz="2000" b="1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GB" sz="200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GB" sz="1400">
              <a:latin typeface="Arial"/>
              <a:ea typeface="+mn-lt"/>
              <a:cs typeface="Arial"/>
            </a:endParaRPr>
          </a:p>
        </p:txBody>
      </p:sp>
      <p:pic>
        <p:nvPicPr>
          <p:cNvPr id="7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EDB5B-F3C8-DAE3-DFE1-92115607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70712-C24A-3136-9723-240D0B3FFAAA}"/>
              </a:ext>
            </a:extLst>
          </p:cNvPr>
          <p:cNvSpPr txBox="1"/>
          <p:nvPr/>
        </p:nvSpPr>
        <p:spPr>
          <a:xfrm>
            <a:off x="1937855" y="1009238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Administration – Centre de gestion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E2E11D-382E-23C4-BBE3-2FDE8876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4" y="2169453"/>
            <a:ext cx="6742442" cy="3759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DD141-5C47-CFD3-6B12-41A810D299DA}"/>
              </a:ext>
            </a:extLst>
          </p:cNvPr>
          <p:cNvSpPr txBox="1"/>
          <p:nvPr/>
        </p:nvSpPr>
        <p:spPr>
          <a:xfrm>
            <a:off x="7197048" y="6143638"/>
            <a:ext cx="366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latin typeface="Arial"/>
                <a:cs typeface="Arial"/>
              </a:rPr>
              <a:t>Maquette – Gestion des </a:t>
            </a:r>
            <a:r>
              <a:rPr lang="en-US" sz="1600" i="1" err="1">
                <a:latin typeface="Arial"/>
                <a:cs typeface="Arial"/>
              </a:rPr>
              <a:t>utilisateurs</a:t>
            </a:r>
            <a:endParaRPr lang="en-US" sz="1600" i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99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D612-0F0D-34AA-4273-A3E8E937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0" y="188908"/>
            <a:ext cx="8347795" cy="958620"/>
          </a:xfrm>
        </p:spPr>
        <p:txBody>
          <a:bodyPr>
            <a:noAutofit/>
          </a:bodyPr>
          <a:lstStyle/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pic>
        <p:nvPicPr>
          <p:cNvPr id="7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EDB5B-F3C8-DAE3-DFE1-92115607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70712-C24A-3136-9723-240D0B3FFAAA}"/>
              </a:ext>
            </a:extLst>
          </p:cNvPr>
          <p:cNvSpPr txBox="1"/>
          <p:nvPr/>
        </p:nvSpPr>
        <p:spPr>
          <a:xfrm>
            <a:off x="1875590" y="913461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Administration – Centre de gestion</a:t>
            </a:r>
          </a:p>
        </p:txBody>
      </p:sp>
      <p:pic>
        <p:nvPicPr>
          <p:cNvPr id="9" name="Image 6" descr="Une image contenant texte, diagramm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2099B06B-1D43-0E1C-E41C-23A79D07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60" y="2205224"/>
            <a:ext cx="9323357" cy="40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569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1238</Words>
  <Application>Microsoft Macintosh PowerPoint</Application>
  <PresentationFormat>Grand écran</PresentationFormat>
  <Paragraphs>218</Paragraphs>
  <Slides>34</Slides>
  <Notes>1</Notes>
  <HiddenSlides>2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3" baseType="lpstr">
      <vt:lpstr>Aptos</vt:lpstr>
      <vt:lpstr>Arial</vt:lpstr>
      <vt:lpstr>Avenir Next LT Pro</vt:lpstr>
      <vt:lpstr>Calibri</vt:lpstr>
      <vt:lpstr>Calibri,Sans-Serif</vt:lpstr>
      <vt:lpstr>Courier New</vt:lpstr>
      <vt:lpstr>Segoe UI</vt:lpstr>
      <vt:lpstr>Symbol</vt:lpstr>
      <vt:lpstr>AccentBoxVTI</vt:lpstr>
      <vt:lpstr>PROJET DIGICHEES - Groupe d10b</vt:lpstr>
      <vt:lpstr>Présentation PowerPoint</vt:lpstr>
      <vt:lpstr>CONTEXTE ET OBJECTIFS</vt:lpstr>
      <vt:lpstr>Présentation PowerPoint</vt:lpstr>
      <vt:lpstr>METHODOLOGIE  ADOPTEE</vt:lpstr>
      <vt:lpstr>ELABORATION DU  CAHIER DES CHARGES TECHNIQUE  (CDCT)</vt:lpstr>
      <vt:lpstr>FONCTIONNALITÉS</vt:lpstr>
      <vt:lpstr>FONCTIONNALITÉS</vt:lpstr>
      <vt:lpstr>FONCTIONNALITÉS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PLANIFICATION ET ORGANISATION</vt:lpstr>
      <vt:lpstr>PLANIFICATION ET ORGANISATION</vt:lpstr>
      <vt:lpstr>Présentation PowerPoint</vt:lpstr>
      <vt:lpstr>PLANIFICATION ET ORGANISATION</vt:lpstr>
      <vt:lpstr>Présentation PowerPoint</vt:lpstr>
      <vt:lpstr>Présentation PowerPoint</vt:lpstr>
      <vt:lpstr>RESULTATS ET LIVRABLES</vt:lpstr>
      <vt:lpstr>CONCLUSION ET PERSPECTIVES</vt:lpstr>
      <vt:lpstr>CONCLUSION ET PERSPECTIVES</vt:lpstr>
      <vt:lpstr>MERCI BEAUCOUP</vt:lpstr>
      <vt:lpstr>QUESTIONS/REPONSES</vt:lpstr>
      <vt:lpstr>Présentation PowerPoint</vt:lpstr>
      <vt:lpstr>PERSPECTIVES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Lucas PREAUX</cp:lastModifiedBy>
  <cp:revision>2</cp:revision>
  <dcterms:created xsi:type="dcterms:W3CDTF">2025-01-16T09:22:34Z</dcterms:created>
  <dcterms:modified xsi:type="dcterms:W3CDTF">2025-01-17T15:17:00Z</dcterms:modified>
  <cp:category/>
</cp:coreProperties>
</file>