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8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89" autoAdjust="0"/>
    <p:restoredTop sz="77808"/>
  </p:normalViewPr>
  <p:slideViewPr>
    <p:cSldViewPr snapToGrid="0">
      <p:cViewPr varScale="1">
        <p:scale>
          <a:sx n="97" d="100"/>
          <a:sy n="97" d="100"/>
        </p:scale>
        <p:origin x="1008"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E4D9B5-C23F-4F5B-A510-223EE943FD84}" type="datetimeFigureOut">
              <a:rPr lang="en-US" smtClean="0"/>
              <a:pPr/>
              <a:t>3/10/25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17674-09AA-4582-9862-A6B0A18099C5}" type="slidenum">
              <a:rPr lang="en-US" smtClean="0"/>
              <a:pPr/>
              <a:t>‹#›</a:t>
            </a:fld>
            <a:endParaRPr lang="en-US"/>
          </a:p>
        </p:txBody>
      </p:sp>
    </p:spTree>
    <p:extLst>
      <p:ext uri="{BB962C8B-B14F-4D97-AF65-F5344CB8AC3E}">
        <p14:creationId xmlns:p14="http://schemas.microsoft.com/office/powerpoint/2010/main" val="4227905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FF17674-09AA-4582-9862-A6B0A18099C5}" type="slidenum">
              <a:rPr lang="en-US" smtClean="0"/>
              <a:pPr/>
              <a:t>1</a:t>
            </a:fld>
            <a:endParaRPr lang="en-US"/>
          </a:p>
        </p:txBody>
      </p:sp>
    </p:spTree>
    <p:extLst>
      <p:ext uri="{BB962C8B-B14F-4D97-AF65-F5344CB8AC3E}">
        <p14:creationId xmlns:p14="http://schemas.microsoft.com/office/powerpoint/2010/main" val="2385285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When we’re sending an attack (175-182) we always send a Boolean describing if an attack is happening or not, and then send a bunch of information about the attack itself. The client gets to pick where the attack happened (state when I hit “F”) because the client (me) is in charge of that. We’re also telling the server which frames we were interpolating between and where we were between the two (the sync ratio on line 180).</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10</a:t>
            </a:fld>
            <a:endParaRPr lang="en-US"/>
          </a:p>
        </p:txBody>
      </p:sp>
    </p:spTree>
    <p:extLst>
      <p:ext uri="{BB962C8B-B14F-4D97-AF65-F5344CB8AC3E}">
        <p14:creationId xmlns:p14="http://schemas.microsoft.com/office/powerpoint/2010/main" val="784281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host (server) gets that information if the client is attacking (line 86), then reads all the data in (88-95) and then the host determines where the host dot is RIGHT NOW (114-115). Then the host uses that information to determine what happened for the attack on the host (119). All of these results are sent back to the client (140-148). So the host is sending the “confirmed attack” back to the client; telling the client “this was your attack and this is what the HOST saw happened”.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We’re sending back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GetAttackX</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GetAttackY</a:t>
            </a:r>
            <a:r>
              <a:rPr lang="en-US" sz="1800" dirty="0">
                <a:effectLst/>
                <a:latin typeface="Calibri" panose="020F0502020204030204" pitchFamily="34" charset="0"/>
                <a:ea typeface="Calibri" panose="020F0502020204030204" pitchFamily="34" charset="0"/>
                <a:cs typeface="Times New Roman" panose="02020603050405020304" pitchFamily="18" charset="0"/>
              </a:rPr>
              <a:t>) – where the client said they attacked,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GetTargetX</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GetTargetY</a:t>
            </a:r>
            <a:r>
              <a:rPr lang="en-US" sz="1800" dirty="0">
                <a:effectLst/>
                <a:latin typeface="Calibri" panose="020F0502020204030204" pitchFamily="34" charset="0"/>
                <a:ea typeface="Calibri" panose="020F0502020204030204" pitchFamily="34" charset="0"/>
                <a:cs typeface="Times New Roman" panose="02020603050405020304" pitchFamily="18" charset="0"/>
              </a:rPr>
              <a:t>) – where the *host* says the target was. (We could also send back other info like amount of damage or HP or whatever, but this is good enough to get the point across)</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11</a:t>
            </a:fld>
            <a:endParaRPr lang="en-US"/>
          </a:p>
        </p:txBody>
      </p:sp>
    </p:spTree>
    <p:extLst>
      <p:ext uri="{BB962C8B-B14F-4D97-AF65-F5344CB8AC3E}">
        <p14:creationId xmlns:p14="http://schemas.microsoft.com/office/powerpoint/2010/main" val="530913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gets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remote_confirmed_attack</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then draws the results (the little white server dot)</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12</a:t>
            </a:fld>
            <a:endParaRPr lang="en-US"/>
          </a:p>
        </p:txBody>
      </p:sp>
    </p:spTree>
    <p:extLst>
      <p:ext uri="{BB962C8B-B14F-4D97-AF65-F5344CB8AC3E}">
        <p14:creationId xmlns:p14="http://schemas.microsoft.com/office/powerpoint/2010/main" val="2594293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host keeps records of the old frames that we sent, what the actual state of the double orbit control was, and the information that a snapshot system would need. We’ll see why that’s important in a bit.. Note that this is stored in a deque (deck) which is basically a circular buffer of histories, and when it fills up old records get pushed out into nothingness.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effectLst/>
                <a:latin typeface="Calibri" panose="020F0502020204030204" pitchFamily="34" charset="0"/>
                <a:ea typeface="Calibri" panose="020F0502020204030204" pitchFamily="34" charset="0"/>
                <a:cs typeface="Times New Roman" panose="02020603050405020304" pitchFamily="18" charset="0"/>
              </a:rPr>
              <a:t>OptimisticHostScenarioState</a:t>
            </a:r>
            <a:r>
              <a:rPr lang="en-US" sz="1800" dirty="0">
                <a:effectLst/>
                <a:latin typeface="Calibri" panose="020F0502020204030204" pitchFamily="34" charset="0"/>
                <a:ea typeface="Calibri" panose="020F0502020204030204" pitchFamily="34" charset="0"/>
                <a:cs typeface="Times New Roman" panose="02020603050405020304" pitchFamily="18" charset="0"/>
              </a:rPr>
              <a:t> (153-155) this is where we push the history information, so we can use that later to make better decisions. Code we skipped over (96-107) would use that history and do something useful; but for now the implementation is intentionally “dumb”.</a:t>
            </a:r>
          </a:p>
          <a:p>
            <a:endParaRPr lang="en-US" dirty="0"/>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13</a:t>
            </a:fld>
            <a:endParaRPr lang="en-US"/>
          </a:p>
        </p:txBody>
      </p:sp>
    </p:spTree>
    <p:extLst>
      <p:ext uri="{BB962C8B-B14F-4D97-AF65-F5344CB8AC3E}">
        <p14:creationId xmlns:p14="http://schemas.microsoft.com/office/powerpoint/2010/main" val="2202837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Even though both processes are on the same machine, the 100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ms</a:t>
            </a:r>
            <a:r>
              <a:rPr lang="en-US" sz="1800" dirty="0">
                <a:effectLst/>
                <a:latin typeface="Calibri" panose="020F0502020204030204" pitchFamily="34" charset="0"/>
                <a:ea typeface="Calibri" panose="020F0502020204030204" pitchFamily="34" charset="0"/>
                <a:cs typeface="Times New Roman" panose="02020603050405020304" pitchFamily="18" charset="0"/>
              </a:rPr>
              <a:t> interval time shows that our implementation here is not great, big difference between client and host. Right now this implementation is VERY fair for the Host! But recall we usually want to err on the side of the shooter – they’re the one looking right at the screen “but I was aiming right at him!!!1!1” etc.</a:t>
            </a:r>
          </a:p>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So what you’re going to do now is run the apps yourself, take a screenshot of the client + server after an attack, while all the circles are showing up (purple and white). Save that per the instructions of the lab doc (name your file correctly!) and upload that to the Moodle Lab so you get credit.</a:t>
            </a:r>
          </a:p>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Once you are done with that, you may go to your Lab Rooms and finish the rest of the lab, continue on with Part 3! If you have questions, etc. ask. </a:t>
            </a:r>
            <a:r>
              <a:rPr lang="en-US" sz="1800">
                <a:effectLst/>
                <a:latin typeface="Calibri" panose="020F0502020204030204" pitchFamily="34" charset="0"/>
                <a:ea typeface="Calibri" panose="020F0502020204030204" pitchFamily="34" charset="0"/>
                <a:cs typeface="Times New Roman" panose="02020603050405020304" pitchFamily="18" charset="0"/>
              </a:rPr>
              <a:t>If / when you finish early there are suggestions for further experimentation you might want to look at.</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14</a:t>
            </a:fld>
            <a:endParaRPr lang="en-US"/>
          </a:p>
        </p:txBody>
      </p:sp>
    </p:spTree>
    <p:extLst>
      <p:ext uri="{BB962C8B-B14F-4D97-AF65-F5344CB8AC3E}">
        <p14:creationId xmlns:p14="http://schemas.microsoft.com/office/powerpoint/2010/main" val="659304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15</a:t>
            </a:fld>
            <a:endParaRPr lang="en-US"/>
          </a:p>
        </p:txBody>
      </p:sp>
    </p:spTree>
    <p:extLst>
      <p:ext uri="{BB962C8B-B14F-4D97-AF65-F5344CB8AC3E}">
        <p14:creationId xmlns:p14="http://schemas.microsoft.com/office/powerpoint/2010/main" val="307722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Assignment 4: the code you’ll need to write is in the TODOs, specific things show up in the Task List… but JUST look at the two files mentioned in the docs</a:t>
            </a:r>
          </a:p>
          <a:p>
            <a:endParaRPr lang="en-US" dirty="0"/>
          </a:p>
          <a:p>
            <a:r>
              <a:rPr lang="en-US" dirty="0"/>
              <a:t>If you finish this assignment before spring break, imagine how much of a relief that’d be…</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2</a:t>
            </a:fld>
            <a:endParaRPr lang="en-US"/>
          </a:p>
        </p:txBody>
      </p:sp>
    </p:spTree>
    <p:extLst>
      <p:ext uri="{BB962C8B-B14F-4D97-AF65-F5344CB8AC3E}">
        <p14:creationId xmlns:p14="http://schemas.microsoft.com/office/powerpoint/2010/main" val="1490339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3</a:t>
            </a:fld>
            <a:endParaRPr lang="en-US"/>
          </a:p>
        </p:txBody>
      </p:sp>
    </p:spTree>
    <p:extLst>
      <p:ext uri="{BB962C8B-B14F-4D97-AF65-F5344CB8AC3E}">
        <p14:creationId xmlns:p14="http://schemas.microsoft.com/office/powerpoint/2010/main" val="359355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source from </a:t>
            </a:r>
            <a:r>
              <a:rPr lang="en-US" dirty="0" err="1"/>
              <a:t>github</a:t>
            </a:r>
            <a:r>
              <a:rPr lang="en-US" dirty="0"/>
              <a:t>, get lab doc from Moodle, build and run the example (does it work!?)</a:t>
            </a:r>
          </a:p>
          <a:p>
            <a:r>
              <a:rPr lang="en-US" dirty="0"/>
              <a:t>Then we’ll all move forward together with a code review.</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4</a:t>
            </a:fld>
            <a:endParaRPr lang="en-US"/>
          </a:p>
        </p:txBody>
      </p:sp>
    </p:spTree>
    <p:extLst>
      <p:ext uri="{BB962C8B-B14F-4D97-AF65-F5344CB8AC3E}">
        <p14:creationId xmlns:p14="http://schemas.microsoft.com/office/powerpoint/2010/main" val="110615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Let’s demonstrate the new feature of this “game”, while running the client and host in optimistic mode, the client can press “F” to do an “area attack” vs. the host. The client and the host will both try to figure out if this was a hit or not. (Demonstrate this a few times)</a:t>
            </a:r>
          </a:p>
          <a:p>
            <a:endParaRPr lang="en-US" dirty="0"/>
          </a:p>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Things that are happening here:</a:t>
            </a:r>
          </a:p>
          <a:p>
            <a:pPr marL="342900" marR="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green circle is an Area of Effect Attack that is happening where the client is at that time</a:t>
            </a:r>
          </a:p>
          <a:p>
            <a:pPr marL="342900" marR="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see two circles: one is where the client thought the host (enemy) was at the time of the attack (purple is ‘where local think this is’, for the host and the client), the other is where the host thought itself was (white, reported to the client)</a:t>
            </a:r>
          </a:p>
          <a:p>
            <a:pPr marL="342900" marR="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client is reporting an attack to the server, and draws the attack whether or not the host / blue player was actually “hit”</a:t>
            </a:r>
          </a:p>
          <a:p>
            <a:pPr marL="342900" marR="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server gets all the info and actually runs the attack, determines what REALLY happened, and sends that information back to the client</a:t>
            </a:r>
          </a:p>
          <a:p>
            <a:pPr marL="342900" marR="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client has two pieces of information: where the client thought the host was at the time and whether or not it was a hit, and where the server thought the host was and whether or not it was hit</a:t>
            </a:r>
          </a:p>
          <a:p>
            <a:pPr marL="342900" marR="0" lvl="0" indent="-342900">
              <a:buFont typeface="Symbol" pitchFamily="2"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Purple circle is local, white is server, these can and will disagree – and that’s a problem</a:t>
            </a:r>
          </a:p>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r>
              <a:rPr lang="en-US" sz="1800" dirty="0">
                <a:effectLst/>
                <a:latin typeface="Calibri" panose="020F0502020204030204" pitchFamily="34" charset="0"/>
                <a:ea typeface="Calibri" panose="020F0502020204030204" pitchFamily="34" charset="0"/>
                <a:cs typeface="Times New Roman" panose="02020603050405020304" pitchFamily="18" charset="0"/>
              </a:rPr>
              <a:t>So let’s go look at some code …</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5</a:t>
            </a:fld>
            <a:endParaRPr lang="en-US"/>
          </a:p>
        </p:txBody>
      </p:sp>
    </p:spTree>
    <p:extLst>
      <p:ext uri="{BB962C8B-B14F-4D97-AF65-F5344CB8AC3E}">
        <p14:creationId xmlns:p14="http://schemas.microsoft.com/office/powerpoint/2010/main" val="15869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just draws stuff on the screen but also keeps track of remembering the details about our attack so we can send that to the host later; we’re not sending this information immediately or continuously, or the instant the attack happens; we’re sending every 100ms or so.</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6</a:t>
            </a:fld>
            <a:endParaRPr lang="en-US"/>
          </a:p>
        </p:txBody>
      </p:sp>
    </p:spTree>
    <p:extLst>
      <p:ext uri="{BB962C8B-B14F-4D97-AF65-F5344CB8AC3E}">
        <p14:creationId xmlns:p14="http://schemas.microsoft.com/office/powerpoint/2010/main" val="3204998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we’ve got this thing called a ‘sync ratio’: the client is receiving a series of frames from the server and at any given point of time, the client is in between two frames. It’s got the last frame received, and the frame before that one, and figures out how close it is by interpolating between the two points.</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7</a:t>
            </a:fld>
            <a:endParaRPr lang="en-US"/>
          </a:p>
        </p:txBody>
      </p:sp>
    </p:spTree>
    <p:extLst>
      <p:ext uri="{BB962C8B-B14F-4D97-AF65-F5344CB8AC3E}">
        <p14:creationId xmlns:p14="http://schemas.microsoft.com/office/powerpoint/2010/main" val="3455563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simplest case, (here), we’re basically always at the last frame that we received, and we just ‘warp’ forward when we get new information. That’s why this looks fine when we’re sending / receiving as fast as we can but if we add delay (via clumsy or through the features of our program here) then things start to look terrible – gaps between the dots and stuff. Stuff starts to fall apart as soon as there’s any sort of interval between getting information from the server.</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8</a:t>
            </a:fld>
            <a:endParaRPr lang="en-US"/>
          </a:p>
        </p:txBody>
      </p:sp>
    </p:spTree>
    <p:extLst>
      <p:ext uri="{BB962C8B-B14F-4D97-AF65-F5344CB8AC3E}">
        <p14:creationId xmlns:p14="http://schemas.microsoft.com/office/powerpoint/2010/main" val="335291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There’s a bunch of new code in here; Let’s look at when an attack occurs (line 113) – we record that an attack happened, this makes the display happen and sets information that we’re ready to send to the host.</a:t>
            </a:r>
          </a:p>
          <a:p>
            <a:endParaRPr lang="en-US" dirty="0"/>
          </a:p>
        </p:txBody>
      </p:sp>
      <p:sp>
        <p:nvSpPr>
          <p:cNvPr id="4" name="Slide Number Placeholder 3"/>
          <p:cNvSpPr>
            <a:spLocks noGrp="1"/>
          </p:cNvSpPr>
          <p:nvPr>
            <p:ph type="sldNum" sz="quarter" idx="5"/>
          </p:nvPr>
        </p:nvSpPr>
        <p:spPr/>
        <p:txBody>
          <a:bodyPr/>
          <a:lstStyle/>
          <a:p>
            <a:fld id="{EFF17674-09AA-4582-9862-A6B0A18099C5}" type="slidenum">
              <a:rPr lang="en-US" smtClean="0"/>
              <a:pPr/>
              <a:t>9</a:t>
            </a:fld>
            <a:endParaRPr lang="en-US"/>
          </a:p>
        </p:txBody>
      </p:sp>
    </p:spTree>
    <p:extLst>
      <p:ext uri="{BB962C8B-B14F-4D97-AF65-F5344CB8AC3E}">
        <p14:creationId xmlns:p14="http://schemas.microsoft.com/office/powerpoint/2010/main" val="2295979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5FAB66-F69F-4B6C-B526-16B5B129EADB}" type="datetime1">
              <a:rPr lang="en-US" smtClean="0"/>
              <a:pPr/>
              <a:t>3/10/25</a:t>
            </a:fld>
            <a:endParaRPr lang="en-US" dirty="0"/>
          </a:p>
        </p:txBody>
      </p:sp>
      <p:sp>
        <p:nvSpPr>
          <p:cNvPr id="5" name="Footer Placeholder 4"/>
          <p:cNvSpPr>
            <a:spLocks noGrp="1"/>
          </p:cNvSpPr>
          <p:nvPr>
            <p:ph type="ftr" sz="quarter" idx="11"/>
          </p:nvPr>
        </p:nvSpPr>
        <p:spPr/>
        <p:txBody>
          <a:bodyPr/>
          <a:lstStyle/>
          <a:p>
            <a:r>
              <a:rPr lang="en-US" dirty="0"/>
              <a:t>© 2025 DigiPen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8F3258-39DB-480D-AA11-E1EF94FC4695}" type="datetime1">
              <a:rPr lang="en-US" smtClean="0"/>
              <a:pPr/>
              <a:t>3/10/25</a:t>
            </a:fld>
            <a:endParaRPr lang="en-US" dirty="0"/>
          </a:p>
        </p:txBody>
      </p:sp>
      <p:sp>
        <p:nvSpPr>
          <p:cNvPr id="6" name="Footer Placeholder 5"/>
          <p:cNvSpPr>
            <a:spLocks noGrp="1"/>
          </p:cNvSpPr>
          <p:nvPr>
            <p:ph type="ftr" sz="quarter" idx="11"/>
          </p:nvPr>
        </p:nvSpPr>
        <p:spPr/>
        <p:txBody>
          <a:bodyPr/>
          <a:lstStyle/>
          <a:p>
            <a:r>
              <a:rPr lang="en-US" dirty="0"/>
              <a:t>© 2025 DigiPen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C8A4F3-ED06-48DC-8481-6B075B3F12EC}" type="datetime1">
              <a:rPr lang="en-US" smtClean="0"/>
              <a:pPr/>
              <a:t>3/10/25</a:t>
            </a:fld>
            <a:endParaRPr lang="en-US" dirty="0"/>
          </a:p>
        </p:txBody>
      </p:sp>
      <p:sp>
        <p:nvSpPr>
          <p:cNvPr id="5" name="Footer Placeholder 4"/>
          <p:cNvSpPr>
            <a:spLocks noGrp="1"/>
          </p:cNvSpPr>
          <p:nvPr>
            <p:ph type="ftr" sz="quarter" idx="11"/>
          </p:nvPr>
        </p:nvSpPr>
        <p:spPr/>
        <p:txBody>
          <a:bodyPr/>
          <a:lstStyle/>
          <a:p>
            <a:r>
              <a:rPr lang="en-US" dirty="0"/>
              <a:t>© 2025 DigiPen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9124BB-FC4B-4459-9E83-B488936AD7B8}" type="datetime1">
              <a:rPr lang="en-US" smtClean="0"/>
              <a:pPr/>
              <a:t>3/10/25</a:t>
            </a:fld>
            <a:endParaRPr lang="en-US" dirty="0"/>
          </a:p>
        </p:txBody>
      </p:sp>
      <p:sp>
        <p:nvSpPr>
          <p:cNvPr id="5" name="Footer Placeholder 4"/>
          <p:cNvSpPr>
            <a:spLocks noGrp="1"/>
          </p:cNvSpPr>
          <p:nvPr>
            <p:ph type="ftr" sz="quarter" idx="11"/>
          </p:nvPr>
        </p:nvSpPr>
        <p:spPr/>
        <p:txBody>
          <a:bodyPr/>
          <a:lstStyle/>
          <a:p>
            <a:r>
              <a:rPr lang="en-US" dirty="0"/>
              <a:t>© 2025 DigiPen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cree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1668379"/>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599" y="2926079"/>
            <a:ext cx="6701589" cy="3063239"/>
          </a:xfrm>
        </p:spPr>
        <p:txBody>
          <a:bodyPr>
            <a:normAutofit/>
          </a:bodyPr>
          <a:lstStyle>
            <a:lvl1pPr>
              <a:defRPr sz="2400"/>
            </a:lvl1pPr>
            <a:lvl2pPr>
              <a:defRPr sz="20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354263"/>
            <a:ext cx="3200400" cy="3950941"/>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E645E34-4EAE-44C6-A808-8E7619B5FCEA}" type="datetime1">
              <a:rPr lang="en-US" smtClean="0"/>
              <a:pPr/>
              <a:t>3/10/25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 2025 DigiPen Institute of Technology</a:t>
            </a:r>
          </a:p>
        </p:txBody>
      </p:sp>
      <p:sp>
        <p:nvSpPr>
          <p:cNvPr id="7" name="Slide Number Placeholder 6"/>
          <p:cNvSpPr>
            <a:spLocks noGrp="1"/>
          </p:cNvSpPr>
          <p:nvPr>
            <p:ph type="sldNum" sz="quarter" idx="12"/>
          </p:nvPr>
        </p:nvSpPr>
        <p:spPr>
          <a:xfrm>
            <a:off x="10190163" y="6459785"/>
            <a:ext cx="1312025" cy="365125"/>
          </a:xfrm>
        </p:spPr>
        <p:txBody>
          <a:bodyPr/>
          <a:lstStyle>
            <a:lvl1pPr>
              <a:defRPr>
                <a:solidFill>
                  <a:schemeClr val="tx2"/>
                </a:solidFill>
              </a:defRPr>
            </a:lvl1pPr>
          </a:lstStyle>
          <a:p>
            <a:fld id="{4FAB73BC-B049-4115-A692-8D63A059BFB8}" type="slidenum">
              <a:rPr lang="en-US" dirty="0"/>
              <a:pPr/>
              <a:t>‹#›</a:t>
            </a:fld>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60715" y="594359"/>
            <a:ext cx="4572009" cy="1103378"/>
          </a:xfrm>
          <a:prstGeom prst="rect">
            <a:avLst/>
          </a:prstGeom>
        </p:spPr>
      </p:pic>
      <p:cxnSp>
        <p:nvCxnSpPr>
          <p:cNvPr id="14" name="Straight Connector 13"/>
          <p:cNvCxnSpPr/>
          <p:nvPr userDrawn="1"/>
        </p:nvCxnSpPr>
        <p:spPr>
          <a:xfrm>
            <a:off x="4800599" y="2880359"/>
            <a:ext cx="6701589"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userDrawn="1"/>
        </p:nvCxnSpPr>
        <p:spPr>
          <a:xfrm>
            <a:off x="4800598" y="2262738"/>
            <a:ext cx="6701589"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userDrawn="1"/>
        </p:nvCxnSpPr>
        <p:spPr>
          <a:xfrm>
            <a:off x="457200" y="2258011"/>
            <a:ext cx="3200400" cy="0"/>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96619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0312"/>
            <a:ext cx="10058400" cy="863754"/>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1097280" y="1180406"/>
            <a:ext cx="10058400" cy="5156225"/>
          </a:xfrm>
        </p:spPr>
        <p:txBody>
          <a:bodyPr>
            <a:normAutofit/>
          </a:bodyPr>
          <a:lstStyle>
            <a:lvl1pPr marL="565150" indent="-457200">
              <a:buFont typeface="Arial" panose="020B0604020202020204" pitchFamily="34" charset="0"/>
              <a:buChar char="•"/>
              <a:defRPr sz="3200"/>
            </a:lvl1pPr>
            <a:lvl2pPr marL="1147763" indent="-465138">
              <a:buFont typeface="Courier New" panose="02070309020205020404" pitchFamily="49" charset="0"/>
              <a:buChar char="o"/>
              <a:defRPr sz="2800"/>
            </a:lvl2pPr>
            <a:lvl3pPr marL="1712913" indent="-449263">
              <a:buFont typeface="Wingdings" panose="05000000000000000000" pitchFamily="2" charset="2"/>
              <a:buChar char="§"/>
              <a:defRPr sz="2400"/>
            </a:lvl3pPr>
            <a:lvl4pPr marL="2293938" indent="-447675">
              <a:buFont typeface="Wingdings" panose="05000000000000000000" pitchFamily="2" charset="2"/>
              <a:buChar char="Ø"/>
              <a:defRPr sz="2000"/>
            </a:lvl4pPr>
            <a:lvl5pPr marL="2743200" indent="-449263">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EC34C66-FE28-425E-8208-CF7EDC8DF363}" type="datetime1">
              <a:rPr lang="en-US" smtClean="0"/>
              <a:pPr/>
              <a:t>3/10/25</a:t>
            </a:fld>
            <a:endParaRPr lang="en-US" dirty="0"/>
          </a:p>
        </p:txBody>
      </p:sp>
      <p:sp>
        <p:nvSpPr>
          <p:cNvPr id="5" name="Footer Placeholder 4"/>
          <p:cNvSpPr>
            <a:spLocks noGrp="1"/>
          </p:cNvSpPr>
          <p:nvPr>
            <p:ph type="ftr" sz="quarter" idx="11"/>
          </p:nvPr>
        </p:nvSpPr>
        <p:spPr/>
        <p:txBody>
          <a:bodyPr/>
          <a:lstStyle/>
          <a:p>
            <a:r>
              <a:rPr lang="en-US" dirty="0"/>
              <a:t>© 2025 DigiPen Institute of Technology</a:t>
            </a:r>
          </a:p>
        </p:txBody>
      </p:sp>
      <p:sp>
        <p:nvSpPr>
          <p:cNvPr id="6" name="Slide Number Placeholder 5"/>
          <p:cNvSpPr>
            <a:spLocks noGrp="1"/>
          </p:cNvSpPr>
          <p:nvPr>
            <p:ph type="sldNum" sz="quarter" idx="12"/>
          </p:nvPr>
        </p:nvSpPr>
        <p:spPr/>
        <p:txBody>
          <a:bodyPr/>
          <a:lstStyle/>
          <a:p>
            <a:fld id="{6113E31D-E2AB-40D1-8B51-AFA5AFEF393A}"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444DE73-A3F0-436D-9600-1A6E66F9FFEF}" type="datetime1">
              <a:rPr lang="en-US" smtClean="0"/>
              <a:pPr/>
              <a:t>3/10/25</a:t>
            </a:fld>
            <a:endParaRPr lang="en-US" dirty="0"/>
          </a:p>
        </p:txBody>
      </p:sp>
      <p:sp>
        <p:nvSpPr>
          <p:cNvPr id="5" name="Footer Placeholder 4"/>
          <p:cNvSpPr>
            <a:spLocks noGrp="1"/>
          </p:cNvSpPr>
          <p:nvPr>
            <p:ph type="ftr" sz="quarter" idx="11"/>
          </p:nvPr>
        </p:nvSpPr>
        <p:spPr/>
        <p:txBody>
          <a:bodyPr/>
          <a:lstStyle/>
          <a:p>
            <a:r>
              <a:rPr lang="en-US" dirty="0"/>
              <a:t>© 2025 DigiPen Institute of Technology</a:t>
            </a:r>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772176"/>
          </a:xfrm>
        </p:spPr>
        <p:txBody>
          <a:bodyPr/>
          <a:lstStyle/>
          <a:p>
            <a:r>
              <a:rPr lang="en-US" dirty="0"/>
              <a:t>Click to edit Master title style</a:t>
            </a:r>
          </a:p>
        </p:txBody>
      </p:sp>
      <p:sp>
        <p:nvSpPr>
          <p:cNvPr id="3" name="Content Placeholder 2"/>
          <p:cNvSpPr>
            <a:spLocks noGrp="1"/>
          </p:cNvSpPr>
          <p:nvPr>
            <p:ph sz="half" idx="1"/>
          </p:nvPr>
        </p:nvSpPr>
        <p:spPr>
          <a:xfrm>
            <a:off x="1097279" y="1283368"/>
            <a:ext cx="4937760" cy="45857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283369"/>
            <a:ext cx="4937760" cy="45857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58DBF8-50A7-4BC0-9320-D3D97C2642BE}" type="datetime1">
              <a:rPr lang="en-US" smtClean="0"/>
              <a:pPr/>
              <a:t>3/10/25</a:t>
            </a:fld>
            <a:endParaRPr lang="en-US" dirty="0"/>
          </a:p>
        </p:txBody>
      </p:sp>
      <p:sp>
        <p:nvSpPr>
          <p:cNvPr id="6" name="Footer Placeholder 5"/>
          <p:cNvSpPr>
            <a:spLocks noGrp="1"/>
          </p:cNvSpPr>
          <p:nvPr>
            <p:ph type="ftr" sz="quarter" idx="11"/>
          </p:nvPr>
        </p:nvSpPr>
        <p:spPr/>
        <p:txBody>
          <a:bodyPr/>
          <a:lstStyle/>
          <a:p>
            <a:r>
              <a:rPr lang="en-US" dirty="0"/>
              <a:t>© 2025 DigiPen Institute of Technology</a:t>
            </a:r>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772176"/>
          </a:xfrm>
        </p:spPr>
        <p:txBody>
          <a:bodyPr/>
          <a:lstStyle/>
          <a:p>
            <a:r>
              <a:rPr lang="en-US" dirty="0"/>
              <a:t>Click to edit Master title style</a:t>
            </a:r>
          </a:p>
        </p:txBody>
      </p:sp>
      <p:sp>
        <p:nvSpPr>
          <p:cNvPr id="3" name="Text Placeholder 2"/>
          <p:cNvSpPr>
            <a:spLocks noGrp="1"/>
          </p:cNvSpPr>
          <p:nvPr>
            <p:ph type="body" idx="1"/>
          </p:nvPr>
        </p:nvSpPr>
        <p:spPr>
          <a:xfrm>
            <a:off x="1097280" y="1236456"/>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1972738"/>
            <a:ext cx="4937760" cy="3987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236456"/>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1972738"/>
            <a:ext cx="4937760" cy="39877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7CFFA9-120C-49D9-8B33-3C2B12A8DBA4}" type="datetime1">
              <a:rPr lang="en-US" smtClean="0"/>
              <a:pPr/>
              <a:t>3/10/25</a:t>
            </a:fld>
            <a:endParaRPr lang="en-US" dirty="0"/>
          </a:p>
        </p:txBody>
      </p:sp>
      <p:sp>
        <p:nvSpPr>
          <p:cNvPr id="8" name="Footer Placeholder 7"/>
          <p:cNvSpPr>
            <a:spLocks noGrp="1"/>
          </p:cNvSpPr>
          <p:nvPr>
            <p:ph type="ftr" sz="quarter" idx="11"/>
          </p:nvPr>
        </p:nvSpPr>
        <p:spPr/>
        <p:txBody>
          <a:bodyPr/>
          <a:lstStyle/>
          <a:p>
            <a:r>
              <a:rPr lang="en-US" dirty="0"/>
              <a:t>© 2025 DigiPen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74FA30-5998-4A94-AC07-116568D8E4BB}" type="datetime1">
              <a:rPr lang="en-US" smtClean="0"/>
              <a:pPr/>
              <a:t>3/10/25</a:t>
            </a:fld>
            <a:endParaRPr lang="en-US" dirty="0"/>
          </a:p>
        </p:txBody>
      </p:sp>
      <p:sp>
        <p:nvSpPr>
          <p:cNvPr id="4" name="Footer Placeholder 3"/>
          <p:cNvSpPr>
            <a:spLocks noGrp="1"/>
          </p:cNvSpPr>
          <p:nvPr>
            <p:ph type="ftr" sz="quarter" idx="11"/>
          </p:nvPr>
        </p:nvSpPr>
        <p:spPr/>
        <p:txBody>
          <a:bodyPr/>
          <a:lstStyle/>
          <a:p>
            <a:r>
              <a:rPr lang="en-US" dirty="0"/>
              <a:t>© 2025 DigiPen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B0B7851-DAC7-4535-82A8-F9F52B85F021}" type="datetime1">
              <a:rPr lang="en-US" smtClean="0"/>
              <a:pPr/>
              <a:t>3/10/25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 2025 DigiPen Institute of Technology</a:t>
            </a:r>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8E9D1BF-3D47-4605-A719-999F5E730F58}" type="datetime1">
              <a:rPr lang="en-US" smtClean="0"/>
              <a:pPr/>
              <a:t>3/10/25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 2025 DigiPen Institute of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510339"/>
            <a:ext cx="12192000" cy="3476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459784"/>
            <a:ext cx="12192001" cy="501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userDrawn="1">
            <p:ph type="title"/>
          </p:nvPr>
        </p:nvSpPr>
        <p:spPr>
          <a:xfrm>
            <a:off x="1097280" y="150312"/>
            <a:ext cx="10058400" cy="8637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userDrawn="1">
            <p:ph type="body" idx="1"/>
          </p:nvPr>
        </p:nvSpPr>
        <p:spPr>
          <a:xfrm>
            <a:off x="1097280" y="1180406"/>
            <a:ext cx="10058400" cy="513726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2"/>
          </p:nvPr>
        </p:nvSpPr>
        <p:spPr>
          <a:xfrm>
            <a:off x="1097280" y="6491869"/>
            <a:ext cx="2472271" cy="365125"/>
          </a:xfrm>
          <a:prstGeom prst="rect">
            <a:avLst/>
          </a:prstGeom>
        </p:spPr>
        <p:txBody>
          <a:bodyPr vert="horz" lIns="91440" tIns="45720" rIns="91440" bIns="45720" rtlCol="0" anchor="ctr"/>
          <a:lstStyle>
            <a:lvl1pPr algn="l">
              <a:defRPr sz="1200">
                <a:solidFill>
                  <a:srgbClr val="FFFFFF"/>
                </a:solidFill>
              </a:defRPr>
            </a:lvl1pPr>
          </a:lstStyle>
          <a:p>
            <a:fld id="{7832CE81-818F-4867-A81A-32FEBE6C803F}" type="datetime1">
              <a:rPr lang="en-US" smtClean="0"/>
              <a:pPr/>
              <a:t>3/10/25</a:t>
            </a:fld>
            <a:endParaRPr lang="en-US" dirty="0"/>
          </a:p>
        </p:txBody>
      </p:sp>
      <p:sp>
        <p:nvSpPr>
          <p:cNvPr id="5" name="Footer Placeholder 4"/>
          <p:cNvSpPr>
            <a:spLocks noGrp="1"/>
          </p:cNvSpPr>
          <p:nvPr userDrawn="1">
            <p:ph type="ftr" sz="quarter" idx="3"/>
          </p:nvPr>
        </p:nvSpPr>
        <p:spPr>
          <a:xfrm>
            <a:off x="3686185" y="6491869"/>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en-US" dirty="0"/>
              <a:t>© 2025 DigiPen Institute of Technology</a:t>
            </a:r>
          </a:p>
        </p:txBody>
      </p:sp>
      <p:sp>
        <p:nvSpPr>
          <p:cNvPr id="6" name="Slide Number Placeholder 5"/>
          <p:cNvSpPr>
            <a:spLocks noGrp="1"/>
          </p:cNvSpPr>
          <p:nvPr userDrawn="1">
            <p:ph type="sldNum" sz="quarter" idx="4"/>
          </p:nvPr>
        </p:nvSpPr>
        <p:spPr>
          <a:xfrm>
            <a:off x="9900458" y="6491869"/>
            <a:ext cx="1312025" cy="365125"/>
          </a:xfrm>
          <a:prstGeom prst="rect">
            <a:avLst/>
          </a:prstGeom>
        </p:spPr>
        <p:txBody>
          <a:bodyPr vert="horz" lIns="91440" tIns="45720" rIns="91440" bIns="45720" rtlCol="0" anchor="ctr"/>
          <a:lstStyle>
            <a:lvl1pPr algn="r">
              <a:defRPr sz="1600">
                <a:solidFill>
                  <a:srgbClr val="FFFFFF"/>
                </a:solidFill>
              </a:defRPr>
            </a:lvl1pPr>
          </a:lstStyle>
          <a:p>
            <a:fld id="{4FAB73BC-B049-4115-A692-8D63A059BFB8}" type="slidenum">
              <a:rPr lang="en-US" smtClean="0"/>
              <a:pPr/>
              <a:t>‹#›</a:t>
            </a:fld>
            <a:endParaRPr lang="en-US" dirty="0"/>
          </a:p>
        </p:txBody>
      </p:sp>
      <p:cxnSp>
        <p:nvCxnSpPr>
          <p:cNvPr id="11" name="Straight Connector 10"/>
          <p:cNvCxnSpPr/>
          <p:nvPr userDrawn="1"/>
        </p:nvCxnSpPr>
        <p:spPr>
          <a:xfrm>
            <a:off x="626301" y="0"/>
            <a:ext cx="0" cy="650997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0" y="989556"/>
            <a:ext cx="12192000" cy="24509"/>
          </a:xfrm>
          <a:prstGeom prst="line">
            <a:avLst/>
          </a:prstGeom>
        </p:spPr>
        <p:style>
          <a:lnRef idx="1">
            <a:schemeClr val="accent2"/>
          </a:lnRef>
          <a:fillRef idx="0">
            <a:schemeClr val="accent2"/>
          </a:fillRef>
          <a:effectRef idx="0">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3"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573087" indent="-4572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3200" kern="1200">
          <a:solidFill>
            <a:schemeClr val="tx1">
              <a:lumMod val="75000"/>
              <a:lumOff val="25000"/>
            </a:schemeClr>
          </a:solidFill>
          <a:latin typeface="+mn-lt"/>
          <a:ea typeface="+mn-ea"/>
          <a:cs typeface="+mn-cs"/>
        </a:defRPr>
      </a:lvl1pPr>
      <a:lvl2pPr marL="1147763" indent="-465138"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2800" kern="1200">
          <a:solidFill>
            <a:schemeClr val="tx1">
              <a:lumMod val="75000"/>
              <a:lumOff val="25000"/>
            </a:schemeClr>
          </a:solidFill>
          <a:latin typeface="+mn-lt"/>
          <a:ea typeface="+mn-ea"/>
          <a:cs typeface="+mn-cs"/>
        </a:defRPr>
      </a:lvl2pPr>
      <a:lvl3pPr marL="1712913" indent="-465138" algn="l" defTabSz="914400" rtl="0" eaLnBrk="1" latinLnBrk="0" hangingPunct="1">
        <a:lnSpc>
          <a:spcPct val="90000"/>
        </a:lnSpc>
        <a:spcBef>
          <a:spcPts val="200"/>
        </a:spcBef>
        <a:spcAft>
          <a:spcPts val="400"/>
        </a:spcAft>
        <a:buClr>
          <a:schemeClr val="accent1"/>
        </a:buClr>
        <a:buFont typeface="Wingdings" panose="05000000000000000000" pitchFamily="2" charset="2"/>
        <a:buChar char="§"/>
        <a:defRPr sz="2400" kern="1200">
          <a:solidFill>
            <a:schemeClr val="tx1">
              <a:lumMod val="75000"/>
              <a:lumOff val="25000"/>
            </a:schemeClr>
          </a:solidFill>
          <a:latin typeface="+mn-lt"/>
          <a:ea typeface="+mn-ea"/>
          <a:cs typeface="+mn-cs"/>
        </a:defRPr>
      </a:lvl3pPr>
      <a:lvl4pPr marL="2293938" indent="-481013"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tabLst/>
        <a:defRPr sz="2000" kern="1200">
          <a:solidFill>
            <a:schemeClr val="tx1">
              <a:lumMod val="75000"/>
              <a:lumOff val="25000"/>
            </a:schemeClr>
          </a:solidFill>
          <a:latin typeface="+mn-lt"/>
          <a:ea typeface="+mn-ea"/>
          <a:cs typeface="+mn-cs"/>
        </a:defRPr>
      </a:lvl4pPr>
      <a:lvl5pPr marL="3092450" indent="-6985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20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spc="50">
                <a:ln w="9525" cmpd="sng">
                  <a:solidFill>
                    <a:schemeClr val="accent1"/>
                  </a:solidFill>
                  <a:prstDash val="solid"/>
                </a:ln>
                <a:solidFill>
                  <a:srgbClr val="70AD47">
                    <a:tint val="1000"/>
                  </a:srgbClr>
                </a:solidFill>
                <a:effectLst>
                  <a:glow rad="38100">
                    <a:schemeClr val="accent1">
                      <a:alpha val="40000"/>
                    </a:schemeClr>
                  </a:glow>
                </a:effectLst>
              </a:rPr>
              <a:t>CS 261</a:t>
            </a:r>
            <a:br>
              <a:rPr lang="en-US" sz="4400" u="sng" dirty="0"/>
            </a:br>
            <a:br>
              <a:rPr lang="en-US" sz="1200" u="sng" dirty="0"/>
            </a:br>
            <a:r>
              <a:rPr lang="en-US" dirty="0"/>
              <a:t>Computer </a:t>
            </a:r>
            <a:r>
              <a:rPr lang="en-US"/>
              <a:t>Networks II</a:t>
            </a:r>
            <a:endParaRPr lang="en-US" dirty="0"/>
          </a:p>
        </p:txBody>
      </p:sp>
      <p:sp>
        <p:nvSpPr>
          <p:cNvPr id="5" name="Text Placeholder 4"/>
          <p:cNvSpPr>
            <a:spLocks noGrp="1"/>
          </p:cNvSpPr>
          <p:nvPr>
            <p:ph type="body" sz="half" idx="2"/>
          </p:nvPr>
        </p:nvSpPr>
        <p:spPr>
          <a:xfrm>
            <a:off x="457200" y="2879725"/>
            <a:ext cx="3200400" cy="3425479"/>
          </a:xfrm>
        </p:spPr>
        <p:txBody>
          <a:bodyPr>
            <a:normAutofit/>
          </a:bodyPr>
          <a:lstStyle/>
          <a:p>
            <a:r>
              <a:rPr lang="en-US" sz="2000" b="1" dirty="0">
                <a:solidFill>
                  <a:schemeClr val="accent3"/>
                </a:solidFill>
              </a:rPr>
              <a:t>Instructor</a:t>
            </a:r>
            <a:endParaRPr lang="en-US" sz="2000" dirty="0">
              <a:solidFill>
                <a:schemeClr val="accent3"/>
              </a:solidFill>
            </a:endParaRPr>
          </a:p>
          <a:p>
            <a:pPr marL="342900" indent="-342900">
              <a:lnSpc>
                <a:spcPct val="114000"/>
              </a:lnSpc>
              <a:spcBef>
                <a:spcPts val="600"/>
              </a:spcBef>
              <a:spcAft>
                <a:spcPts val="0"/>
              </a:spcAft>
              <a:buFont typeface="Arial" panose="020B0604020202020204" pitchFamily="34" charset="0"/>
              <a:buChar char="•"/>
            </a:pPr>
            <a:r>
              <a:rPr lang="en-US" sz="2000" dirty="0">
                <a:solidFill>
                  <a:schemeClr val="bg1"/>
                </a:solidFill>
              </a:rPr>
              <a:t>Tony Rasa</a:t>
            </a:r>
          </a:p>
          <a:p>
            <a:pPr marL="342900" indent="-342900">
              <a:lnSpc>
                <a:spcPct val="114000"/>
              </a:lnSpc>
              <a:spcBef>
                <a:spcPts val="600"/>
              </a:spcBef>
              <a:spcAft>
                <a:spcPts val="0"/>
              </a:spcAft>
              <a:buFont typeface="Arial" panose="020B0604020202020204" pitchFamily="34" charset="0"/>
              <a:buChar char="•"/>
            </a:pPr>
            <a:r>
              <a:rPr lang="en-US" sz="2000" dirty="0" err="1">
                <a:solidFill>
                  <a:schemeClr val="bg1"/>
                </a:solidFill>
              </a:rPr>
              <a:t>tony.rasa@digipen.edu</a:t>
            </a:r>
            <a:endParaRPr lang="en-US" sz="2000" dirty="0">
              <a:solidFill>
                <a:schemeClr val="bg1"/>
              </a:solidFill>
            </a:endParaRPr>
          </a:p>
          <a:p>
            <a:pPr marL="342900" indent="-342900">
              <a:lnSpc>
                <a:spcPct val="114000"/>
              </a:lnSpc>
              <a:spcBef>
                <a:spcPts val="600"/>
              </a:spcBef>
              <a:spcAft>
                <a:spcPts val="0"/>
              </a:spcAft>
              <a:buFont typeface="Arial" panose="020B0604020202020204" pitchFamily="34" charset="0"/>
              <a:buChar char="•"/>
            </a:pPr>
            <a:r>
              <a:rPr lang="en-US" sz="2000" dirty="0">
                <a:solidFill>
                  <a:schemeClr val="bg1"/>
                </a:solidFill>
              </a:rPr>
              <a:t>Office Hours:</a:t>
            </a:r>
          </a:p>
          <a:p>
            <a:pPr marL="800100" lvl="1" indent="-342900">
              <a:lnSpc>
                <a:spcPct val="114000"/>
              </a:lnSpc>
              <a:spcBef>
                <a:spcPts val="600"/>
              </a:spcBef>
              <a:spcAft>
                <a:spcPts val="0"/>
              </a:spcAft>
              <a:buFont typeface="Arial" panose="020B0604020202020204" pitchFamily="34" charset="0"/>
              <a:buChar char="•"/>
            </a:pPr>
            <a:r>
              <a:rPr lang="en-US" sz="1700" dirty="0">
                <a:solidFill>
                  <a:schemeClr val="bg1"/>
                </a:solidFill>
              </a:rPr>
              <a:t>Wednesday, Thursdays 7:00 - 8:00 PM</a:t>
            </a:r>
          </a:p>
          <a:p>
            <a:pPr marL="800100" lvl="1" indent="-342900">
              <a:lnSpc>
                <a:spcPct val="114000"/>
              </a:lnSpc>
              <a:spcBef>
                <a:spcPts val="600"/>
              </a:spcBef>
              <a:spcAft>
                <a:spcPts val="0"/>
              </a:spcAft>
              <a:buFont typeface="Arial" panose="020B0604020202020204" pitchFamily="34" charset="0"/>
              <a:buChar char="•"/>
            </a:pPr>
            <a:r>
              <a:rPr lang="en-US" sz="1700" dirty="0">
                <a:solidFill>
                  <a:schemeClr val="bg1"/>
                </a:solidFill>
              </a:rPr>
              <a:t>By appointment</a:t>
            </a:r>
          </a:p>
          <a:p>
            <a:pPr marL="800100" lvl="1" indent="-342900">
              <a:lnSpc>
                <a:spcPct val="114000"/>
              </a:lnSpc>
              <a:spcBef>
                <a:spcPts val="600"/>
              </a:spcBef>
              <a:spcAft>
                <a:spcPts val="0"/>
              </a:spcAft>
              <a:buFont typeface="Arial" panose="020B0604020202020204" pitchFamily="34" charset="0"/>
              <a:buChar char="•"/>
            </a:pPr>
            <a:r>
              <a:rPr lang="en-US" sz="1700" dirty="0">
                <a:solidFill>
                  <a:schemeClr val="bg1"/>
                </a:solidFill>
              </a:rPr>
              <a:t>Via Teams chat</a:t>
            </a:r>
          </a:p>
        </p:txBody>
      </p:sp>
      <p:sp>
        <p:nvSpPr>
          <p:cNvPr id="6" name="Text Placeholder 16"/>
          <p:cNvSpPr txBox="1">
            <a:spLocks/>
          </p:cNvSpPr>
          <p:nvPr/>
        </p:nvSpPr>
        <p:spPr>
          <a:xfrm>
            <a:off x="4800600" y="2354263"/>
            <a:ext cx="6700838" cy="52546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Lab: Optimistic Rewind</a:t>
            </a:r>
          </a:p>
        </p:txBody>
      </p:sp>
      <p:sp>
        <p:nvSpPr>
          <p:cNvPr id="7" name="Slide Number Placeholder 6"/>
          <p:cNvSpPr>
            <a:spLocks noGrp="1"/>
          </p:cNvSpPr>
          <p:nvPr>
            <p:ph type="sldNum" sz="quarter" idx="12"/>
          </p:nvPr>
        </p:nvSpPr>
        <p:spPr/>
        <p:txBody>
          <a:bodyPr/>
          <a:lstStyle/>
          <a:p>
            <a:fld id="{4FAB73BC-B049-4115-A692-8D63A059BFB8}" type="slidenum">
              <a:rPr lang="en-US" smtClean="0"/>
              <a:pPr/>
              <a:t>1</a:t>
            </a:fld>
            <a:endParaRPr lang="en-US" dirty="0"/>
          </a:p>
        </p:txBody>
      </p:sp>
      <p:sp>
        <p:nvSpPr>
          <p:cNvPr id="8" name="Footer Placeholder 7"/>
          <p:cNvSpPr>
            <a:spLocks noGrp="1"/>
          </p:cNvSpPr>
          <p:nvPr>
            <p:ph type="ftr" sz="quarter" idx="11"/>
          </p:nvPr>
        </p:nvSpPr>
        <p:spPr/>
        <p:txBody>
          <a:bodyPr/>
          <a:lstStyle/>
          <a:p>
            <a:r>
              <a:rPr lang="en-US" dirty="0"/>
              <a:t>© 2025 DigiPen Institute of Technology</a:t>
            </a:r>
          </a:p>
        </p:txBody>
      </p:sp>
      <p:sp>
        <p:nvSpPr>
          <p:cNvPr id="9" name="Content Placeholder 8">
            <a:extLst>
              <a:ext uri="{FF2B5EF4-FFF2-40B4-BE49-F238E27FC236}">
                <a16:creationId xmlns:a16="http://schemas.microsoft.com/office/drawing/2014/main" id="{60C63E07-36B8-447E-87AD-AD331B0DA69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5372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60E8-BD4C-5F40-B181-29640C775AA8}"/>
              </a:ext>
            </a:extLst>
          </p:cNvPr>
          <p:cNvSpPr>
            <a:spLocks noGrp="1"/>
          </p:cNvSpPr>
          <p:nvPr>
            <p:ph type="title"/>
          </p:nvPr>
        </p:nvSpPr>
        <p:spPr/>
        <p:txBody>
          <a:bodyPr/>
          <a:lstStyle/>
          <a:p>
            <a:r>
              <a:rPr lang="en-US" dirty="0" err="1"/>
              <a:t>OptimisticClientScenarioState.cpp</a:t>
            </a:r>
            <a:endParaRPr lang="en-US" dirty="0"/>
          </a:p>
        </p:txBody>
      </p:sp>
      <p:sp>
        <p:nvSpPr>
          <p:cNvPr id="3" name="Content Placeholder 2">
            <a:extLst>
              <a:ext uri="{FF2B5EF4-FFF2-40B4-BE49-F238E27FC236}">
                <a16:creationId xmlns:a16="http://schemas.microsoft.com/office/drawing/2014/main" id="{EB5D6B28-2133-CC17-8682-DAE9991626AF}"/>
              </a:ext>
            </a:extLst>
          </p:cNvPr>
          <p:cNvSpPr>
            <a:spLocks noGrp="1"/>
          </p:cNvSpPr>
          <p:nvPr>
            <p:ph idx="1"/>
          </p:nvPr>
        </p:nvSpPr>
        <p:spPr/>
        <p:txBody>
          <a:bodyPr/>
          <a:lstStyle/>
          <a:p>
            <a:r>
              <a:rPr lang="en-US" dirty="0"/>
              <a:t>Send the attack info (line 175-182)</a:t>
            </a:r>
          </a:p>
          <a:p>
            <a:r>
              <a:rPr lang="en-US" dirty="0"/>
              <a:t>Client picks the where (my state when I hit “F”)</a:t>
            </a:r>
          </a:p>
          <a:p>
            <a:pPr lvl="1"/>
            <a:r>
              <a:rPr lang="en-US" dirty="0"/>
              <a:t>client gets to have authority for that</a:t>
            </a:r>
          </a:p>
          <a:p>
            <a:r>
              <a:rPr lang="en-US" dirty="0"/>
              <a:t>Tell server which frames we are between and how far between them (sync ratio) we are</a:t>
            </a:r>
          </a:p>
        </p:txBody>
      </p:sp>
      <p:sp>
        <p:nvSpPr>
          <p:cNvPr id="4" name="Footer Placeholder 3">
            <a:extLst>
              <a:ext uri="{FF2B5EF4-FFF2-40B4-BE49-F238E27FC236}">
                <a16:creationId xmlns:a16="http://schemas.microsoft.com/office/drawing/2014/main" id="{6B13FB73-FC69-3A53-503B-92DEEC0C45B1}"/>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F536000E-59AB-8F46-6EBC-760E3C4B22D7}"/>
              </a:ext>
            </a:extLst>
          </p:cNvPr>
          <p:cNvSpPr>
            <a:spLocks noGrp="1"/>
          </p:cNvSpPr>
          <p:nvPr>
            <p:ph type="sldNum" sz="quarter" idx="12"/>
          </p:nvPr>
        </p:nvSpPr>
        <p:spPr/>
        <p:txBody>
          <a:bodyPr/>
          <a:lstStyle/>
          <a:p>
            <a:fld id="{6113E31D-E2AB-40D1-8B51-AFA5AFEF393A}" type="slidenum">
              <a:rPr lang="en-US" smtClean="0"/>
              <a:pPr/>
              <a:t>10</a:t>
            </a:fld>
            <a:endParaRPr lang="en-US" dirty="0"/>
          </a:p>
        </p:txBody>
      </p:sp>
    </p:spTree>
    <p:extLst>
      <p:ext uri="{BB962C8B-B14F-4D97-AF65-F5344CB8AC3E}">
        <p14:creationId xmlns:p14="http://schemas.microsoft.com/office/powerpoint/2010/main" val="327898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E81-1211-03C6-A8FD-0D82ECFCDF26}"/>
              </a:ext>
            </a:extLst>
          </p:cNvPr>
          <p:cNvSpPr>
            <a:spLocks noGrp="1"/>
          </p:cNvSpPr>
          <p:nvPr>
            <p:ph type="title"/>
          </p:nvPr>
        </p:nvSpPr>
        <p:spPr/>
        <p:txBody>
          <a:bodyPr/>
          <a:lstStyle/>
          <a:p>
            <a:r>
              <a:rPr lang="en-US" dirty="0" err="1"/>
              <a:t>OptimisticHostScenarioState.cpp</a:t>
            </a:r>
            <a:endParaRPr lang="en-US" dirty="0"/>
          </a:p>
        </p:txBody>
      </p:sp>
      <p:sp>
        <p:nvSpPr>
          <p:cNvPr id="3" name="Content Placeholder 2">
            <a:extLst>
              <a:ext uri="{FF2B5EF4-FFF2-40B4-BE49-F238E27FC236}">
                <a16:creationId xmlns:a16="http://schemas.microsoft.com/office/drawing/2014/main" id="{F36F1A5D-D676-BD6A-893A-84DA4A1C1B08}"/>
              </a:ext>
            </a:extLst>
          </p:cNvPr>
          <p:cNvSpPr>
            <a:spLocks noGrp="1"/>
          </p:cNvSpPr>
          <p:nvPr>
            <p:ph idx="1"/>
          </p:nvPr>
        </p:nvSpPr>
        <p:spPr/>
        <p:txBody>
          <a:bodyPr/>
          <a:lstStyle/>
          <a:p>
            <a:r>
              <a:rPr lang="en-US" dirty="0"/>
              <a:t>Is Client Attacking? (line 86)</a:t>
            </a:r>
          </a:p>
          <a:p>
            <a:r>
              <a:rPr lang="en-US" dirty="0"/>
              <a:t>Read attack data (88-95)</a:t>
            </a:r>
          </a:p>
          <a:p>
            <a:r>
              <a:rPr lang="en-US" dirty="0"/>
              <a:t>Where is the host dot RIGHT NOW? (114-115)</a:t>
            </a:r>
          </a:p>
          <a:p>
            <a:r>
              <a:rPr lang="en-US" dirty="0"/>
              <a:t>Send back (</a:t>
            </a:r>
            <a:r>
              <a:rPr lang="en-US" dirty="0" err="1"/>
              <a:t>GetAttackX</a:t>
            </a:r>
            <a:r>
              <a:rPr lang="en-US" dirty="0"/>
              <a:t>, </a:t>
            </a:r>
            <a:r>
              <a:rPr lang="en-US" dirty="0" err="1"/>
              <a:t>GetAttackY</a:t>
            </a:r>
            <a:r>
              <a:rPr lang="en-US" dirty="0"/>
              <a:t>)</a:t>
            </a:r>
          </a:p>
          <a:p>
            <a:pPr lvl="1"/>
            <a:r>
              <a:rPr lang="en-US" dirty="0"/>
              <a:t>where the client said they attacked</a:t>
            </a:r>
          </a:p>
          <a:p>
            <a:r>
              <a:rPr lang="en-US" dirty="0"/>
              <a:t>and (</a:t>
            </a:r>
            <a:r>
              <a:rPr lang="en-US" dirty="0" err="1"/>
              <a:t>GetTargetX</a:t>
            </a:r>
            <a:r>
              <a:rPr lang="en-US" dirty="0"/>
              <a:t>, </a:t>
            </a:r>
            <a:r>
              <a:rPr lang="en-US" dirty="0" err="1"/>
              <a:t>GetTargetY</a:t>
            </a:r>
            <a:r>
              <a:rPr lang="en-US" dirty="0"/>
              <a:t>)</a:t>
            </a:r>
          </a:p>
          <a:p>
            <a:pPr lvl="1"/>
            <a:r>
              <a:rPr lang="en-US" dirty="0"/>
              <a:t>where the HOST says the target was</a:t>
            </a:r>
          </a:p>
          <a:p>
            <a:r>
              <a:rPr lang="en-US" dirty="0"/>
              <a:t>Could send other info like HP loss, etc. but, good enough for today...</a:t>
            </a:r>
          </a:p>
        </p:txBody>
      </p:sp>
      <p:sp>
        <p:nvSpPr>
          <p:cNvPr id="4" name="Footer Placeholder 3">
            <a:extLst>
              <a:ext uri="{FF2B5EF4-FFF2-40B4-BE49-F238E27FC236}">
                <a16:creationId xmlns:a16="http://schemas.microsoft.com/office/drawing/2014/main" id="{EBC31E85-A16F-941B-EC3B-D93BF639C7EF}"/>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85DE7201-6321-1634-1B66-994DC3CB5BE0}"/>
              </a:ext>
            </a:extLst>
          </p:cNvPr>
          <p:cNvSpPr>
            <a:spLocks noGrp="1"/>
          </p:cNvSpPr>
          <p:nvPr>
            <p:ph type="sldNum" sz="quarter" idx="12"/>
          </p:nvPr>
        </p:nvSpPr>
        <p:spPr/>
        <p:txBody>
          <a:bodyPr/>
          <a:lstStyle/>
          <a:p>
            <a:fld id="{6113E31D-E2AB-40D1-8B51-AFA5AFEF393A}" type="slidenum">
              <a:rPr lang="en-US" smtClean="0"/>
              <a:pPr/>
              <a:t>11</a:t>
            </a:fld>
            <a:endParaRPr lang="en-US" dirty="0"/>
          </a:p>
        </p:txBody>
      </p:sp>
    </p:spTree>
    <p:extLst>
      <p:ext uri="{BB962C8B-B14F-4D97-AF65-F5344CB8AC3E}">
        <p14:creationId xmlns:p14="http://schemas.microsoft.com/office/powerpoint/2010/main" val="3405447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12D07-A265-2F2C-28CA-658A859B75CB}"/>
              </a:ext>
            </a:extLst>
          </p:cNvPr>
          <p:cNvSpPr>
            <a:spLocks noGrp="1"/>
          </p:cNvSpPr>
          <p:nvPr>
            <p:ph type="title"/>
          </p:nvPr>
        </p:nvSpPr>
        <p:spPr/>
        <p:txBody>
          <a:bodyPr/>
          <a:lstStyle/>
          <a:p>
            <a:r>
              <a:rPr lang="en-US" dirty="0"/>
              <a:t>Finishing the Loop</a:t>
            </a:r>
          </a:p>
        </p:txBody>
      </p:sp>
      <p:sp>
        <p:nvSpPr>
          <p:cNvPr id="3" name="Content Placeholder 2">
            <a:extLst>
              <a:ext uri="{FF2B5EF4-FFF2-40B4-BE49-F238E27FC236}">
                <a16:creationId xmlns:a16="http://schemas.microsoft.com/office/drawing/2014/main" id="{6614D184-CD05-5608-F06D-1AAF9AFCED83}"/>
              </a:ext>
            </a:extLst>
          </p:cNvPr>
          <p:cNvSpPr>
            <a:spLocks noGrp="1"/>
          </p:cNvSpPr>
          <p:nvPr>
            <p:ph idx="1"/>
          </p:nvPr>
        </p:nvSpPr>
        <p:spPr/>
        <p:txBody>
          <a:bodyPr/>
          <a:lstStyle/>
          <a:p>
            <a:r>
              <a:rPr lang="en-US" dirty="0"/>
              <a:t>Back in </a:t>
            </a:r>
            <a:r>
              <a:rPr lang="en-US" dirty="0" err="1"/>
              <a:t>OptimisticClientScenarioState.cpp</a:t>
            </a:r>
            <a:r>
              <a:rPr lang="en-US" dirty="0"/>
              <a:t> (152ish)</a:t>
            </a:r>
          </a:p>
          <a:p>
            <a:r>
              <a:rPr lang="en-US" dirty="0"/>
              <a:t>Get </a:t>
            </a:r>
            <a:r>
              <a:rPr lang="en-US" dirty="0" err="1"/>
              <a:t>remote_confirmed_attack</a:t>
            </a:r>
            <a:r>
              <a:rPr lang="en-US" dirty="0"/>
              <a:t>_</a:t>
            </a:r>
          </a:p>
          <a:p>
            <a:r>
              <a:rPr lang="en-US" dirty="0"/>
              <a:t>Draw the results (theirs and ours)</a:t>
            </a:r>
          </a:p>
        </p:txBody>
      </p:sp>
      <p:sp>
        <p:nvSpPr>
          <p:cNvPr id="4" name="Footer Placeholder 3">
            <a:extLst>
              <a:ext uri="{FF2B5EF4-FFF2-40B4-BE49-F238E27FC236}">
                <a16:creationId xmlns:a16="http://schemas.microsoft.com/office/drawing/2014/main" id="{16714CCF-E1A4-CE1E-4E06-1614A4925387}"/>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269C0051-9D1A-A2D7-785C-8C1E21FB5119}"/>
              </a:ext>
            </a:extLst>
          </p:cNvPr>
          <p:cNvSpPr>
            <a:spLocks noGrp="1"/>
          </p:cNvSpPr>
          <p:nvPr>
            <p:ph type="sldNum" sz="quarter" idx="12"/>
          </p:nvPr>
        </p:nvSpPr>
        <p:spPr/>
        <p:txBody>
          <a:bodyPr/>
          <a:lstStyle/>
          <a:p>
            <a:fld id="{6113E31D-E2AB-40D1-8B51-AFA5AFEF393A}" type="slidenum">
              <a:rPr lang="en-US" smtClean="0"/>
              <a:pPr/>
              <a:t>12</a:t>
            </a:fld>
            <a:endParaRPr lang="en-US" dirty="0"/>
          </a:p>
        </p:txBody>
      </p:sp>
    </p:spTree>
    <p:extLst>
      <p:ext uri="{BB962C8B-B14F-4D97-AF65-F5344CB8AC3E}">
        <p14:creationId xmlns:p14="http://schemas.microsoft.com/office/powerpoint/2010/main" val="52781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DBA3A-A9D6-0EAE-FCFE-8F0C862F82C9}"/>
              </a:ext>
            </a:extLst>
          </p:cNvPr>
          <p:cNvSpPr>
            <a:spLocks noGrp="1"/>
          </p:cNvSpPr>
          <p:nvPr>
            <p:ph type="title"/>
          </p:nvPr>
        </p:nvSpPr>
        <p:spPr/>
        <p:txBody>
          <a:bodyPr/>
          <a:lstStyle/>
          <a:p>
            <a:r>
              <a:rPr lang="en-US" dirty="0" err="1"/>
              <a:t>OptimisticHostScenarioState</a:t>
            </a:r>
            <a:r>
              <a:rPr lang="en-US" dirty="0"/>
              <a:t> History</a:t>
            </a:r>
          </a:p>
        </p:txBody>
      </p:sp>
      <p:sp>
        <p:nvSpPr>
          <p:cNvPr id="3" name="Content Placeholder 2">
            <a:extLst>
              <a:ext uri="{FF2B5EF4-FFF2-40B4-BE49-F238E27FC236}">
                <a16:creationId xmlns:a16="http://schemas.microsoft.com/office/drawing/2014/main" id="{EFC14242-1E12-DEB0-B090-F35406C593E0}"/>
              </a:ext>
            </a:extLst>
          </p:cNvPr>
          <p:cNvSpPr>
            <a:spLocks noGrp="1"/>
          </p:cNvSpPr>
          <p:nvPr>
            <p:ph idx="1"/>
          </p:nvPr>
        </p:nvSpPr>
        <p:spPr/>
        <p:txBody>
          <a:bodyPr/>
          <a:lstStyle/>
          <a:p>
            <a:r>
              <a:rPr lang="en-US" dirty="0"/>
              <a:t>Store history in a Deque (153-155)</a:t>
            </a:r>
          </a:p>
          <a:p>
            <a:pPr lvl="1"/>
            <a:r>
              <a:rPr lang="en-US" dirty="0"/>
              <a:t>Double Ended Queue</a:t>
            </a:r>
          </a:p>
          <a:p>
            <a:pPr lvl="1"/>
            <a:r>
              <a:rPr lang="en-US" dirty="0" err="1"/>
              <a:t>local_state_history</a:t>
            </a:r>
            <a:r>
              <a:rPr lang="en-US" dirty="0"/>
              <a:t>_</a:t>
            </a:r>
          </a:p>
          <a:p>
            <a:r>
              <a:rPr lang="en-US" dirty="0"/>
              <a:t>Essentially a circular buffer</a:t>
            </a:r>
          </a:p>
          <a:p>
            <a:r>
              <a:rPr lang="en-US" dirty="0"/>
              <a:t>Will use history to make better decisions in future</a:t>
            </a:r>
          </a:p>
          <a:p>
            <a:r>
              <a:rPr lang="en-US" dirty="0"/>
              <a:t>For now, our implementation is intentionally dumb...</a:t>
            </a:r>
          </a:p>
        </p:txBody>
      </p:sp>
      <p:sp>
        <p:nvSpPr>
          <p:cNvPr id="4" name="Footer Placeholder 3">
            <a:extLst>
              <a:ext uri="{FF2B5EF4-FFF2-40B4-BE49-F238E27FC236}">
                <a16:creationId xmlns:a16="http://schemas.microsoft.com/office/drawing/2014/main" id="{E8491F5D-3799-B712-0CAC-64E326B5E8D8}"/>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181EF316-1B24-E5BD-B307-7065F3ECF88A}"/>
              </a:ext>
            </a:extLst>
          </p:cNvPr>
          <p:cNvSpPr>
            <a:spLocks noGrp="1"/>
          </p:cNvSpPr>
          <p:nvPr>
            <p:ph type="sldNum" sz="quarter" idx="12"/>
          </p:nvPr>
        </p:nvSpPr>
        <p:spPr/>
        <p:txBody>
          <a:bodyPr/>
          <a:lstStyle/>
          <a:p>
            <a:fld id="{6113E31D-E2AB-40D1-8B51-AFA5AFEF393A}" type="slidenum">
              <a:rPr lang="en-US" smtClean="0"/>
              <a:pPr/>
              <a:t>13</a:t>
            </a:fld>
            <a:endParaRPr lang="en-US" dirty="0"/>
          </a:p>
        </p:txBody>
      </p:sp>
    </p:spTree>
    <p:extLst>
      <p:ext uri="{BB962C8B-B14F-4D97-AF65-F5344CB8AC3E}">
        <p14:creationId xmlns:p14="http://schemas.microsoft.com/office/powerpoint/2010/main" val="570382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BF50-D852-F61B-960F-11B7010D7985}"/>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E86EDF1-56C0-DB1A-8A26-D6E8D2A19669}"/>
              </a:ext>
            </a:extLst>
          </p:cNvPr>
          <p:cNvSpPr>
            <a:spLocks noGrp="1"/>
          </p:cNvSpPr>
          <p:nvPr>
            <p:ph idx="1"/>
          </p:nvPr>
        </p:nvSpPr>
        <p:spPr/>
        <p:txBody>
          <a:bodyPr/>
          <a:lstStyle/>
          <a:p>
            <a:r>
              <a:rPr lang="en-US" dirty="0"/>
              <a:t>Results at 100 </a:t>
            </a:r>
            <a:r>
              <a:rPr lang="en-US" dirty="0" err="1"/>
              <a:t>ms</a:t>
            </a:r>
            <a:r>
              <a:rPr lang="en-US" dirty="0"/>
              <a:t> is not great</a:t>
            </a:r>
          </a:p>
          <a:p>
            <a:r>
              <a:rPr lang="en-US" dirty="0"/>
              <a:t>Which side benefits from current implementation?</a:t>
            </a:r>
          </a:p>
          <a:p>
            <a:r>
              <a:rPr lang="en-US" dirty="0"/>
              <a:t>HOST!</a:t>
            </a:r>
          </a:p>
          <a:p>
            <a:r>
              <a:rPr lang="en-US" dirty="0"/>
              <a:t>Which side would perceive the “unfairness”?</a:t>
            </a:r>
          </a:p>
          <a:p>
            <a:r>
              <a:rPr lang="en-US" dirty="0"/>
              <a:t>CLIENT! (aka ‘the shooter’)</a:t>
            </a:r>
          </a:p>
          <a:p>
            <a:pPr lvl="1"/>
            <a:r>
              <a:rPr lang="en-US" dirty="0"/>
              <a:t>“I was aiming right at you!!1!!!11!”</a:t>
            </a:r>
          </a:p>
          <a:p>
            <a:r>
              <a:rPr lang="en-US" dirty="0"/>
              <a:t>Next Steps:</a:t>
            </a:r>
          </a:p>
          <a:p>
            <a:pPr lvl="1"/>
            <a:r>
              <a:rPr lang="en-US" dirty="0"/>
              <a:t>Take Screenshots</a:t>
            </a:r>
          </a:p>
          <a:p>
            <a:pPr lvl="1"/>
            <a:r>
              <a:rPr lang="en-US" dirty="0"/>
              <a:t>Modify Code and Examine the results</a:t>
            </a:r>
          </a:p>
        </p:txBody>
      </p:sp>
      <p:sp>
        <p:nvSpPr>
          <p:cNvPr id="4" name="Footer Placeholder 3">
            <a:extLst>
              <a:ext uri="{FF2B5EF4-FFF2-40B4-BE49-F238E27FC236}">
                <a16:creationId xmlns:a16="http://schemas.microsoft.com/office/drawing/2014/main" id="{1A8D6AA0-4897-0184-B737-A3D984859449}"/>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AF940350-3649-77CB-D7D4-44630340BEF2}"/>
              </a:ext>
            </a:extLst>
          </p:cNvPr>
          <p:cNvSpPr>
            <a:spLocks noGrp="1"/>
          </p:cNvSpPr>
          <p:nvPr>
            <p:ph type="sldNum" sz="quarter" idx="12"/>
          </p:nvPr>
        </p:nvSpPr>
        <p:spPr/>
        <p:txBody>
          <a:bodyPr/>
          <a:lstStyle/>
          <a:p>
            <a:fld id="{6113E31D-E2AB-40D1-8B51-AFA5AFEF393A}" type="slidenum">
              <a:rPr lang="en-US" smtClean="0"/>
              <a:pPr/>
              <a:t>14</a:t>
            </a:fld>
            <a:endParaRPr lang="en-US" dirty="0"/>
          </a:p>
        </p:txBody>
      </p:sp>
    </p:spTree>
    <p:extLst>
      <p:ext uri="{BB962C8B-B14F-4D97-AF65-F5344CB8AC3E}">
        <p14:creationId xmlns:p14="http://schemas.microsoft.com/office/powerpoint/2010/main" val="83083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p>
        </p:txBody>
      </p:sp>
      <p:sp>
        <p:nvSpPr>
          <p:cNvPr id="3" name="Text Placeholder 2"/>
          <p:cNvSpPr>
            <a:spLocks noGrp="1"/>
          </p:cNvSpPr>
          <p:nvPr>
            <p:ph type="body" idx="1"/>
          </p:nvPr>
        </p:nvSpPr>
        <p:spPr/>
        <p:txBody>
          <a:bodyPr>
            <a:normAutofit/>
          </a:bodyPr>
          <a:lstStyle/>
          <a:p>
            <a:r>
              <a:rPr lang="en-US" dirty="0"/>
              <a:t>Go forth and code!</a:t>
            </a:r>
          </a:p>
        </p:txBody>
      </p:sp>
      <p:sp>
        <p:nvSpPr>
          <p:cNvPr id="4" name="Footer Placeholder 3"/>
          <p:cNvSpPr>
            <a:spLocks noGrp="1"/>
          </p:cNvSpPr>
          <p:nvPr>
            <p:ph type="ftr" sz="quarter" idx="11"/>
          </p:nvPr>
        </p:nvSpPr>
        <p:spPr/>
        <p:txBody>
          <a:bodyPr/>
          <a:lstStyle/>
          <a:p>
            <a:r>
              <a:rPr lang="en-US" dirty="0"/>
              <a:t>© 2025 DigiPen Institute of Technology</a:t>
            </a:r>
          </a:p>
        </p:txBody>
      </p:sp>
      <p:sp>
        <p:nvSpPr>
          <p:cNvPr id="5" name="Slide Number Placeholder 4"/>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2358774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A2ADF47-EE60-C047-A2CF-7D95CD4E273C}"/>
              </a:ext>
            </a:extLst>
          </p:cNvPr>
          <p:cNvSpPr>
            <a:spLocks noGrp="1"/>
          </p:cNvSpPr>
          <p:nvPr>
            <p:ph type="title"/>
          </p:nvPr>
        </p:nvSpPr>
        <p:spPr/>
        <p:txBody>
          <a:bodyPr/>
          <a:lstStyle/>
          <a:p>
            <a:r>
              <a:rPr lang="en-US" dirty="0"/>
              <a:t>Administrivia</a:t>
            </a:r>
          </a:p>
        </p:txBody>
      </p:sp>
      <p:sp>
        <p:nvSpPr>
          <p:cNvPr id="7" name="Content Placeholder 6">
            <a:extLst>
              <a:ext uri="{FF2B5EF4-FFF2-40B4-BE49-F238E27FC236}">
                <a16:creationId xmlns:a16="http://schemas.microsoft.com/office/drawing/2014/main" id="{459D871E-C5C6-5B46-BB01-7967A0498614}"/>
              </a:ext>
            </a:extLst>
          </p:cNvPr>
          <p:cNvSpPr>
            <a:spLocks noGrp="1"/>
          </p:cNvSpPr>
          <p:nvPr>
            <p:ph idx="1"/>
          </p:nvPr>
        </p:nvSpPr>
        <p:spPr/>
        <p:txBody>
          <a:bodyPr/>
          <a:lstStyle/>
          <a:p>
            <a:r>
              <a:rPr lang="en-US" dirty="0"/>
              <a:t>Assignment 4 Due Thursday!</a:t>
            </a:r>
          </a:p>
          <a:p>
            <a:r>
              <a:rPr lang="en-US" dirty="0"/>
              <a:t>Next week: Spring Break</a:t>
            </a:r>
          </a:p>
          <a:p>
            <a:r>
              <a:rPr lang="en-US" dirty="0"/>
              <a:t>Week After:</a:t>
            </a:r>
          </a:p>
          <a:p>
            <a:pPr lvl="1"/>
            <a:r>
              <a:rPr lang="en-US" dirty="0"/>
              <a:t>Guest Lecturer: Kai Tagawa, Riot Games</a:t>
            </a:r>
          </a:p>
          <a:p>
            <a:pPr lvl="1"/>
            <a:r>
              <a:rPr lang="en-US" dirty="0"/>
              <a:t>Send me your questions!</a:t>
            </a:r>
          </a:p>
        </p:txBody>
      </p:sp>
      <p:sp>
        <p:nvSpPr>
          <p:cNvPr id="4" name="Footer Placeholder 3">
            <a:extLst>
              <a:ext uri="{FF2B5EF4-FFF2-40B4-BE49-F238E27FC236}">
                <a16:creationId xmlns:a16="http://schemas.microsoft.com/office/drawing/2014/main" id="{1D6C1E9F-FEDD-7D4A-8B30-F1E1622889AE}"/>
              </a:ext>
            </a:extLst>
          </p:cNvPr>
          <p:cNvSpPr>
            <a:spLocks noGrp="1"/>
          </p:cNvSpPr>
          <p:nvPr>
            <p:ph type="ftr" sz="quarter" idx="11"/>
          </p:nvPr>
        </p:nvSpPr>
        <p:spPr/>
        <p:txBody>
          <a:bodyPr/>
          <a:lstStyle/>
          <a:p>
            <a:r>
              <a:rPr lang="en-US" dirty="0"/>
              <a:t>© 2025 DigiPen Institute of Technology</a:t>
            </a:r>
          </a:p>
        </p:txBody>
      </p:sp>
      <p:sp>
        <p:nvSpPr>
          <p:cNvPr id="5" name="Slide Number Placeholder 4">
            <a:extLst>
              <a:ext uri="{FF2B5EF4-FFF2-40B4-BE49-F238E27FC236}">
                <a16:creationId xmlns:a16="http://schemas.microsoft.com/office/drawing/2014/main" id="{2FEE881A-9B1D-B048-9B6C-318585423316}"/>
              </a:ext>
            </a:extLst>
          </p:cNvPr>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277509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95FA-4B77-9D47-9680-F0E051FFBEE1}"/>
              </a:ext>
            </a:extLst>
          </p:cNvPr>
          <p:cNvSpPr>
            <a:spLocks noGrp="1"/>
          </p:cNvSpPr>
          <p:nvPr>
            <p:ph type="title"/>
          </p:nvPr>
        </p:nvSpPr>
        <p:spPr/>
        <p:txBody>
          <a:bodyPr/>
          <a:lstStyle/>
          <a:p>
            <a:r>
              <a:rPr lang="en-US" dirty="0"/>
              <a:t>Optimistic Lab</a:t>
            </a:r>
          </a:p>
        </p:txBody>
      </p:sp>
      <p:sp>
        <p:nvSpPr>
          <p:cNvPr id="3" name="Content Placeholder 2">
            <a:extLst>
              <a:ext uri="{FF2B5EF4-FFF2-40B4-BE49-F238E27FC236}">
                <a16:creationId xmlns:a16="http://schemas.microsoft.com/office/drawing/2014/main" id="{BB44908E-78B7-2644-9B76-E7E4764029AA}"/>
              </a:ext>
            </a:extLst>
          </p:cNvPr>
          <p:cNvSpPr>
            <a:spLocks noGrp="1"/>
          </p:cNvSpPr>
          <p:nvPr>
            <p:ph idx="1"/>
          </p:nvPr>
        </p:nvSpPr>
        <p:spPr/>
        <p:txBody>
          <a:bodyPr/>
          <a:lstStyle/>
          <a:p>
            <a:r>
              <a:rPr lang="en-US" dirty="0"/>
              <a:t>Today’s Lab</a:t>
            </a:r>
          </a:p>
          <a:p>
            <a:pPr lvl="1"/>
            <a:r>
              <a:rPr lang="en-US" dirty="0"/>
              <a:t>Due at end of class!</a:t>
            </a:r>
          </a:p>
          <a:p>
            <a:r>
              <a:rPr lang="en-US" dirty="0"/>
              <a:t>First Part: Walkthrough</a:t>
            </a:r>
          </a:p>
          <a:p>
            <a:r>
              <a:rPr lang="en-US" dirty="0"/>
              <a:t>Next Part: Experiment</a:t>
            </a:r>
          </a:p>
          <a:p>
            <a:endParaRPr lang="en-US" dirty="0"/>
          </a:p>
        </p:txBody>
      </p:sp>
      <p:sp>
        <p:nvSpPr>
          <p:cNvPr id="4" name="Footer Placeholder 3">
            <a:extLst>
              <a:ext uri="{FF2B5EF4-FFF2-40B4-BE49-F238E27FC236}">
                <a16:creationId xmlns:a16="http://schemas.microsoft.com/office/drawing/2014/main" id="{D9A3EA2A-CD10-944B-88CD-C08747393F5F}"/>
              </a:ext>
            </a:extLst>
          </p:cNvPr>
          <p:cNvSpPr>
            <a:spLocks noGrp="1"/>
          </p:cNvSpPr>
          <p:nvPr>
            <p:ph type="ftr" sz="quarter" idx="11"/>
          </p:nvPr>
        </p:nvSpPr>
        <p:spPr/>
        <p:txBody>
          <a:bodyPr/>
          <a:lstStyle/>
          <a:p>
            <a:r>
              <a:rPr lang="en-US" dirty="0"/>
              <a:t>© 2025 DigiPen Institute of Technology</a:t>
            </a:r>
          </a:p>
        </p:txBody>
      </p:sp>
      <p:sp>
        <p:nvSpPr>
          <p:cNvPr id="5" name="Slide Number Placeholder 4">
            <a:extLst>
              <a:ext uri="{FF2B5EF4-FFF2-40B4-BE49-F238E27FC236}">
                <a16:creationId xmlns:a16="http://schemas.microsoft.com/office/drawing/2014/main" id="{3FEF1EFD-CF5A-4841-BC35-0026A7246B56}"/>
              </a:ext>
            </a:extLst>
          </p:cNvPr>
          <p:cNvSpPr>
            <a:spLocks noGrp="1"/>
          </p:cNvSpPr>
          <p:nvPr>
            <p:ph type="sldNum" sz="quarter" idx="12"/>
          </p:nvPr>
        </p:nvSpPr>
        <p:spPr/>
        <p:txBody>
          <a:bodyPr/>
          <a:lstStyle/>
          <a:p>
            <a:fld id="{6113E31D-E2AB-40D1-8B51-AFA5AFEF393A}" type="slidenum">
              <a:rPr lang="en-US" smtClean="0"/>
              <a:pPr/>
              <a:t>3</a:t>
            </a:fld>
            <a:endParaRPr lang="en-US" dirty="0"/>
          </a:p>
        </p:txBody>
      </p:sp>
    </p:spTree>
    <p:extLst>
      <p:ext uri="{BB962C8B-B14F-4D97-AF65-F5344CB8AC3E}">
        <p14:creationId xmlns:p14="http://schemas.microsoft.com/office/powerpoint/2010/main" val="361598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4860D-16B1-6841-3C6A-A2592E820ABC}"/>
              </a:ext>
            </a:extLst>
          </p:cNvPr>
          <p:cNvSpPr>
            <a:spLocks noGrp="1"/>
          </p:cNvSpPr>
          <p:nvPr>
            <p:ph type="title"/>
          </p:nvPr>
        </p:nvSpPr>
        <p:spPr/>
        <p:txBody>
          <a:bodyPr/>
          <a:lstStyle/>
          <a:p>
            <a:r>
              <a:rPr lang="en-US" dirty="0"/>
              <a:t>Walkthrough</a:t>
            </a:r>
          </a:p>
        </p:txBody>
      </p:sp>
      <p:sp>
        <p:nvSpPr>
          <p:cNvPr id="3" name="Text Placeholder 2">
            <a:extLst>
              <a:ext uri="{FF2B5EF4-FFF2-40B4-BE49-F238E27FC236}">
                <a16:creationId xmlns:a16="http://schemas.microsoft.com/office/drawing/2014/main" id="{7AB2EB48-38ED-8739-2E63-A7E3AA7DAAF7}"/>
              </a:ext>
            </a:extLst>
          </p:cNvPr>
          <p:cNvSpPr>
            <a:spLocks noGrp="1"/>
          </p:cNvSpPr>
          <p:nvPr>
            <p:ph type="body" idx="1"/>
          </p:nvPr>
        </p:nvSpPr>
        <p:spPr/>
        <p:txBody>
          <a:bodyPr/>
          <a:lstStyle/>
          <a:p>
            <a:r>
              <a:rPr lang="en-US" dirty="0"/>
              <a:t>download doc from </a:t>
            </a:r>
            <a:r>
              <a:rPr lang="en-US" dirty="0" err="1"/>
              <a:t>moodle</a:t>
            </a:r>
            <a:r>
              <a:rPr lang="en-US" dirty="0"/>
              <a:t>,</a:t>
            </a:r>
          </a:p>
          <a:p>
            <a:r>
              <a:rPr lang="en-US" dirty="0"/>
              <a:t>source from </a:t>
            </a:r>
            <a:r>
              <a:rPr lang="en-US" dirty="0" err="1"/>
              <a:t>github</a:t>
            </a:r>
            <a:r>
              <a:rPr lang="en-US" dirty="0"/>
              <a:t> -- let me know when you’re ready!</a:t>
            </a:r>
          </a:p>
        </p:txBody>
      </p:sp>
      <p:sp>
        <p:nvSpPr>
          <p:cNvPr id="4" name="Footer Placeholder 3">
            <a:extLst>
              <a:ext uri="{FF2B5EF4-FFF2-40B4-BE49-F238E27FC236}">
                <a16:creationId xmlns:a16="http://schemas.microsoft.com/office/drawing/2014/main" id="{433B74D1-C75D-F3AC-261C-E7C3108D831A}"/>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8D5BB0ED-FA79-D447-F729-D4F21F762E9D}"/>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Tree>
    <p:extLst>
      <p:ext uri="{BB962C8B-B14F-4D97-AF65-F5344CB8AC3E}">
        <p14:creationId xmlns:p14="http://schemas.microsoft.com/office/powerpoint/2010/main" val="2313554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84F7-DB6E-F1F4-735B-F34856673029}"/>
              </a:ext>
            </a:extLst>
          </p:cNvPr>
          <p:cNvSpPr>
            <a:spLocks noGrp="1"/>
          </p:cNvSpPr>
          <p:nvPr>
            <p:ph type="title"/>
          </p:nvPr>
        </p:nvSpPr>
        <p:spPr/>
        <p:txBody>
          <a:bodyPr/>
          <a:lstStyle/>
          <a:p>
            <a:r>
              <a:rPr lang="en-US" dirty="0"/>
              <a:t>Optimistic Test-Bed Code</a:t>
            </a:r>
          </a:p>
        </p:txBody>
      </p:sp>
      <p:sp>
        <p:nvSpPr>
          <p:cNvPr id="3" name="Content Placeholder 2">
            <a:extLst>
              <a:ext uri="{FF2B5EF4-FFF2-40B4-BE49-F238E27FC236}">
                <a16:creationId xmlns:a16="http://schemas.microsoft.com/office/drawing/2014/main" id="{04504BD1-F79D-FB25-6E10-3C8F67DC627B}"/>
              </a:ext>
            </a:extLst>
          </p:cNvPr>
          <p:cNvSpPr>
            <a:spLocks noGrp="1"/>
          </p:cNvSpPr>
          <p:nvPr>
            <p:ph idx="1"/>
          </p:nvPr>
        </p:nvSpPr>
        <p:spPr/>
        <p:txBody>
          <a:bodyPr/>
          <a:lstStyle/>
          <a:p>
            <a:r>
              <a:rPr lang="en-US" dirty="0"/>
              <a:t>We’ll start both the client and the server</a:t>
            </a:r>
          </a:p>
          <a:p>
            <a:r>
              <a:rPr lang="en-US" dirty="0"/>
              <a:t>Optimistic Mode</a:t>
            </a:r>
          </a:p>
          <a:p>
            <a:r>
              <a:rPr lang="en-US" dirty="0"/>
              <a:t>Client: “F” for Area Attack vs. Host</a:t>
            </a:r>
          </a:p>
          <a:p>
            <a:r>
              <a:rPr lang="en-US" dirty="0"/>
              <a:t>Client and Host both predict if this was a ‘hit’</a:t>
            </a:r>
          </a:p>
          <a:p>
            <a:r>
              <a:rPr lang="en-US" dirty="0"/>
              <a:t>Two Circles:</a:t>
            </a:r>
          </a:p>
          <a:p>
            <a:pPr lvl="1"/>
            <a:r>
              <a:rPr lang="en-US" dirty="0"/>
              <a:t>Purple -- Client’s guess</a:t>
            </a:r>
          </a:p>
          <a:p>
            <a:pPr lvl="1"/>
            <a:r>
              <a:rPr lang="en-US" dirty="0"/>
              <a:t>White -- Host’s answer</a:t>
            </a:r>
          </a:p>
          <a:p>
            <a:pPr lvl="1"/>
            <a:r>
              <a:rPr lang="en-US" dirty="0"/>
              <a:t>These disagree!</a:t>
            </a:r>
          </a:p>
          <a:p>
            <a:r>
              <a:rPr lang="en-US" dirty="0"/>
              <a:t>Server tells Client what REALLY happened...</a:t>
            </a:r>
          </a:p>
        </p:txBody>
      </p:sp>
      <p:sp>
        <p:nvSpPr>
          <p:cNvPr id="4" name="Footer Placeholder 3">
            <a:extLst>
              <a:ext uri="{FF2B5EF4-FFF2-40B4-BE49-F238E27FC236}">
                <a16:creationId xmlns:a16="http://schemas.microsoft.com/office/drawing/2014/main" id="{B92AE7D5-F4C1-3F32-633F-DFF207373E96}"/>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C5F99FB8-0B13-EC6E-1FC3-B0F02B54C826}"/>
              </a:ext>
            </a:extLst>
          </p:cNvPr>
          <p:cNvSpPr>
            <a:spLocks noGrp="1"/>
          </p:cNvSpPr>
          <p:nvPr>
            <p:ph type="sldNum" sz="quarter" idx="12"/>
          </p:nvPr>
        </p:nvSpPr>
        <p:spPr/>
        <p:txBody>
          <a:bodyPr/>
          <a:lstStyle/>
          <a:p>
            <a:fld id="{6113E31D-E2AB-40D1-8B51-AFA5AFEF393A}" type="slidenum">
              <a:rPr lang="en-US" smtClean="0"/>
              <a:pPr/>
              <a:t>5</a:t>
            </a:fld>
            <a:endParaRPr lang="en-US" dirty="0"/>
          </a:p>
        </p:txBody>
      </p:sp>
    </p:spTree>
    <p:extLst>
      <p:ext uri="{BB962C8B-B14F-4D97-AF65-F5344CB8AC3E}">
        <p14:creationId xmlns:p14="http://schemas.microsoft.com/office/powerpoint/2010/main" val="378980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EF7EE-3FDD-2420-E9C4-A8AA6CF0F3D2}"/>
              </a:ext>
            </a:extLst>
          </p:cNvPr>
          <p:cNvSpPr>
            <a:spLocks noGrp="1"/>
          </p:cNvSpPr>
          <p:nvPr>
            <p:ph type="title"/>
          </p:nvPr>
        </p:nvSpPr>
        <p:spPr/>
        <p:txBody>
          <a:bodyPr/>
          <a:lstStyle/>
          <a:p>
            <a:r>
              <a:rPr lang="en-US" dirty="0" err="1"/>
              <a:t>GameObjects</a:t>
            </a:r>
            <a:r>
              <a:rPr lang="en-US" dirty="0"/>
              <a:t>/Attack</a:t>
            </a:r>
          </a:p>
        </p:txBody>
      </p:sp>
      <p:sp>
        <p:nvSpPr>
          <p:cNvPr id="3" name="Content Placeholder 2">
            <a:extLst>
              <a:ext uri="{FF2B5EF4-FFF2-40B4-BE49-F238E27FC236}">
                <a16:creationId xmlns:a16="http://schemas.microsoft.com/office/drawing/2014/main" id="{58BDDEEE-58F4-6E81-FDDA-7046D142E8A8}"/>
              </a:ext>
            </a:extLst>
          </p:cNvPr>
          <p:cNvSpPr>
            <a:spLocks noGrp="1"/>
          </p:cNvSpPr>
          <p:nvPr>
            <p:ph idx="1"/>
          </p:nvPr>
        </p:nvSpPr>
        <p:spPr/>
        <p:txBody>
          <a:bodyPr/>
          <a:lstStyle/>
          <a:p>
            <a:r>
              <a:rPr lang="en-US" dirty="0"/>
              <a:t>Mostly just draws and keep track of attack state</a:t>
            </a:r>
          </a:p>
          <a:p>
            <a:r>
              <a:rPr lang="en-US" dirty="0"/>
              <a:t>Attack state sent to host later</a:t>
            </a:r>
          </a:p>
          <a:p>
            <a:r>
              <a:rPr lang="en-US" dirty="0"/>
              <a:t>NOT sent immediately or continuously</a:t>
            </a:r>
          </a:p>
          <a:p>
            <a:r>
              <a:rPr lang="en-US" dirty="0"/>
              <a:t>~ 100ms (</a:t>
            </a:r>
            <a:r>
              <a:rPr lang="en-US" dirty="0" err="1"/>
              <a:t>ish</a:t>
            </a:r>
            <a:r>
              <a:rPr lang="en-US" dirty="0"/>
              <a:t>)</a:t>
            </a:r>
          </a:p>
          <a:p>
            <a:endParaRPr lang="en-US" dirty="0"/>
          </a:p>
        </p:txBody>
      </p:sp>
      <p:sp>
        <p:nvSpPr>
          <p:cNvPr id="4" name="Footer Placeholder 3">
            <a:extLst>
              <a:ext uri="{FF2B5EF4-FFF2-40B4-BE49-F238E27FC236}">
                <a16:creationId xmlns:a16="http://schemas.microsoft.com/office/drawing/2014/main" id="{5AD38550-8932-3B77-E599-6FBE49A49114}"/>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181DE988-7CC9-BC81-EA47-F1F9BC651079}"/>
              </a:ext>
            </a:extLst>
          </p:cNvPr>
          <p:cNvSpPr>
            <a:spLocks noGrp="1"/>
          </p:cNvSpPr>
          <p:nvPr>
            <p:ph type="sldNum" sz="quarter" idx="12"/>
          </p:nvPr>
        </p:nvSpPr>
        <p:spPr/>
        <p:txBody>
          <a:bodyPr/>
          <a:lstStyle/>
          <a:p>
            <a:fld id="{6113E31D-E2AB-40D1-8B51-AFA5AFEF393A}" type="slidenum">
              <a:rPr lang="en-US" smtClean="0"/>
              <a:pPr/>
              <a:t>6</a:t>
            </a:fld>
            <a:endParaRPr lang="en-US" dirty="0"/>
          </a:p>
        </p:txBody>
      </p:sp>
    </p:spTree>
    <p:extLst>
      <p:ext uri="{BB962C8B-B14F-4D97-AF65-F5344CB8AC3E}">
        <p14:creationId xmlns:p14="http://schemas.microsoft.com/office/powerpoint/2010/main" val="2858390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AA06-A750-0C38-242F-B6BCE3DC41A1}"/>
              </a:ext>
            </a:extLst>
          </p:cNvPr>
          <p:cNvSpPr>
            <a:spLocks noGrp="1"/>
          </p:cNvSpPr>
          <p:nvPr>
            <p:ph type="title"/>
          </p:nvPr>
        </p:nvSpPr>
        <p:spPr/>
        <p:txBody>
          <a:bodyPr/>
          <a:lstStyle/>
          <a:p>
            <a:r>
              <a:rPr lang="en-US" dirty="0" err="1"/>
              <a:t>GameObjects</a:t>
            </a:r>
            <a:r>
              <a:rPr lang="en-US" dirty="0"/>
              <a:t>/</a:t>
            </a:r>
            <a:r>
              <a:rPr lang="en-US" dirty="0" err="1"/>
              <a:t>SyncRatio.h</a:t>
            </a:r>
            <a:endParaRPr lang="en-US" dirty="0"/>
          </a:p>
        </p:txBody>
      </p:sp>
      <p:sp>
        <p:nvSpPr>
          <p:cNvPr id="3" name="Content Placeholder 2">
            <a:extLst>
              <a:ext uri="{FF2B5EF4-FFF2-40B4-BE49-F238E27FC236}">
                <a16:creationId xmlns:a16="http://schemas.microsoft.com/office/drawing/2014/main" id="{CCBF9230-02F4-6AFF-91CB-C4EDD496E3FA}"/>
              </a:ext>
            </a:extLst>
          </p:cNvPr>
          <p:cNvSpPr>
            <a:spLocks noGrp="1"/>
          </p:cNvSpPr>
          <p:nvPr>
            <p:ph idx="1"/>
          </p:nvPr>
        </p:nvSpPr>
        <p:spPr/>
        <p:txBody>
          <a:bodyPr/>
          <a:lstStyle/>
          <a:p>
            <a:r>
              <a:rPr lang="en-US" dirty="0"/>
              <a:t>Client receives series of frames from server</a:t>
            </a:r>
          </a:p>
          <a:p>
            <a:r>
              <a:rPr lang="en-US" dirty="0"/>
              <a:t>At any point of time, the client is between two frames</a:t>
            </a:r>
          </a:p>
          <a:p>
            <a:r>
              <a:rPr lang="en-US" dirty="0"/>
              <a:t>last frame received,</a:t>
            </a:r>
          </a:p>
          <a:p>
            <a:r>
              <a:rPr lang="en-US" dirty="0"/>
              <a:t>the frame before that</a:t>
            </a:r>
          </a:p>
          <a:p>
            <a:r>
              <a:rPr lang="en-US" dirty="0"/>
              <a:t>Client Position = interpolate those two points</a:t>
            </a:r>
          </a:p>
        </p:txBody>
      </p:sp>
      <p:sp>
        <p:nvSpPr>
          <p:cNvPr id="4" name="Footer Placeholder 3">
            <a:extLst>
              <a:ext uri="{FF2B5EF4-FFF2-40B4-BE49-F238E27FC236}">
                <a16:creationId xmlns:a16="http://schemas.microsoft.com/office/drawing/2014/main" id="{47A79239-0485-D624-1047-41CFC921BFBB}"/>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86ED0D3F-B4D5-3524-A237-69D3520AB010}"/>
              </a:ext>
            </a:extLst>
          </p:cNvPr>
          <p:cNvSpPr>
            <a:spLocks noGrp="1"/>
          </p:cNvSpPr>
          <p:nvPr>
            <p:ph type="sldNum" sz="quarter" idx="12"/>
          </p:nvPr>
        </p:nvSpPr>
        <p:spPr/>
        <p:txBody>
          <a:bodyPr/>
          <a:lstStyle/>
          <a:p>
            <a:fld id="{6113E31D-E2AB-40D1-8B51-AFA5AFEF393A}" type="slidenum">
              <a:rPr lang="en-US" smtClean="0"/>
              <a:pPr/>
              <a:t>7</a:t>
            </a:fld>
            <a:endParaRPr lang="en-US" dirty="0"/>
          </a:p>
        </p:txBody>
      </p:sp>
    </p:spTree>
    <p:extLst>
      <p:ext uri="{BB962C8B-B14F-4D97-AF65-F5344CB8AC3E}">
        <p14:creationId xmlns:p14="http://schemas.microsoft.com/office/powerpoint/2010/main" val="828395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1CBC-5F5B-80BB-8786-8449C3A0B0E5}"/>
              </a:ext>
            </a:extLst>
          </p:cNvPr>
          <p:cNvSpPr>
            <a:spLocks noGrp="1"/>
          </p:cNvSpPr>
          <p:nvPr>
            <p:ph type="title"/>
          </p:nvPr>
        </p:nvSpPr>
        <p:spPr/>
        <p:txBody>
          <a:bodyPr/>
          <a:lstStyle/>
          <a:p>
            <a:r>
              <a:rPr lang="en-US" dirty="0"/>
              <a:t>Simplest Case</a:t>
            </a:r>
          </a:p>
        </p:txBody>
      </p:sp>
      <p:sp>
        <p:nvSpPr>
          <p:cNvPr id="3" name="Content Placeholder 2">
            <a:extLst>
              <a:ext uri="{FF2B5EF4-FFF2-40B4-BE49-F238E27FC236}">
                <a16:creationId xmlns:a16="http://schemas.microsoft.com/office/drawing/2014/main" id="{B4A52531-3B88-B34B-BE9A-773A50A73B80}"/>
              </a:ext>
            </a:extLst>
          </p:cNvPr>
          <p:cNvSpPr>
            <a:spLocks noGrp="1"/>
          </p:cNvSpPr>
          <p:nvPr>
            <p:ph idx="1"/>
          </p:nvPr>
        </p:nvSpPr>
        <p:spPr/>
        <p:txBody>
          <a:bodyPr/>
          <a:lstStyle/>
          <a:p>
            <a:r>
              <a:rPr lang="en-US" dirty="0"/>
              <a:t>Always at last frame received</a:t>
            </a:r>
          </a:p>
          <a:p>
            <a:r>
              <a:rPr lang="en-US" dirty="0"/>
              <a:t>Just jump to new (</a:t>
            </a:r>
            <a:r>
              <a:rPr lang="en-US" dirty="0" err="1"/>
              <a:t>x,y</a:t>
            </a:r>
            <a:r>
              <a:rPr lang="en-US" dirty="0"/>
              <a:t>)</a:t>
            </a:r>
          </a:p>
          <a:p>
            <a:r>
              <a:rPr lang="en-US" dirty="0"/>
              <a:t>Fine without latency ... terrible with any!</a:t>
            </a:r>
          </a:p>
        </p:txBody>
      </p:sp>
      <p:sp>
        <p:nvSpPr>
          <p:cNvPr id="4" name="Footer Placeholder 3">
            <a:extLst>
              <a:ext uri="{FF2B5EF4-FFF2-40B4-BE49-F238E27FC236}">
                <a16:creationId xmlns:a16="http://schemas.microsoft.com/office/drawing/2014/main" id="{DD642301-3C28-1668-E132-7F32E3935202}"/>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A0E9773C-9897-FF6B-F550-5E21352D3F30}"/>
              </a:ext>
            </a:extLst>
          </p:cNvPr>
          <p:cNvSpPr>
            <a:spLocks noGrp="1"/>
          </p:cNvSpPr>
          <p:nvPr>
            <p:ph type="sldNum" sz="quarter" idx="12"/>
          </p:nvPr>
        </p:nvSpPr>
        <p:spPr/>
        <p:txBody>
          <a:bodyPr/>
          <a:lstStyle/>
          <a:p>
            <a:fld id="{6113E31D-E2AB-40D1-8B51-AFA5AFEF393A}" type="slidenum">
              <a:rPr lang="en-US" smtClean="0"/>
              <a:pPr/>
              <a:t>8</a:t>
            </a:fld>
            <a:endParaRPr lang="en-US" dirty="0"/>
          </a:p>
        </p:txBody>
      </p:sp>
    </p:spTree>
    <p:extLst>
      <p:ext uri="{BB962C8B-B14F-4D97-AF65-F5344CB8AC3E}">
        <p14:creationId xmlns:p14="http://schemas.microsoft.com/office/powerpoint/2010/main" val="319123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A98B4-1D48-A052-F67F-E1BF860EA726}"/>
              </a:ext>
            </a:extLst>
          </p:cNvPr>
          <p:cNvSpPr>
            <a:spLocks noGrp="1"/>
          </p:cNvSpPr>
          <p:nvPr>
            <p:ph type="title"/>
          </p:nvPr>
        </p:nvSpPr>
        <p:spPr/>
        <p:txBody>
          <a:bodyPr/>
          <a:lstStyle/>
          <a:p>
            <a:r>
              <a:rPr lang="en-US" dirty="0" err="1"/>
              <a:t>OptimisticClientScenarioState.cpp</a:t>
            </a:r>
            <a:endParaRPr lang="en-US" dirty="0"/>
          </a:p>
        </p:txBody>
      </p:sp>
      <p:sp>
        <p:nvSpPr>
          <p:cNvPr id="3" name="Content Placeholder 2">
            <a:extLst>
              <a:ext uri="{FF2B5EF4-FFF2-40B4-BE49-F238E27FC236}">
                <a16:creationId xmlns:a16="http://schemas.microsoft.com/office/drawing/2014/main" id="{2A76F893-9097-E110-58EC-2D26E924059A}"/>
              </a:ext>
            </a:extLst>
          </p:cNvPr>
          <p:cNvSpPr>
            <a:spLocks noGrp="1"/>
          </p:cNvSpPr>
          <p:nvPr>
            <p:ph idx="1"/>
          </p:nvPr>
        </p:nvSpPr>
        <p:spPr/>
        <p:txBody>
          <a:bodyPr/>
          <a:lstStyle/>
          <a:p>
            <a:r>
              <a:rPr lang="en-US" dirty="0"/>
              <a:t>New Code!</a:t>
            </a:r>
          </a:p>
          <a:p>
            <a:r>
              <a:rPr lang="en-US" dirty="0"/>
              <a:t>Line 113 -- an attack occurs (handler)</a:t>
            </a:r>
          </a:p>
          <a:p>
            <a:r>
              <a:rPr lang="en-US" dirty="0"/>
              <a:t>Record where client was</a:t>
            </a:r>
          </a:p>
          <a:p>
            <a:r>
              <a:rPr lang="en-US" dirty="0"/>
              <a:t>Update display</a:t>
            </a:r>
          </a:p>
          <a:p>
            <a:r>
              <a:rPr lang="en-US" dirty="0"/>
              <a:t>sets up send to host</a:t>
            </a:r>
          </a:p>
          <a:p>
            <a:endParaRPr lang="en-US" dirty="0"/>
          </a:p>
        </p:txBody>
      </p:sp>
      <p:sp>
        <p:nvSpPr>
          <p:cNvPr id="4" name="Footer Placeholder 3">
            <a:extLst>
              <a:ext uri="{FF2B5EF4-FFF2-40B4-BE49-F238E27FC236}">
                <a16:creationId xmlns:a16="http://schemas.microsoft.com/office/drawing/2014/main" id="{0F328746-BEC0-4C02-F945-3A226C44C517}"/>
              </a:ext>
            </a:extLst>
          </p:cNvPr>
          <p:cNvSpPr>
            <a:spLocks noGrp="1"/>
          </p:cNvSpPr>
          <p:nvPr>
            <p:ph type="ftr" sz="quarter" idx="11"/>
          </p:nvPr>
        </p:nvSpPr>
        <p:spPr/>
        <p:txBody>
          <a:bodyPr/>
          <a:lstStyle/>
          <a:p>
            <a:r>
              <a:rPr lang="en-US"/>
              <a:t>© 2025 DigiPen Institute of Technology</a:t>
            </a:r>
            <a:endParaRPr lang="en-US" dirty="0"/>
          </a:p>
        </p:txBody>
      </p:sp>
      <p:sp>
        <p:nvSpPr>
          <p:cNvPr id="5" name="Slide Number Placeholder 4">
            <a:extLst>
              <a:ext uri="{FF2B5EF4-FFF2-40B4-BE49-F238E27FC236}">
                <a16:creationId xmlns:a16="http://schemas.microsoft.com/office/drawing/2014/main" id="{DCA441A8-170F-B091-0DB8-CBDC324E091F}"/>
              </a:ext>
            </a:extLst>
          </p:cNvPr>
          <p:cNvSpPr>
            <a:spLocks noGrp="1"/>
          </p:cNvSpPr>
          <p:nvPr>
            <p:ph type="sldNum" sz="quarter" idx="12"/>
          </p:nvPr>
        </p:nvSpPr>
        <p:spPr/>
        <p:txBody>
          <a:bodyPr/>
          <a:lstStyle/>
          <a:p>
            <a:fld id="{6113E31D-E2AB-40D1-8B51-AFA5AFEF393A}" type="slidenum">
              <a:rPr lang="en-US" smtClean="0"/>
              <a:pPr/>
              <a:t>9</a:t>
            </a:fld>
            <a:endParaRPr lang="en-US" dirty="0"/>
          </a:p>
        </p:txBody>
      </p:sp>
    </p:spTree>
    <p:extLst>
      <p:ext uri="{BB962C8B-B14F-4D97-AF65-F5344CB8AC3E}">
        <p14:creationId xmlns:p14="http://schemas.microsoft.com/office/powerpoint/2010/main" val="297498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696464"/>
      </a:dk2>
      <a:lt2>
        <a:srgbClr val="E9E5DC"/>
      </a:lt2>
      <a:accent1>
        <a:srgbClr val="000000"/>
      </a:accent1>
      <a:accent2>
        <a:srgbClr val="98012E"/>
      </a:accent2>
      <a:accent3>
        <a:srgbClr val="EAAD00"/>
      </a:accent3>
      <a:accent4>
        <a:srgbClr val="005C2A"/>
      </a:accent4>
      <a:accent5>
        <a:srgbClr val="194C9F"/>
      </a:accent5>
      <a:accent6>
        <a:srgbClr val="BE4712"/>
      </a:accent6>
      <a:hlink>
        <a:srgbClr val="282F76"/>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15897</TotalTime>
  <Words>1854</Words>
  <Application>Microsoft Macintosh PowerPoint</Application>
  <PresentationFormat>Widescreen</PresentationFormat>
  <Paragraphs>169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Symbol</vt:lpstr>
      <vt:lpstr>Wingdings</vt:lpstr>
      <vt:lpstr>Retrospect</vt:lpstr>
      <vt:lpstr>CS 261  Computer Networks II</vt:lpstr>
      <vt:lpstr>Administrivia</vt:lpstr>
      <vt:lpstr>Optimistic Lab</vt:lpstr>
      <vt:lpstr>Walkthrough</vt:lpstr>
      <vt:lpstr>Optimistic Test-Bed Code</vt:lpstr>
      <vt:lpstr>GameObjects/Attack</vt:lpstr>
      <vt:lpstr>GameObjects/SyncRatio.h</vt:lpstr>
      <vt:lpstr>Simplest Case</vt:lpstr>
      <vt:lpstr>OptimisticClientScenarioState.cpp</vt:lpstr>
      <vt:lpstr>OptimisticClientScenarioState.cpp</vt:lpstr>
      <vt:lpstr>OptimisticHostScenarioState.cpp</vt:lpstr>
      <vt:lpstr>Finishing the Loop</vt:lpstr>
      <vt:lpstr>OptimisticHostScenarioState History</vt:lpstr>
      <vt:lpstr>Conclusions</vt:lpstr>
      <vt:lpstr>Questions?</vt:lpstr>
    </vt:vector>
  </TitlesOfParts>
  <Company>DigiPen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Rowan</dc:creator>
  <cp:lastModifiedBy>Tony Rasa</cp:lastModifiedBy>
  <cp:revision>73</cp:revision>
  <dcterms:created xsi:type="dcterms:W3CDTF">2014-08-29T20:52:27Z</dcterms:created>
  <dcterms:modified xsi:type="dcterms:W3CDTF">2025-03-10T20:04:34Z</dcterms:modified>
</cp:coreProperties>
</file>