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597B78"/>
    <a:srgbClr val="D4E5E4"/>
    <a:srgbClr val="E1EDE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660" y="-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ig box"/>
          <p:cNvSpPr/>
          <p:nvPr/>
        </p:nvSpPr>
        <p:spPr>
          <a:xfrm>
            <a:off x="1278338" y="1162269"/>
            <a:ext cx="6023159" cy="3025871"/>
          </a:xfrm>
          <a:prstGeom prst="roundRect">
            <a:avLst>
              <a:gd name="adj" fmla="val 3484"/>
            </a:avLst>
          </a:prstGeom>
          <a:solidFill>
            <a:srgbClr val="D4E5E4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597B78"/>
                </a:solidFill>
              </a:rPr>
              <a:t>QuizModel</a:t>
            </a:r>
            <a:endParaRPr lang="en-SG" sz="1200" b="1" dirty="0">
              <a:solidFill>
                <a:srgbClr val="597B78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2514265" y="3065119"/>
            <a:ext cx="1295400" cy="346760"/>
          </a:xfrm>
          <a:prstGeom prst="rect">
            <a:avLst/>
          </a:prstGeom>
          <a:gradFill flip="none" rotWithShape="1">
            <a:gsLst>
              <a:gs pos="0">
                <a:srgbClr val="BED0CF">
                  <a:tint val="66000"/>
                  <a:satMod val="160000"/>
                </a:srgbClr>
              </a:gs>
              <a:gs pos="50000">
                <a:srgbClr val="BED0CF">
                  <a:tint val="44500"/>
                  <a:satMod val="160000"/>
                </a:srgbClr>
              </a:gs>
              <a:gs pos="100000">
                <a:srgbClr val="BED0CF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597B78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597B78"/>
                </a:solidFill>
              </a:rPr>
              <a:t>QuizModelManager</a:t>
            </a:r>
            <a:endParaRPr lang="en-SG" sz="1050" dirty="0">
              <a:solidFill>
                <a:srgbClr val="597B78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870603" y="3056328"/>
            <a:ext cx="1093635" cy="346760"/>
          </a:xfrm>
          <a:prstGeom prst="rect">
            <a:avLst/>
          </a:prstGeom>
          <a:gradFill flip="none" rotWithShape="1">
            <a:gsLst>
              <a:gs pos="0">
                <a:srgbClr val="BED0CF">
                  <a:tint val="66000"/>
                  <a:satMod val="160000"/>
                </a:srgbClr>
              </a:gs>
              <a:gs pos="50000">
                <a:srgbClr val="BED0CF">
                  <a:tint val="44500"/>
                  <a:satMod val="160000"/>
                </a:srgbClr>
              </a:gs>
              <a:gs pos="100000">
                <a:srgbClr val="BED0CF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597B78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597B78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597B78"/>
                </a:solidFill>
              </a:rPr>
              <a:t>QuizModel</a:t>
            </a:r>
            <a:endParaRPr lang="en-SG" sz="1050" dirty="0">
              <a:solidFill>
                <a:srgbClr val="597B78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2558096" y="3147417"/>
            <a:ext cx="270504" cy="175523"/>
          </a:xfrm>
          <a:prstGeom prst="triangle">
            <a:avLst/>
          </a:prstGeom>
          <a:solidFill>
            <a:srgbClr val="597B78"/>
          </a:solidFill>
          <a:ln w="19050">
            <a:solidFill>
              <a:srgbClr val="597B78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rgbClr val="597B78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1052294" y="322970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cxnSpLocks/>
            <a:stCxn id="120" idx="3"/>
            <a:endCxn id="9" idx="0"/>
          </p:cNvCxnSpPr>
          <p:nvPr/>
        </p:nvCxnSpPr>
        <p:spPr>
          <a:xfrm>
            <a:off x="2781110" y="3235179"/>
            <a:ext cx="207475" cy="3320"/>
          </a:xfrm>
          <a:prstGeom prst="line">
            <a:avLst/>
          </a:prstGeom>
          <a:ln w="19050">
            <a:solidFill>
              <a:srgbClr val="597B78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249130F-C4E5-4BF6-AD3B-372EDF6BE0CC}"/>
              </a:ext>
            </a:extLst>
          </p:cNvPr>
          <p:cNvCxnSpPr>
            <a:cxnSpLocks/>
            <a:stCxn id="89" idx="3"/>
            <a:endCxn id="91" idx="1"/>
          </p:cNvCxnSpPr>
          <p:nvPr/>
        </p:nvCxnSpPr>
        <p:spPr>
          <a:xfrm flipV="1">
            <a:off x="3561321" y="2764930"/>
            <a:ext cx="233298" cy="1428"/>
          </a:xfrm>
          <a:prstGeom prst="straightConnector1">
            <a:avLst/>
          </a:prstGeom>
          <a:ln w="19050">
            <a:solidFill>
              <a:srgbClr val="597B78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958FB765-0710-45ED-A7DF-8420977E1407}"/>
              </a:ext>
            </a:extLst>
          </p:cNvPr>
          <p:cNvSpPr/>
          <p:nvPr/>
        </p:nvSpPr>
        <p:spPr>
          <a:xfrm>
            <a:off x="3345321" y="2658358"/>
            <a:ext cx="216000" cy="216000"/>
          </a:xfrm>
          <a:prstGeom prst="flowChartDecision">
            <a:avLst/>
          </a:prstGeom>
          <a:noFill/>
          <a:ln w="19050">
            <a:solidFill>
              <a:srgbClr val="597B78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597B78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4707CAA-9DEA-47E2-892B-F77BA2C5110E}"/>
              </a:ext>
            </a:extLst>
          </p:cNvPr>
          <p:cNvSpPr txBox="1"/>
          <p:nvPr/>
        </p:nvSpPr>
        <p:spPr>
          <a:xfrm>
            <a:off x="3616204" y="28150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597B78"/>
                </a:solidFill>
              </a:rPr>
              <a:t>1</a:t>
            </a:r>
            <a:endParaRPr lang="en-SG" sz="1100" dirty="0">
              <a:solidFill>
                <a:srgbClr val="597B78"/>
              </a:solidFill>
            </a:endParaRPr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647B1DA6-44B2-469D-8297-C18F1D4BBDFD}"/>
              </a:ext>
            </a:extLst>
          </p:cNvPr>
          <p:cNvSpPr/>
          <p:nvPr/>
        </p:nvSpPr>
        <p:spPr>
          <a:xfrm>
            <a:off x="3794619" y="2623526"/>
            <a:ext cx="790812" cy="282808"/>
          </a:xfrm>
          <a:prstGeom prst="rect">
            <a:avLst/>
          </a:prstGeom>
          <a:gradFill flip="none" rotWithShape="1">
            <a:gsLst>
              <a:gs pos="0">
                <a:srgbClr val="BED0CF">
                  <a:tint val="66000"/>
                  <a:satMod val="160000"/>
                </a:srgbClr>
              </a:gs>
              <a:gs pos="50000">
                <a:srgbClr val="BED0CF">
                  <a:tint val="44500"/>
                  <a:satMod val="160000"/>
                </a:srgbClr>
              </a:gs>
              <a:gs pos="100000">
                <a:srgbClr val="BED0CF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597B78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597B78"/>
                </a:solidFill>
              </a:rPr>
              <a:t>Quiz</a:t>
            </a:r>
            <a:endParaRPr lang="en-SG" sz="1050" dirty="0">
              <a:solidFill>
                <a:srgbClr val="597B78"/>
              </a:solidFill>
            </a:endParaRPr>
          </a:p>
        </p:txBody>
      </p:sp>
      <p:sp>
        <p:nvSpPr>
          <p:cNvPr id="92" name="Rectangle 8">
            <a:extLst>
              <a:ext uri="{FF2B5EF4-FFF2-40B4-BE49-F238E27FC236}">
                <a16:creationId xmlns:a16="http://schemas.microsoft.com/office/drawing/2014/main" id="{67E4C022-C312-4F6D-B26E-D9853962427E}"/>
              </a:ext>
            </a:extLst>
          </p:cNvPr>
          <p:cNvSpPr/>
          <p:nvPr/>
        </p:nvSpPr>
        <p:spPr>
          <a:xfrm>
            <a:off x="5065446" y="2621020"/>
            <a:ext cx="698199" cy="282808"/>
          </a:xfrm>
          <a:prstGeom prst="rect">
            <a:avLst/>
          </a:prstGeom>
          <a:gradFill flip="none" rotWithShape="1">
            <a:gsLst>
              <a:gs pos="0">
                <a:srgbClr val="BED0CF">
                  <a:tint val="66000"/>
                  <a:satMod val="160000"/>
                </a:srgbClr>
              </a:gs>
              <a:gs pos="50000">
                <a:srgbClr val="BED0CF">
                  <a:tint val="44500"/>
                  <a:satMod val="160000"/>
                </a:srgbClr>
              </a:gs>
              <a:gs pos="100000">
                <a:srgbClr val="BED0CF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597B78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597B78"/>
                </a:solidFill>
              </a:rPr>
              <a:t>QuizCard</a:t>
            </a:r>
            <a:endParaRPr lang="en-SG" sz="1050" dirty="0">
              <a:solidFill>
                <a:srgbClr val="597B78"/>
              </a:solidFill>
            </a:endParaRPr>
          </a:p>
        </p:txBody>
      </p: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43E50658-243C-4789-ABEB-558E442DD94D}"/>
              </a:ext>
            </a:extLst>
          </p:cNvPr>
          <p:cNvSpPr/>
          <p:nvPr/>
        </p:nvSpPr>
        <p:spPr>
          <a:xfrm>
            <a:off x="4591471" y="2656930"/>
            <a:ext cx="216000" cy="216000"/>
          </a:xfrm>
          <a:prstGeom prst="flowChartDecision">
            <a:avLst/>
          </a:prstGeom>
          <a:solidFill>
            <a:srgbClr val="597B78"/>
          </a:solidFill>
          <a:ln w="19050">
            <a:solidFill>
              <a:srgbClr val="597B78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597B78"/>
              </a:solidFill>
            </a:endParaRPr>
          </a:p>
        </p:txBody>
      </p:sp>
      <p:cxnSp>
        <p:nvCxnSpPr>
          <p:cNvPr id="94" name="Elbow Connector 63">
            <a:extLst>
              <a:ext uri="{FF2B5EF4-FFF2-40B4-BE49-F238E27FC236}">
                <a16:creationId xmlns:a16="http://schemas.microsoft.com/office/drawing/2014/main" id="{2CD2439F-3E8C-4A14-AA85-2E812A49ED7F}"/>
              </a:ext>
            </a:extLst>
          </p:cNvPr>
          <p:cNvCxnSpPr>
            <a:cxnSpLocks/>
            <a:stCxn id="93" idx="3"/>
            <a:endCxn id="92" idx="1"/>
          </p:cNvCxnSpPr>
          <p:nvPr/>
        </p:nvCxnSpPr>
        <p:spPr>
          <a:xfrm flipV="1">
            <a:off x="4807471" y="2762424"/>
            <a:ext cx="257975" cy="2506"/>
          </a:xfrm>
          <a:prstGeom prst="straightConnector1">
            <a:avLst/>
          </a:prstGeom>
          <a:ln w="19050">
            <a:solidFill>
              <a:srgbClr val="597B78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A6A8630-39C3-4F0D-A02B-626B83ED57FB}"/>
              </a:ext>
            </a:extLst>
          </p:cNvPr>
          <p:cNvSpPr txBox="1"/>
          <p:nvPr/>
        </p:nvSpPr>
        <p:spPr>
          <a:xfrm>
            <a:off x="4876800" y="2809987"/>
            <a:ext cx="189257" cy="1786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597B78"/>
                </a:solidFill>
              </a:rPr>
              <a:t>1..</a:t>
            </a:r>
            <a:endParaRPr lang="en-SG" sz="1100" dirty="0">
              <a:solidFill>
                <a:srgbClr val="597B78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FF5D8C8-78FD-4C53-9F15-53DF5F30A09F}"/>
              </a:ext>
            </a:extLst>
          </p:cNvPr>
          <p:cNvGrpSpPr/>
          <p:nvPr/>
        </p:nvGrpSpPr>
        <p:grpSpPr>
          <a:xfrm>
            <a:off x="5972511" y="1640773"/>
            <a:ext cx="1190625" cy="1098137"/>
            <a:chOff x="5257800" y="990600"/>
            <a:chExt cx="1190625" cy="109813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B7612A6-AB37-43CA-8A6E-6B94D273DEC8}"/>
                </a:ext>
              </a:extLst>
            </p:cNvPr>
            <p:cNvSpPr/>
            <p:nvPr/>
          </p:nvSpPr>
          <p:spPr>
            <a:xfrm>
              <a:off x="5257800" y="990600"/>
              <a:ext cx="1190625" cy="381000"/>
            </a:xfrm>
            <a:prstGeom prst="rect">
              <a:avLst/>
            </a:prstGeom>
            <a:gradFill flip="none" rotWithShape="1">
              <a:gsLst>
                <a:gs pos="0">
                  <a:srgbClr val="BED0CF">
                    <a:tint val="66000"/>
                    <a:satMod val="160000"/>
                  </a:srgbClr>
                </a:gs>
                <a:gs pos="50000">
                  <a:srgbClr val="BED0CF">
                    <a:tint val="44500"/>
                    <a:satMod val="160000"/>
                  </a:srgbClr>
                </a:gs>
                <a:gs pos="100000">
                  <a:srgbClr val="BED0C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597B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dirty="0">
                  <a:solidFill>
                    <a:srgbClr val="597B78"/>
                  </a:solidFill>
                </a:rPr>
                <a:t>&lt;&lt;enumeration&gt;&gt;</a:t>
              </a:r>
              <a:br>
                <a:rPr lang="en-SG" sz="1050" dirty="0">
                  <a:solidFill>
                    <a:srgbClr val="597B78"/>
                  </a:solidFill>
                </a:rPr>
              </a:br>
              <a:r>
                <a:rPr lang="en-SG" sz="1050" dirty="0">
                  <a:solidFill>
                    <a:srgbClr val="597B78"/>
                  </a:solidFill>
                </a:rPr>
                <a:t>Mode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9EE6939-5D7A-496A-8049-A5039D6C7ED8}"/>
                </a:ext>
              </a:extLst>
            </p:cNvPr>
            <p:cNvSpPr/>
            <p:nvPr/>
          </p:nvSpPr>
          <p:spPr>
            <a:xfrm>
              <a:off x="5257800" y="1371600"/>
              <a:ext cx="1190625" cy="717137"/>
            </a:xfrm>
            <a:prstGeom prst="rect">
              <a:avLst/>
            </a:prstGeom>
            <a:gradFill flip="none" rotWithShape="1">
              <a:gsLst>
                <a:gs pos="0">
                  <a:srgbClr val="BED0CF">
                    <a:tint val="66000"/>
                    <a:satMod val="160000"/>
                  </a:srgbClr>
                </a:gs>
                <a:gs pos="50000">
                  <a:srgbClr val="BED0CF">
                    <a:tint val="44500"/>
                    <a:satMod val="160000"/>
                  </a:srgbClr>
                </a:gs>
                <a:gs pos="100000">
                  <a:srgbClr val="BED0C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597B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050" dirty="0">
                  <a:solidFill>
                    <a:srgbClr val="597B78"/>
                  </a:solidFill>
                </a:rPr>
                <a:t>LEARN</a:t>
              </a:r>
            </a:p>
            <a:p>
              <a:r>
                <a:rPr lang="en-SG" sz="1050" dirty="0">
                  <a:solidFill>
                    <a:srgbClr val="597B78"/>
                  </a:solidFill>
                </a:rPr>
                <a:t>REVIEW</a:t>
              </a:r>
            </a:p>
            <a:p>
              <a:r>
                <a:rPr lang="en-SG" sz="1050" dirty="0">
                  <a:solidFill>
                    <a:srgbClr val="597B78"/>
                  </a:solidFill>
                </a:rPr>
                <a:t>PREVIEW</a:t>
              </a:r>
              <a:br>
                <a:rPr lang="en-SG" sz="1050" dirty="0">
                  <a:solidFill>
                    <a:srgbClr val="597B78"/>
                  </a:solidFill>
                </a:rPr>
              </a:br>
              <a:r>
                <a:rPr lang="en-SG" sz="1050" dirty="0">
                  <a:solidFill>
                    <a:srgbClr val="597B78"/>
                  </a:solidFill>
                </a:rPr>
                <a:t>DIFFICULT</a:t>
              </a:r>
            </a:p>
          </p:txBody>
        </p:sp>
      </p:grpSp>
      <p:sp>
        <p:nvSpPr>
          <p:cNvPr id="20" name="Rectangle 62">
            <a:extLst>
              <a:ext uri="{FF2B5EF4-FFF2-40B4-BE49-F238E27FC236}">
                <a16:creationId xmlns:a16="http://schemas.microsoft.com/office/drawing/2014/main" id="{5EF0C71E-E46B-4CEA-8D36-496304EC6633}"/>
              </a:ext>
            </a:extLst>
          </p:cNvPr>
          <p:cNvSpPr/>
          <p:nvPr/>
        </p:nvSpPr>
        <p:spPr>
          <a:xfrm rot="16200000">
            <a:off x="1107519" y="3056326"/>
            <a:ext cx="1093635" cy="346760"/>
          </a:xfrm>
          <a:prstGeom prst="rect">
            <a:avLst/>
          </a:prstGeom>
          <a:gradFill flip="none" rotWithShape="1">
            <a:gsLst>
              <a:gs pos="0">
                <a:srgbClr val="BED0CF">
                  <a:tint val="66000"/>
                  <a:satMod val="160000"/>
                </a:srgbClr>
              </a:gs>
              <a:gs pos="50000">
                <a:srgbClr val="BED0CF">
                  <a:tint val="44500"/>
                  <a:satMod val="160000"/>
                </a:srgbClr>
              </a:gs>
              <a:gs pos="100000">
                <a:srgbClr val="BED0CF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597B78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597B78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597B78"/>
                </a:solidFill>
              </a:rPr>
              <a:t>Model</a:t>
            </a:r>
            <a:endParaRPr lang="en-SG" sz="1050" dirty="0">
              <a:solidFill>
                <a:srgbClr val="597B78"/>
              </a:solidFill>
            </a:endParaRPr>
          </a:p>
        </p:txBody>
      </p:sp>
      <p:sp>
        <p:nvSpPr>
          <p:cNvPr id="22" name="Isosceles Triangle 102">
            <a:extLst>
              <a:ext uri="{FF2B5EF4-FFF2-40B4-BE49-F238E27FC236}">
                <a16:creationId xmlns:a16="http://schemas.microsoft.com/office/drawing/2014/main" id="{365DB3E8-AC4C-4F4E-BE95-912E294B9992}"/>
              </a:ext>
            </a:extLst>
          </p:cNvPr>
          <p:cNvSpPr/>
          <p:nvPr/>
        </p:nvSpPr>
        <p:spPr>
          <a:xfrm rot="16200000">
            <a:off x="1795012" y="3147415"/>
            <a:ext cx="270504" cy="175523"/>
          </a:xfrm>
          <a:prstGeom prst="triangle">
            <a:avLst/>
          </a:prstGeom>
          <a:solidFill>
            <a:srgbClr val="597B78"/>
          </a:solidFill>
          <a:ln w="19050">
            <a:solidFill>
              <a:srgbClr val="597B78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rgbClr val="597B78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35349C-D785-44FE-A62A-D5F128604A06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018026" y="3229706"/>
            <a:ext cx="207476" cy="5471"/>
          </a:xfrm>
          <a:prstGeom prst="line">
            <a:avLst/>
          </a:prstGeom>
          <a:ln w="19050">
            <a:solidFill>
              <a:srgbClr val="597B78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7A24CB-45B0-41E9-9D6C-5813DF4A64D7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3561321" y="3223984"/>
            <a:ext cx="233298" cy="1428"/>
          </a:xfrm>
          <a:prstGeom prst="straightConnector1">
            <a:avLst/>
          </a:prstGeom>
          <a:ln w="19050">
            <a:solidFill>
              <a:srgbClr val="597B78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Flowchart: Decision 96">
            <a:extLst>
              <a:ext uri="{FF2B5EF4-FFF2-40B4-BE49-F238E27FC236}">
                <a16:creationId xmlns:a16="http://schemas.microsoft.com/office/drawing/2014/main" id="{206A9DE9-0FD4-40CC-9294-3D0AEEFC157C}"/>
              </a:ext>
            </a:extLst>
          </p:cNvPr>
          <p:cNvSpPr/>
          <p:nvPr/>
        </p:nvSpPr>
        <p:spPr>
          <a:xfrm>
            <a:off x="3345321" y="3117412"/>
            <a:ext cx="216000" cy="216000"/>
          </a:xfrm>
          <a:prstGeom prst="flowChartDecision">
            <a:avLst/>
          </a:prstGeom>
          <a:noFill/>
          <a:ln w="19050">
            <a:solidFill>
              <a:srgbClr val="597B78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597B7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D27E4B-3E21-4BC7-8CB5-CD4E2FBA118E}"/>
              </a:ext>
            </a:extLst>
          </p:cNvPr>
          <p:cNvSpPr txBox="1"/>
          <p:nvPr/>
        </p:nvSpPr>
        <p:spPr>
          <a:xfrm>
            <a:off x="3616204" y="3274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597B78"/>
                </a:solidFill>
              </a:rPr>
              <a:t>1</a:t>
            </a:r>
            <a:endParaRPr lang="en-SG" sz="1100" dirty="0">
              <a:solidFill>
                <a:srgbClr val="597B78"/>
              </a:solidFill>
            </a:endParaRP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D6832160-4177-4296-A5D2-39FE94C63F5E}"/>
              </a:ext>
            </a:extLst>
          </p:cNvPr>
          <p:cNvSpPr/>
          <p:nvPr/>
        </p:nvSpPr>
        <p:spPr>
          <a:xfrm>
            <a:off x="3794619" y="3082580"/>
            <a:ext cx="790812" cy="282808"/>
          </a:xfrm>
          <a:prstGeom prst="rect">
            <a:avLst/>
          </a:prstGeom>
          <a:gradFill flip="none" rotWithShape="1">
            <a:gsLst>
              <a:gs pos="0">
                <a:srgbClr val="BED0CF">
                  <a:tint val="66000"/>
                  <a:satMod val="160000"/>
                </a:srgbClr>
              </a:gs>
              <a:gs pos="50000">
                <a:srgbClr val="BED0CF">
                  <a:tint val="44500"/>
                  <a:satMod val="160000"/>
                </a:srgbClr>
              </a:gs>
              <a:gs pos="100000">
                <a:srgbClr val="BED0CF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597B78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597B78"/>
                </a:solidFill>
              </a:rPr>
              <a:t>Session</a:t>
            </a:r>
            <a:endParaRPr lang="en-SG" sz="1050" dirty="0">
              <a:solidFill>
                <a:srgbClr val="597B78"/>
              </a:solidFill>
            </a:endParaRP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18D896D9-6754-4AC7-9A42-834C9292B3BA}"/>
              </a:ext>
            </a:extLst>
          </p:cNvPr>
          <p:cNvSpPr/>
          <p:nvPr/>
        </p:nvSpPr>
        <p:spPr>
          <a:xfrm>
            <a:off x="5065445" y="3080612"/>
            <a:ext cx="698200" cy="282808"/>
          </a:xfrm>
          <a:prstGeom prst="rect">
            <a:avLst/>
          </a:prstGeom>
          <a:gradFill flip="none" rotWithShape="1">
            <a:gsLst>
              <a:gs pos="0">
                <a:srgbClr val="BED0CF">
                  <a:tint val="66000"/>
                  <a:satMod val="160000"/>
                </a:srgbClr>
              </a:gs>
              <a:gs pos="50000">
                <a:srgbClr val="BED0CF">
                  <a:tint val="44500"/>
                  <a:satMod val="160000"/>
                </a:srgbClr>
              </a:gs>
              <a:gs pos="100000">
                <a:srgbClr val="BED0CF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597B78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597B78"/>
                </a:solidFill>
              </a:rPr>
              <a:t>SrsCard</a:t>
            </a:r>
            <a:endParaRPr lang="en-SG" sz="1050" dirty="0">
              <a:solidFill>
                <a:srgbClr val="597B78"/>
              </a:solidFill>
            </a:endParaRPr>
          </a:p>
        </p:txBody>
      </p:sp>
      <p:sp>
        <p:nvSpPr>
          <p:cNvPr id="29" name="Flowchart: Decision 96">
            <a:extLst>
              <a:ext uri="{FF2B5EF4-FFF2-40B4-BE49-F238E27FC236}">
                <a16:creationId xmlns:a16="http://schemas.microsoft.com/office/drawing/2014/main" id="{4C017955-09FB-4077-BE16-EF592F9E48E6}"/>
              </a:ext>
            </a:extLst>
          </p:cNvPr>
          <p:cNvSpPr/>
          <p:nvPr/>
        </p:nvSpPr>
        <p:spPr>
          <a:xfrm>
            <a:off x="4591471" y="3115984"/>
            <a:ext cx="216000" cy="216000"/>
          </a:xfrm>
          <a:prstGeom prst="flowChartDecision">
            <a:avLst/>
          </a:prstGeom>
          <a:solidFill>
            <a:srgbClr val="597B78"/>
          </a:solidFill>
          <a:ln w="19050">
            <a:solidFill>
              <a:srgbClr val="597B78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597B78"/>
              </a:solidFill>
            </a:endParaRPr>
          </a:p>
        </p:txBody>
      </p:sp>
      <p:cxnSp>
        <p:nvCxnSpPr>
          <p:cNvPr id="30" name="Elbow Connector 63">
            <a:extLst>
              <a:ext uri="{FF2B5EF4-FFF2-40B4-BE49-F238E27FC236}">
                <a16:creationId xmlns:a16="http://schemas.microsoft.com/office/drawing/2014/main" id="{FE181668-9144-4468-ABB0-D1B3CA9FB5B2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 flipV="1">
            <a:off x="4807471" y="3222016"/>
            <a:ext cx="257974" cy="1968"/>
          </a:xfrm>
          <a:prstGeom prst="straightConnector1">
            <a:avLst/>
          </a:prstGeom>
          <a:ln w="19050">
            <a:solidFill>
              <a:srgbClr val="597B78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4B6BD6-1D7D-4641-936E-427FC1C157A5}"/>
              </a:ext>
            </a:extLst>
          </p:cNvPr>
          <p:cNvSpPr txBox="1"/>
          <p:nvPr/>
        </p:nvSpPr>
        <p:spPr>
          <a:xfrm>
            <a:off x="4876800" y="3290769"/>
            <a:ext cx="189257" cy="1786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597B78"/>
                </a:solidFill>
              </a:rPr>
              <a:t>1..</a:t>
            </a:r>
            <a:endParaRPr lang="en-SG" sz="1100" dirty="0">
              <a:solidFill>
                <a:srgbClr val="597B78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0BD24D-10B5-4478-BF47-0778D0A6D921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3558338" y="3734754"/>
            <a:ext cx="233297" cy="0"/>
          </a:xfrm>
          <a:prstGeom prst="straightConnector1">
            <a:avLst/>
          </a:prstGeom>
          <a:ln w="19050">
            <a:solidFill>
              <a:srgbClr val="597B78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3" name="Flowchart: Decision 96">
            <a:extLst>
              <a:ext uri="{FF2B5EF4-FFF2-40B4-BE49-F238E27FC236}">
                <a16:creationId xmlns:a16="http://schemas.microsoft.com/office/drawing/2014/main" id="{53FB2A32-D4A5-4FA8-80F3-7EFA5AFF4E80}"/>
              </a:ext>
            </a:extLst>
          </p:cNvPr>
          <p:cNvSpPr/>
          <p:nvPr/>
        </p:nvSpPr>
        <p:spPr>
          <a:xfrm>
            <a:off x="3342338" y="3626754"/>
            <a:ext cx="216000" cy="216000"/>
          </a:xfrm>
          <a:prstGeom prst="flowChartDecision">
            <a:avLst/>
          </a:prstGeom>
          <a:noFill/>
          <a:ln w="19050">
            <a:solidFill>
              <a:srgbClr val="597B78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597B78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B985CA-0A76-42D8-B737-8C442B18FCD2}"/>
              </a:ext>
            </a:extLst>
          </p:cNvPr>
          <p:cNvSpPr txBox="1"/>
          <p:nvPr/>
        </p:nvSpPr>
        <p:spPr>
          <a:xfrm>
            <a:off x="3613221" y="37834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597B78"/>
                </a:solidFill>
              </a:rPr>
              <a:t>1</a:t>
            </a:r>
            <a:endParaRPr lang="en-SG" sz="1100" dirty="0">
              <a:solidFill>
                <a:srgbClr val="597B78"/>
              </a:solidFill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A8BAEB94-8A75-492A-B233-71634E95CCE5}"/>
              </a:ext>
            </a:extLst>
          </p:cNvPr>
          <p:cNvSpPr/>
          <p:nvPr/>
        </p:nvSpPr>
        <p:spPr>
          <a:xfrm>
            <a:off x="3791635" y="3569002"/>
            <a:ext cx="982173" cy="331504"/>
          </a:xfrm>
          <a:prstGeom prst="rect">
            <a:avLst/>
          </a:prstGeom>
          <a:gradFill flip="none" rotWithShape="1">
            <a:gsLst>
              <a:gs pos="0">
                <a:srgbClr val="BED0CF">
                  <a:tint val="66000"/>
                  <a:satMod val="160000"/>
                </a:srgbClr>
              </a:gs>
              <a:gs pos="50000">
                <a:srgbClr val="BED0CF">
                  <a:tint val="44500"/>
                  <a:satMod val="160000"/>
                </a:srgbClr>
              </a:gs>
              <a:gs pos="100000">
                <a:srgbClr val="BED0CF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597B78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597B78"/>
                </a:solidFill>
              </a:rPr>
              <a:t>QuizUiDisplayFormatter</a:t>
            </a:r>
            <a:endParaRPr lang="en-SG" sz="1050" dirty="0">
              <a:solidFill>
                <a:srgbClr val="597B78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449FCB-EF63-4AAD-ADA9-67511FA36845}"/>
              </a:ext>
            </a:extLst>
          </p:cNvPr>
          <p:cNvGrpSpPr/>
          <p:nvPr/>
        </p:nvGrpSpPr>
        <p:grpSpPr>
          <a:xfrm rot="16200000">
            <a:off x="2944188" y="2250717"/>
            <a:ext cx="454604" cy="216000"/>
            <a:chOff x="2618285" y="1438790"/>
            <a:chExt cx="454604" cy="2160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F187A06-2033-4C0C-91E2-C0C3FCB0A53F}"/>
                </a:ext>
              </a:extLst>
            </p:cNvPr>
            <p:cNvCxnSpPr>
              <a:cxnSpLocks/>
              <a:stCxn id="41" idx="3"/>
              <a:endCxn id="43" idx="2"/>
            </p:cNvCxnSpPr>
            <p:nvPr/>
          </p:nvCxnSpPr>
          <p:spPr>
            <a:xfrm rot="5400000" flipV="1">
              <a:off x="2953587" y="1427488"/>
              <a:ext cx="0" cy="238605"/>
            </a:xfrm>
            <a:prstGeom prst="straightConnector1">
              <a:avLst/>
            </a:prstGeom>
            <a:ln w="19050">
              <a:solidFill>
                <a:srgbClr val="597B78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1" name="Flowchart: Decision 96">
              <a:extLst>
                <a:ext uri="{FF2B5EF4-FFF2-40B4-BE49-F238E27FC236}">
                  <a16:creationId xmlns:a16="http://schemas.microsoft.com/office/drawing/2014/main" id="{6C7B7E57-6CE4-43DC-935C-D25670D236B2}"/>
                </a:ext>
              </a:extLst>
            </p:cNvPr>
            <p:cNvSpPr/>
            <p:nvPr/>
          </p:nvSpPr>
          <p:spPr>
            <a:xfrm>
              <a:off x="2618285" y="1438790"/>
              <a:ext cx="216000" cy="216000"/>
            </a:xfrm>
            <a:prstGeom prst="flowChartDecision">
              <a:avLst/>
            </a:prstGeom>
            <a:noFill/>
            <a:ln w="19050">
              <a:solidFill>
                <a:srgbClr val="597B78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rgbClr val="597B78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E46D3EB-7AB1-45F8-AD96-F34BEF7CB0B4}"/>
              </a:ext>
            </a:extLst>
          </p:cNvPr>
          <p:cNvSpPr txBox="1"/>
          <p:nvPr/>
        </p:nvSpPr>
        <p:spPr>
          <a:xfrm>
            <a:off x="3191101" y="212686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597B78"/>
                </a:solidFill>
              </a:rPr>
              <a:t>1</a:t>
            </a:r>
            <a:endParaRPr lang="en-SG" sz="1100" dirty="0">
              <a:solidFill>
                <a:srgbClr val="597B78"/>
              </a:solidFill>
            </a:endParaRPr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4D3C1E3D-A3A0-46E3-8E74-38A7F160AD2C}"/>
              </a:ext>
            </a:extLst>
          </p:cNvPr>
          <p:cNvSpPr/>
          <p:nvPr/>
        </p:nvSpPr>
        <p:spPr>
          <a:xfrm>
            <a:off x="2660552" y="1790826"/>
            <a:ext cx="1021875" cy="340588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ManagementModelManager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2019-04-01T17:42:02Z</dcterms:modified>
</cp:coreProperties>
</file>