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/>
    <p:restoredTop sz="94718"/>
  </p:normalViewPr>
  <p:slideViewPr>
    <p:cSldViewPr snapToGrid="0" snapToObjects="1">
      <p:cViewPr>
        <p:scale>
          <a:sx n="206" d="100"/>
          <a:sy n="206" d="100"/>
        </p:scale>
        <p:origin x="-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fld id="{C7F65E36-8EA5-8A4A-8500-5FA2BAAE7B0B}" type="datetimeFigureOut">
              <a:rPr lang="en-US" smtClean="0"/>
              <a:pPr/>
              <a:t>8/20/18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Regular"/>
              </a:defRPr>
            </a:lvl1pPr>
          </a:lstStyle>
          <a:p>
            <a:fld id="{12879AE5-4784-1349-90A9-33444C7F4D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1</a:t>
            </a:r>
            <a:br>
              <a:rPr lang="en-US" dirty="0"/>
            </a:br>
            <a:r>
              <a:rPr lang="en-US" dirty="0"/>
              <a:t>Group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FBE00-2B2B-284C-920E-A31D63D76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XXX August 2018</a:t>
            </a:r>
          </a:p>
        </p:txBody>
      </p:sp>
    </p:spTree>
    <p:extLst>
      <p:ext uri="{BB962C8B-B14F-4D97-AF65-F5344CB8AC3E}">
        <p14:creationId xmlns:p14="http://schemas.microsoft.com/office/powerpoint/2010/main" val="96541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AB5B-D9A7-5640-942C-BB96C383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5FB9-BD1B-234F-9712-A066D443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the flowchart for an algorithm, that takes in a list of integers L= {l</a:t>
            </a:r>
            <a:r>
              <a:rPr lang="en-SG" baseline="-25000" dirty="0"/>
              <a:t>0</a:t>
            </a:r>
            <a:r>
              <a:rPr lang="en-SG" dirty="0"/>
              <a:t>,...,l</a:t>
            </a:r>
            <a:r>
              <a:rPr lang="en-SG" baseline="-25000" dirty="0"/>
              <a:t>k−1</a:t>
            </a:r>
            <a:r>
              <a:rPr lang="en-SG" dirty="0"/>
              <a:t>}, k ≥ 0, and compute the </a:t>
            </a:r>
            <a:r>
              <a:rPr lang="en-SG" i="1" dirty="0"/>
              <a:t>sum</a:t>
            </a:r>
            <a:r>
              <a:rPr lang="en-SG" dirty="0"/>
              <a:t> of all the integers. Think about what variable(s) do you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1127416" y="201343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</a:t>
            </a:r>
            <a:r>
              <a:rPr lang="en-US" sz="1600" dirty="0">
                <a:latin typeface="Roboto Regular"/>
              </a:rPr>
              <a:t>total</a:t>
            </a:r>
            <a:r>
              <a:rPr sz="1600" dirty="0">
                <a:latin typeface="Roboto Regular"/>
              </a:rPr>
              <a:t> to </a:t>
            </a:r>
            <a:r>
              <a:rPr lang="en-US" sz="1600" dirty="0">
                <a:latin typeface="Roboto Regular"/>
              </a:rPr>
              <a:t>0</a:t>
            </a:r>
            <a:endParaRPr sz="1600" baseline="-5999" dirty="0">
              <a:latin typeface="Roboto Regular"/>
            </a:endParaRP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</a:t>
            </a:r>
            <a:r>
              <a:rPr lang="en-US" sz="1600" dirty="0">
                <a:latin typeface="Roboto Regular"/>
              </a:rPr>
              <a:t>0</a:t>
            </a:r>
            <a:endParaRPr sz="1600" dirty="0">
              <a:latin typeface="Roboto Regular"/>
            </a:endParaRP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762435" y="201343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3047022" y="327925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</a:t>
            </a:r>
            <a:r>
              <a:rPr lang="en-US" sz="1600" dirty="0">
                <a:latin typeface="Roboto Regular"/>
              </a:rPr>
              <a:t>total</a:t>
            </a:r>
            <a:endParaRPr sz="1600" dirty="0">
              <a:latin typeface="Roboto Regular"/>
            </a:endParaRP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3650825" y="289182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5148139" y="2007087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set total to total + </a:t>
            </a:r>
            <a:r>
              <a:rPr sz="1600" dirty="0">
                <a:latin typeface="Roboto Regular"/>
              </a:rPr>
              <a:t>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6923169" y="201343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4440972" y="243965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1177256" y="74210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775352" y="148373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23288" y="243629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603237" y="285914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30313" y="2429941"/>
            <a:ext cx="71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6260568" y="2429941"/>
            <a:ext cx="662601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5541311" y="75364"/>
            <a:ext cx="12700" cy="3876147"/>
          </a:xfrm>
          <a:prstGeom prst="bentConnector4">
            <a:avLst>
              <a:gd name="adj1" fmla="val 4962165"/>
              <a:gd name="adj2" fmla="val 100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E9B305-E09B-7B43-82B6-C5B0D4E462C4}"/>
              </a:ext>
            </a:extLst>
          </p:cNvPr>
          <p:cNvSpPr txBox="1"/>
          <p:nvPr/>
        </p:nvSpPr>
        <p:spPr>
          <a:xfrm>
            <a:off x="3572415" y="26524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1.3</a:t>
            </a:r>
          </a:p>
        </p:txBody>
      </p:sp>
    </p:spTree>
    <p:extLst>
      <p:ext uri="{BB962C8B-B14F-4D97-AF65-F5344CB8AC3E}">
        <p14:creationId xmlns:p14="http://schemas.microsoft.com/office/powerpoint/2010/main" val="141294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0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1</a:t>
            </a: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sz="1600" dirty="0">
                <a:latin typeface="Roboto Regular"/>
              </a:rPr>
              <a:t>&gt; m ?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6082393" y="1976368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727736" y="2402580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4959155" y="2854755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7194822" y="2399222"/>
            <a:ext cx="4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60178D-EF77-D94F-9065-3721C717F879}"/>
              </a:ext>
            </a:extLst>
          </p:cNvPr>
          <p:cNvCxnSpPr>
            <a:endCxn id="18" idx="2"/>
          </p:cNvCxnSpPr>
          <p:nvPr/>
        </p:nvCxnSpPr>
        <p:spPr>
          <a:xfrm>
            <a:off x="4900661" y="2822076"/>
            <a:ext cx="3264523" cy="12700"/>
          </a:xfrm>
          <a:prstGeom prst="bentConnector4">
            <a:avLst>
              <a:gd name="adj1" fmla="val 214"/>
              <a:gd name="adj2" fmla="val 500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32043" y="-656773"/>
            <a:ext cx="12700" cy="5266282"/>
          </a:xfrm>
          <a:prstGeom prst="bentConnector4">
            <a:avLst>
              <a:gd name="adj1" fmla="val 693892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0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0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1</a:t>
            </a: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</a:t>
            </a:r>
            <a:r>
              <a:rPr lang="en-US" sz="1600" dirty="0">
                <a:solidFill>
                  <a:srgbClr val="FF0000"/>
                </a:solidFill>
                <a:latin typeface="Roboto Regular"/>
              </a:rPr>
              <a:t>≥</a:t>
            </a:r>
            <a:r>
              <a:rPr sz="1600" dirty="0">
                <a:latin typeface="Roboto Regular"/>
              </a:rPr>
              <a:t>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sz="1600" dirty="0">
                <a:latin typeface="Roboto Regular"/>
              </a:rPr>
              <a:t>&gt; m ?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6082393" y="1976368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727736" y="2402580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4959155" y="2854755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7194822" y="2399222"/>
            <a:ext cx="4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60178D-EF77-D94F-9065-3721C717F879}"/>
              </a:ext>
            </a:extLst>
          </p:cNvPr>
          <p:cNvCxnSpPr>
            <a:endCxn id="18" idx="2"/>
          </p:cNvCxnSpPr>
          <p:nvPr/>
        </p:nvCxnSpPr>
        <p:spPr>
          <a:xfrm>
            <a:off x="4900661" y="2822076"/>
            <a:ext cx="3264523" cy="12700"/>
          </a:xfrm>
          <a:prstGeom prst="bentConnector4">
            <a:avLst>
              <a:gd name="adj1" fmla="val 214"/>
              <a:gd name="adj2" fmla="val 500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32043" y="-656773"/>
            <a:ext cx="12700" cy="5266282"/>
          </a:xfrm>
          <a:prstGeom prst="bentConnector4">
            <a:avLst>
              <a:gd name="adj1" fmla="val 693892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155E77-6A40-3245-AD0C-8411CE24E970}"/>
              </a:ext>
            </a:extLst>
          </p:cNvPr>
          <p:cNvSpPr txBox="1"/>
          <p:nvPr/>
        </p:nvSpPr>
        <p:spPr>
          <a:xfrm>
            <a:off x="3572415" y="265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1.1 (a)</a:t>
            </a:r>
          </a:p>
        </p:txBody>
      </p:sp>
    </p:spTree>
    <p:extLst>
      <p:ext uri="{BB962C8B-B14F-4D97-AF65-F5344CB8AC3E}">
        <p14:creationId xmlns:p14="http://schemas.microsoft.com/office/powerpoint/2010/main" val="254424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0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1</a:t>
            </a: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lang="en-US" sz="1600" dirty="0">
                <a:solidFill>
                  <a:srgbClr val="FF0000"/>
                </a:solidFill>
                <a:latin typeface="Roboto Regular"/>
              </a:rPr>
              <a:t>≥</a:t>
            </a:r>
            <a:r>
              <a:rPr sz="1600" dirty="0">
                <a:latin typeface="Roboto Regular"/>
              </a:rPr>
              <a:t> m ?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6082393" y="1976368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727736" y="2402580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4959155" y="2854755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7194822" y="2399222"/>
            <a:ext cx="4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60178D-EF77-D94F-9065-3721C717F879}"/>
              </a:ext>
            </a:extLst>
          </p:cNvPr>
          <p:cNvCxnSpPr>
            <a:endCxn id="18" idx="2"/>
          </p:cNvCxnSpPr>
          <p:nvPr/>
        </p:nvCxnSpPr>
        <p:spPr>
          <a:xfrm>
            <a:off x="4900661" y="2822076"/>
            <a:ext cx="3264523" cy="12700"/>
          </a:xfrm>
          <a:prstGeom prst="bentConnector4">
            <a:avLst>
              <a:gd name="adj1" fmla="val 214"/>
              <a:gd name="adj2" fmla="val 500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32043" y="-656773"/>
            <a:ext cx="12700" cy="5266282"/>
          </a:xfrm>
          <a:prstGeom prst="bentConnector4">
            <a:avLst>
              <a:gd name="adj1" fmla="val 693892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A24D3E-CDB0-FA4E-85CB-D7FE7CCFA607}"/>
              </a:ext>
            </a:extLst>
          </p:cNvPr>
          <p:cNvSpPr txBox="1"/>
          <p:nvPr/>
        </p:nvSpPr>
        <p:spPr>
          <a:xfrm>
            <a:off x="3572415" y="265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1.1 (b)</a:t>
            </a:r>
          </a:p>
        </p:txBody>
      </p:sp>
    </p:spTree>
    <p:extLst>
      <p:ext uri="{BB962C8B-B14F-4D97-AF65-F5344CB8AC3E}">
        <p14:creationId xmlns:p14="http://schemas.microsoft.com/office/powerpoint/2010/main" val="16864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0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</a:t>
            </a:r>
            <a:r>
              <a:rPr lang="en-US" sz="1600" b="1" dirty="0">
                <a:solidFill>
                  <a:srgbClr val="FF0000"/>
                </a:solidFill>
                <a:latin typeface="Roboto Regular"/>
              </a:rPr>
              <a:t>0</a:t>
            </a:r>
            <a:endParaRPr sz="1600" b="1" dirty="0">
              <a:solidFill>
                <a:srgbClr val="FF0000"/>
              </a:solidFill>
              <a:latin typeface="Roboto Regular"/>
            </a:endParaRP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lang="en-US" sz="1600" dirty="0">
                <a:latin typeface="Roboto Regular"/>
              </a:rPr>
              <a:t>&gt;</a:t>
            </a:r>
            <a:r>
              <a:rPr sz="1600" dirty="0">
                <a:latin typeface="Roboto Regular"/>
              </a:rPr>
              <a:t> m ?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6082393" y="1976368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727736" y="2402580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4959155" y="2854755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7194822" y="2399222"/>
            <a:ext cx="4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60178D-EF77-D94F-9065-3721C717F879}"/>
              </a:ext>
            </a:extLst>
          </p:cNvPr>
          <p:cNvCxnSpPr>
            <a:endCxn id="18" idx="2"/>
          </p:cNvCxnSpPr>
          <p:nvPr/>
        </p:nvCxnSpPr>
        <p:spPr>
          <a:xfrm>
            <a:off x="4900661" y="2822076"/>
            <a:ext cx="3264523" cy="12700"/>
          </a:xfrm>
          <a:prstGeom prst="bentConnector4">
            <a:avLst>
              <a:gd name="adj1" fmla="val 214"/>
              <a:gd name="adj2" fmla="val 500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32043" y="-656773"/>
            <a:ext cx="12700" cy="5266282"/>
          </a:xfrm>
          <a:prstGeom prst="bentConnector4">
            <a:avLst>
              <a:gd name="adj1" fmla="val 693892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A24D3E-CDB0-FA4E-85CB-D7FE7CCFA607}"/>
              </a:ext>
            </a:extLst>
          </p:cNvPr>
          <p:cNvSpPr txBox="1"/>
          <p:nvPr/>
        </p:nvSpPr>
        <p:spPr>
          <a:xfrm>
            <a:off x="3572415" y="265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1.1 (c)</a:t>
            </a:r>
          </a:p>
        </p:txBody>
      </p:sp>
    </p:spTree>
    <p:extLst>
      <p:ext uri="{BB962C8B-B14F-4D97-AF65-F5344CB8AC3E}">
        <p14:creationId xmlns:p14="http://schemas.microsoft.com/office/powerpoint/2010/main" val="2774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0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</a:t>
            </a:r>
            <a:r>
              <a:rPr lang="en-US" sz="1600" b="1" dirty="0">
                <a:solidFill>
                  <a:srgbClr val="FF0000"/>
                </a:solidFill>
                <a:latin typeface="Roboto Regular"/>
              </a:rPr>
              <a:t>0</a:t>
            </a:r>
            <a:endParaRPr sz="1600" b="1" dirty="0">
              <a:solidFill>
                <a:srgbClr val="FF0000"/>
              </a:solidFill>
              <a:latin typeface="Roboto Regular"/>
            </a:endParaRP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5590281" y="1984309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lang="en-US" sz="1600" dirty="0">
                <a:latin typeface="Roboto Regular"/>
              </a:rPr>
              <a:t>&gt;</a:t>
            </a:r>
            <a:r>
              <a:rPr sz="1600" dirty="0">
                <a:latin typeface="Roboto Regular"/>
              </a:rPr>
              <a:t> m ?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SG" sz="1600" dirty="0">
                <a:latin typeface="Roboto Regular"/>
              </a:rPr>
              <a:t>set m to l</a:t>
            </a:r>
            <a:r>
              <a:rPr lang="en-SG" sz="1600" baseline="-5999" dirty="0">
                <a:latin typeface="Roboto Regular"/>
              </a:rPr>
              <a:t>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7139999" y="2502244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6509928" y="1704237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</p:cNvCxnSpPr>
          <p:nvPr/>
        </p:nvCxnSpPr>
        <p:spPr>
          <a:xfrm>
            <a:off x="7254251" y="2406597"/>
            <a:ext cx="341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A24D3E-CDB0-FA4E-85CB-D7FE7CCFA607}"/>
              </a:ext>
            </a:extLst>
          </p:cNvPr>
          <p:cNvSpPr txBox="1"/>
          <p:nvPr/>
        </p:nvSpPr>
        <p:spPr>
          <a:xfrm>
            <a:off x="3572415" y="265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1.1 (d)</a:t>
            </a:r>
          </a:p>
        </p:txBody>
      </p:sp>
      <p:sp>
        <p:nvSpPr>
          <p:cNvPr id="26" name="increment i">
            <a:extLst>
              <a:ext uri="{FF2B5EF4-FFF2-40B4-BE49-F238E27FC236}">
                <a16:creationId xmlns:a16="http://schemas.microsoft.com/office/drawing/2014/main" id="{C3393BF1-8C6E-D744-A01A-0D787A3F9CF4}"/>
              </a:ext>
            </a:extLst>
          </p:cNvPr>
          <p:cNvSpPr/>
          <p:nvPr/>
        </p:nvSpPr>
        <p:spPr>
          <a:xfrm>
            <a:off x="4083441" y="198271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759EE9-5AC9-6D40-BD1B-F41BD18F22B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195871" y="2405572"/>
            <a:ext cx="39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BAFF633-69E7-0946-B832-B478B728435A}"/>
              </a:ext>
            </a:extLst>
          </p:cNvPr>
          <p:cNvCxnSpPr>
            <a:stCxn id="18" idx="0"/>
          </p:cNvCxnSpPr>
          <p:nvPr/>
        </p:nvCxnSpPr>
        <p:spPr>
          <a:xfrm rot="16200000" flipH="1" flipV="1">
            <a:off x="5528868" y="-653599"/>
            <a:ext cx="6350" cy="5266283"/>
          </a:xfrm>
          <a:prstGeom prst="bentConnector4">
            <a:avLst>
              <a:gd name="adj1" fmla="val -10605433"/>
              <a:gd name="adj2" fmla="val 99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5B0A329-F995-AF4D-AED5-BC032395E961}"/>
              </a:ext>
            </a:extLst>
          </p:cNvPr>
          <p:cNvCxnSpPr/>
          <p:nvPr/>
        </p:nvCxnSpPr>
        <p:spPr>
          <a:xfrm rot="10800000">
            <a:off x="2898901" y="1561961"/>
            <a:ext cx="3530120" cy="413613"/>
          </a:xfrm>
          <a:prstGeom prst="bentConnector3">
            <a:avLst>
              <a:gd name="adj1" fmla="val 12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6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</a:t>
            </a:r>
            <a:r>
              <a:rPr lang="en-US" sz="1600" dirty="0">
                <a:solidFill>
                  <a:srgbClr val="FF0000"/>
                </a:solidFill>
                <a:latin typeface="Roboto Regular"/>
              </a:rPr>
              <a:t> 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solidFill>
                  <a:srgbClr val="FF0000"/>
                </a:solidFill>
                <a:latin typeface="Roboto Regular"/>
              </a:rPr>
              <a:t>-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en-US" sz="1600" dirty="0">
                <a:latin typeface="Roboto Regular"/>
              </a:rPr>
              <a:t> </a:t>
            </a:r>
            <a:r>
              <a:rPr sz="1600" dirty="0">
                <a:latin typeface="Roboto Regular"/>
              </a:rPr>
              <a:t> </a:t>
            </a:r>
            <a:endParaRPr sz="1600" baseline="-5999" dirty="0">
              <a:latin typeface="Roboto Regular"/>
            </a:endParaRP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</a:t>
            </a:r>
            <a:r>
              <a:rPr lang="en-US" sz="1600" b="1" dirty="0">
                <a:solidFill>
                  <a:srgbClr val="FF0000"/>
                </a:solidFill>
                <a:latin typeface="Roboto Regular"/>
              </a:rPr>
              <a:t>0</a:t>
            </a:r>
            <a:endParaRPr sz="1600" b="1" dirty="0">
              <a:solidFill>
                <a:srgbClr val="FF0000"/>
              </a:solidFill>
              <a:latin typeface="Roboto Regular"/>
            </a:endParaRP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lang="en-US" sz="1600" dirty="0">
                <a:latin typeface="Roboto Regular"/>
              </a:rPr>
              <a:t>&gt;</a:t>
            </a:r>
            <a:r>
              <a:rPr sz="1600" dirty="0">
                <a:latin typeface="Roboto Regular"/>
              </a:rPr>
              <a:t> m ?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6082393" y="1976368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727736" y="2402580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4959155" y="2854755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7194822" y="2399222"/>
            <a:ext cx="4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60178D-EF77-D94F-9065-3721C717F879}"/>
              </a:ext>
            </a:extLst>
          </p:cNvPr>
          <p:cNvCxnSpPr>
            <a:endCxn id="18" idx="2"/>
          </p:cNvCxnSpPr>
          <p:nvPr/>
        </p:nvCxnSpPr>
        <p:spPr>
          <a:xfrm>
            <a:off x="4900661" y="2822076"/>
            <a:ext cx="3264523" cy="12700"/>
          </a:xfrm>
          <a:prstGeom prst="bentConnector4">
            <a:avLst>
              <a:gd name="adj1" fmla="val 214"/>
              <a:gd name="adj2" fmla="val 500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32043" y="-656773"/>
            <a:ext cx="12700" cy="5266282"/>
          </a:xfrm>
          <a:prstGeom prst="bentConnector4">
            <a:avLst>
              <a:gd name="adj1" fmla="val 693892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A24D3E-CDB0-FA4E-85CB-D7FE7CCFA607}"/>
              </a:ext>
            </a:extLst>
          </p:cNvPr>
          <p:cNvSpPr txBox="1"/>
          <p:nvPr/>
        </p:nvSpPr>
        <p:spPr>
          <a:xfrm>
            <a:off x="3572415" y="265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1.1 (e)</a:t>
            </a:r>
          </a:p>
        </p:txBody>
      </p:sp>
    </p:spTree>
    <p:extLst>
      <p:ext uri="{BB962C8B-B14F-4D97-AF65-F5344CB8AC3E}">
        <p14:creationId xmlns:p14="http://schemas.microsoft.com/office/powerpoint/2010/main" val="35089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AB5B-D9A7-5640-942C-BB96C383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5FB9-BD1B-234F-9712-A066D443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Change the algorithm above to find the minimum value instead of the maximum value from the given list L= {l</a:t>
            </a:r>
            <a:r>
              <a:rPr lang="en-SG" baseline="-25000" dirty="0"/>
              <a:t>0</a:t>
            </a:r>
            <a:r>
              <a:rPr lang="en-SG" dirty="0"/>
              <a:t>,...,l</a:t>
            </a:r>
            <a:r>
              <a:rPr lang="en-SG" baseline="-25000" dirty="0"/>
              <a:t>k−1</a:t>
            </a:r>
            <a:r>
              <a:rPr lang="en-SG" dirty="0"/>
              <a:t>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0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 m to l0…">
            <a:extLst>
              <a:ext uri="{FF2B5EF4-FFF2-40B4-BE49-F238E27FC236}">
                <a16:creationId xmlns:a16="http://schemas.microsoft.com/office/drawing/2014/main" id="{19427856-2FED-304A-AC54-DBBB92F1834C}"/>
              </a:ext>
            </a:extLst>
          </p:cNvPr>
          <p:cNvSpPr/>
          <p:nvPr/>
        </p:nvSpPr>
        <p:spPr>
          <a:xfrm>
            <a:off x="423081" y="1976368"/>
            <a:ext cx="1295872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0</a:t>
            </a:r>
          </a:p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i to 1</a:t>
            </a:r>
          </a:p>
        </p:txBody>
      </p:sp>
      <p:sp>
        <p:nvSpPr>
          <p:cNvPr id="9" name="i equals k?">
            <a:extLst>
              <a:ext uri="{FF2B5EF4-FFF2-40B4-BE49-F238E27FC236}">
                <a16:creationId xmlns:a16="http://schemas.microsoft.com/office/drawing/2014/main" id="{7B062BEB-B0A2-584D-87DB-38CD1C7D2CB5}"/>
              </a:ext>
            </a:extLst>
          </p:cNvPr>
          <p:cNvSpPr/>
          <p:nvPr/>
        </p:nvSpPr>
        <p:spPr>
          <a:xfrm>
            <a:off x="2058100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 equals k?</a:t>
            </a:r>
          </a:p>
        </p:txBody>
      </p:sp>
      <p:sp>
        <p:nvSpPr>
          <p:cNvPr id="10" name="output m">
            <a:extLst>
              <a:ext uri="{FF2B5EF4-FFF2-40B4-BE49-F238E27FC236}">
                <a16:creationId xmlns:a16="http://schemas.microsoft.com/office/drawing/2014/main" id="{F7DA2271-F313-8243-99E5-8FD2D0AB6719}"/>
              </a:ext>
            </a:extLst>
          </p:cNvPr>
          <p:cNvSpPr/>
          <p:nvPr/>
        </p:nvSpPr>
        <p:spPr>
          <a:xfrm>
            <a:off x="2342687" y="3242185"/>
            <a:ext cx="1112429" cy="538015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output m</a:t>
            </a:r>
          </a:p>
        </p:txBody>
      </p:sp>
      <p:sp>
        <p:nvSpPr>
          <p:cNvPr id="11" name="YES">
            <a:extLst>
              <a:ext uri="{FF2B5EF4-FFF2-40B4-BE49-F238E27FC236}">
                <a16:creationId xmlns:a16="http://schemas.microsoft.com/office/drawing/2014/main" id="{9A3C980D-CD16-9047-AFCF-B3156393B5AC}"/>
              </a:ext>
            </a:extLst>
          </p:cNvPr>
          <p:cNvSpPr txBox="1"/>
          <p:nvPr/>
        </p:nvSpPr>
        <p:spPr>
          <a:xfrm>
            <a:off x="2946490" y="2854755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12" name="is li &gt; m ?">
            <a:extLst>
              <a:ext uri="{FF2B5EF4-FFF2-40B4-BE49-F238E27FC236}">
                <a16:creationId xmlns:a16="http://schemas.microsoft.com/office/drawing/2014/main" id="{1E5ACDC0-0C40-264C-8518-7E51BD61C97A}"/>
              </a:ext>
            </a:extLst>
          </p:cNvPr>
          <p:cNvSpPr/>
          <p:nvPr/>
        </p:nvSpPr>
        <p:spPr>
          <a:xfrm>
            <a:off x="4072807" y="1976368"/>
            <a:ext cx="1667878" cy="84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is l</a:t>
            </a:r>
            <a:r>
              <a:rPr sz="1600" baseline="-5999" dirty="0">
                <a:latin typeface="Roboto Regular"/>
              </a:rPr>
              <a:t>i </a:t>
            </a:r>
            <a:r>
              <a:rPr lang="en-US" sz="1600" dirty="0">
                <a:solidFill>
                  <a:srgbClr val="FF0000"/>
                </a:solidFill>
                <a:latin typeface="Roboto Regular"/>
              </a:rPr>
              <a:t>&lt;</a:t>
            </a:r>
            <a:r>
              <a:rPr sz="1600" dirty="0">
                <a:latin typeface="Roboto Regular"/>
              </a:rPr>
              <a:t> m ?</a:t>
            </a:r>
          </a:p>
        </p:txBody>
      </p:sp>
      <p:sp>
        <p:nvSpPr>
          <p:cNvPr id="13" name="set m to li">
            <a:extLst>
              <a:ext uri="{FF2B5EF4-FFF2-40B4-BE49-F238E27FC236}">
                <a16:creationId xmlns:a16="http://schemas.microsoft.com/office/drawing/2014/main" id="{16E46902-5C65-844D-B222-654B0093A5AB}"/>
              </a:ext>
            </a:extLst>
          </p:cNvPr>
          <p:cNvSpPr/>
          <p:nvPr/>
        </p:nvSpPr>
        <p:spPr>
          <a:xfrm>
            <a:off x="6082393" y="1976368"/>
            <a:ext cx="1112429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latin typeface="Roboto Regular"/>
              </a:rPr>
              <a:t>set m to l</a:t>
            </a:r>
            <a:r>
              <a:rPr sz="1600" baseline="-5999" dirty="0">
                <a:latin typeface="Roboto Regular"/>
              </a:rPr>
              <a:t>i</a:t>
            </a:r>
          </a:p>
        </p:txBody>
      </p:sp>
      <p:sp>
        <p:nvSpPr>
          <p:cNvPr id="18" name="increment i">
            <a:extLst>
              <a:ext uri="{FF2B5EF4-FFF2-40B4-BE49-F238E27FC236}">
                <a16:creationId xmlns:a16="http://schemas.microsoft.com/office/drawing/2014/main" id="{B951E62E-9A5C-564F-94B0-37DF3F685CF3}"/>
              </a:ext>
            </a:extLst>
          </p:cNvPr>
          <p:cNvSpPr/>
          <p:nvPr/>
        </p:nvSpPr>
        <p:spPr>
          <a:xfrm>
            <a:off x="7608969" y="1976368"/>
            <a:ext cx="1112430" cy="8457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>
            <a:lvl1pPr>
              <a:defRPr sz="2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>
                <a:latin typeface="Roboto Regular"/>
              </a:rPr>
              <a:t>increment i</a:t>
            </a:r>
          </a:p>
        </p:txBody>
      </p:sp>
      <p:sp>
        <p:nvSpPr>
          <p:cNvPr id="20" name="YES">
            <a:extLst>
              <a:ext uri="{FF2B5EF4-FFF2-40B4-BE49-F238E27FC236}">
                <a16:creationId xmlns:a16="http://schemas.microsoft.com/office/drawing/2014/main" id="{F3806876-4E5F-2C44-AD7C-D21DEE6EDA29}"/>
              </a:ext>
            </a:extLst>
          </p:cNvPr>
          <p:cNvSpPr txBox="1"/>
          <p:nvPr/>
        </p:nvSpPr>
        <p:spPr>
          <a:xfrm>
            <a:off x="5727736" y="2402580"/>
            <a:ext cx="308310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YES</a:t>
            </a:r>
          </a:p>
        </p:txBody>
      </p:sp>
      <p:sp>
        <p:nvSpPr>
          <p:cNvPr id="23" name="NO">
            <a:extLst>
              <a:ext uri="{FF2B5EF4-FFF2-40B4-BE49-F238E27FC236}">
                <a16:creationId xmlns:a16="http://schemas.microsoft.com/office/drawing/2014/main" id="{D6E04EC0-AD8E-0746-920D-B203E54AE168}"/>
              </a:ext>
            </a:extLst>
          </p:cNvPr>
          <p:cNvSpPr txBox="1"/>
          <p:nvPr/>
        </p:nvSpPr>
        <p:spPr>
          <a:xfrm>
            <a:off x="3736637" y="2402580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4" name="NO">
            <a:extLst>
              <a:ext uri="{FF2B5EF4-FFF2-40B4-BE49-F238E27FC236}">
                <a16:creationId xmlns:a16="http://schemas.microsoft.com/office/drawing/2014/main" id="{F9377C10-CE72-C24E-9C3C-0EB826D18991}"/>
              </a:ext>
            </a:extLst>
          </p:cNvPr>
          <p:cNvSpPr txBox="1"/>
          <p:nvPr/>
        </p:nvSpPr>
        <p:spPr>
          <a:xfrm>
            <a:off x="4959155" y="2854755"/>
            <a:ext cx="245793" cy="2073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458" tIns="26458" rIns="26458" bIns="26458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 algn="ctr"/>
            <a:r>
              <a:rPr sz="1000" dirty="0">
                <a:solidFill>
                  <a:srgbClr val="FF0000"/>
                </a:solidFill>
                <a:latin typeface="Roboto Regular"/>
              </a:rPr>
              <a:t>NO</a:t>
            </a:r>
          </a:p>
        </p:txBody>
      </p:sp>
      <p:sp>
        <p:nvSpPr>
          <p:cNvPr id="25" name="input k and l0..lk-1">
            <a:extLst>
              <a:ext uri="{FF2B5EF4-FFF2-40B4-BE49-F238E27FC236}">
                <a16:creationId xmlns:a16="http://schemas.microsoft.com/office/drawing/2014/main" id="{F8CD4E6A-8BC4-2F4B-808F-294F54EC7D50}"/>
              </a:ext>
            </a:extLst>
          </p:cNvPr>
          <p:cNvSpPr/>
          <p:nvPr/>
        </p:nvSpPr>
        <p:spPr>
          <a:xfrm>
            <a:off x="472921" y="705038"/>
            <a:ext cx="1204152" cy="741623"/>
          </a:xfrm>
          <a:prstGeom prst="roundRect">
            <a:avLst>
              <a:gd name="adj" fmla="val 23579"/>
            </a:avLst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458" tIns="26458" rIns="26458" bIns="26458" anchor="ctr"/>
          <a:lstStyle/>
          <a:p>
            <a:pPr algn="ctr">
              <a:defRPr sz="2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600" dirty="0">
                <a:latin typeface="Roboto Regular"/>
              </a:rPr>
              <a:t>input k and l</a:t>
            </a:r>
            <a:r>
              <a:rPr lang="en-US" sz="1600" baseline="-25000" dirty="0">
                <a:latin typeface="Roboto Regular"/>
              </a:rPr>
              <a:t>0</a:t>
            </a:r>
            <a:r>
              <a:rPr lang="en-US" sz="1600" dirty="0">
                <a:latin typeface="Roboto Regular"/>
              </a:rPr>
              <a:t> .. l</a:t>
            </a:r>
            <a:r>
              <a:rPr lang="en-US" sz="1600" baseline="-25000" dirty="0">
                <a:latin typeface="Roboto Regular"/>
              </a:rPr>
              <a:t>k-1</a:t>
            </a:r>
            <a:r>
              <a:rPr lang="en-US" sz="1600" dirty="0">
                <a:latin typeface="Roboto Regular"/>
              </a:rPr>
              <a:t> </a:t>
            </a:r>
            <a:endParaRPr sz="1600" dirty="0">
              <a:latin typeface="Roboto Regular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99402-7DE6-4D46-82D5-8E87D124C05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1071017" y="1446661"/>
            <a:ext cx="3980" cy="52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71C44-767B-B34B-912B-9789AB848F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18953" y="2399222"/>
            <a:ext cx="33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9FB88-F68E-2240-BE4F-1A05BCE703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98902" y="2822076"/>
            <a:ext cx="0" cy="42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C3BD8-0440-694E-A0A1-9C9B70FA159F}"/>
              </a:ext>
            </a:extLst>
          </p:cNvPr>
          <p:cNvCxnSpPr>
            <a:cxnSpLocks/>
          </p:cNvCxnSpPr>
          <p:nvPr/>
        </p:nvCxnSpPr>
        <p:spPr>
          <a:xfrm flipV="1">
            <a:off x="3727450" y="2397125"/>
            <a:ext cx="34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3982BD-8054-794C-A92B-2C33F16410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40685" y="2397126"/>
            <a:ext cx="3417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6B3FE2-FED4-9D4C-92B2-6991AD01F3B6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7194822" y="2399222"/>
            <a:ext cx="4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60178D-EF77-D94F-9065-3721C717F879}"/>
              </a:ext>
            </a:extLst>
          </p:cNvPr>
          <p:cNvCxnSpPr>
            <a:endCxn id="18" idx="2"/>
          </p:cNvCxnSpPr>
          <p:nvPr/>
        </p:nvCxnSpPr>
        <p:spPr>
          <a:xfrm>
            <a:off x="4900661" y="2822076"/>
            <a:ext cx="3264523" cy="12700"/>
          </a:xfrm>
          <a:prstGeom prst="bentConnector4">
            <a:avLst>
              <a:gd name="adj1" fmla="val 214"/>
              <a:gd name="adj2" fmla="val 500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B51DB7-A867-DF42-97E3-D273C3E23603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532043" y="-656773"/>
            <a:ext cx="12700" cy="5266282"/>
          </a:xfrm>
          <a:prstGeom prst="bentConnector4">
            <a:avLst>
              <a:gd name="adj1" fmla="val 693892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E9B305-E09B-7B43-82B6-C5B0D4E462C4}"/>
              </a:ext>
            </a:extLst>
          </p:cNvPr>
          <p:cNvSpPr txBox="1"/>
          <p:nvPr/>
        </p:nvSpPr>
        <p:spPr>
          <a:xfrm>
            <a:off x="3572415" y="26524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1.2</a:t>
            </a:r>
          </a:p>
        </p:txBody>
      </p:sp>
    </p:spTree>
    <p:extLst>
      <p:ext uri="{BB962C8B-B14F-4D97-AF65-F5344CB8AC3E}">
        <p14:creationId xmlns:p14="http://schemas.microsoft.com/office/powerpoint/2010/main" val="179180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388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Light</vt:lpstr>
      <vt:lpstr>Roboto Regular</vt:lpstr>
      <vt:lpstr>Arial</vt:lpstr>
      <vt:lpstr>Helvetica Neue Medium</vt:lpstr>
      <vt:lpstr>Office Theme</vt:lpstr>
      <vt:lpstr>Tutorial 1 Group 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1.2</vt:lpstr>
      <vt:lpstr>PowerPoint Presentation</vt:lpstr>
      <vt:lpstr>Problem 1.3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Group XX</dc:title>
  <dc:creator>Ooi Wei Tsang</dc:creator>
  <cp:lastModifiedBy>Ooi Wei Tsang</cp:lastModifiedBy>
  <cp:revision>5</cp:revision>
  <dcterms:created xsi:type="dcterms:W3CDTF">2018-08-20T03:20:59Z</dcterms:created>
  <dcterms:modified xsi:type="dcterms:W3CDTF">2018-08-20T04:59:12Z</dcterms:modified>
</cp:coreProperties>
</file>