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36"/>
  </p:notesMasterIdLst>
  <p:sldIdLst>
    <p:sldId id="256" r:id="rId2"/>
    <p:sldId id="260" r:id="rId3"/>
    <p:sldId id="297" r:id="rId4"/>
    <p:sldId id="295" r:id="rId5"/>
    <p:sldId id="292" r:id="rId6"/>
    <p:sldId id="293" r:id="rId7"/>
    <p:sldId id="298" r:id="rId8"/>
    <p:sldId id="296" r:id="rId9"/>
    <p:sldId id="299" r:id="rId10"/>
    <p:sldId id="303" r:id="rId11"/>
    <p:sldId id="267" r:id="rId12"/>
    <p:sldId id="300" r:id="rId13"/>
    <p:sldId id="301" r:id="rId14"/>
    <p:sldId id="302" r:id="rId15"/>
    <p:sldId id="304" r:id="rId16"/>
    <p:sldId id="314" r:id="rId17"/>
    <p:sldId id="305" r:id="rId18"/>
    <p:sldId id="306" r:id="rId19"/>
    <p:sldId id="307" r:id="rId20"/>
    <p:sldId id="308" r:id="rId21"/>
    <p:sldId id="309" r:id="rId22"/>
    <p:sldId id="310" r:id="rId23"/>
    <p:sldId id="311" r:id="rId24"/>
    <p:sldId id="312" r:id="rId25"/>
    <p:sldId id="315" r:id="rId26"/>
    <p:sldId id="316" r:id="rId27"/>
    <p:sldId id="317" r:id="rId28"/>
    <p:sldId id="318" r:id="rId29"/>
    <p:sldId id="319" r:id="rId30"/>
    <p:sldId id="320" r:id="rId31"/>
    <p:sldId id="321" r:id="rId32"/>
    <p:sldId id="322" r:id="rId33"/>
    <p:sldId id="289"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371" autoAdjust="0"/>
  </p:normalViewPr>
  <p:slideViewPr>
    <p:cSldViewPr snapToGrid="0">
      <p:cViewPr varScale="1">
        <p:scale>
          <a:sx n="44" d="100"/>
          <a:sy n="44" d="100"/>
        </p:scale>
        <p:origin x="15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2/9/2018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79254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87490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96117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252210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cannot use uint16_t for return type because if input is 65,535, the return value will be 65,535 x 2 &gt; 65,535</a:t>
            </a:r>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3969049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354544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 because uint32_t’s largest value is 2^32 – 1 &gt; (2 ^ 16 – 1) ^ 2</a:t>
            </a:r>
          </a:p>
        </p:txBody>
      </p:sp>
      <p:sp>
        <p:nvSpPr>
          <p:cNvPr id="4" name="Slide Number Placeholder 3"/>
          <p:cNvSpPr>
            <a:spLocks noGrp="1"/>
          </p:cNvSpPr>
          <p:nvPr>
            <p:ph type="sldNum" sz="quarter" idx="10"/>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1893088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97219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 because the max value of int32_t is actually 2^16 – 1, this is because half of the bits are used for negative integers and the other half are used for positive integers.</a:t>
            </a:r>
          </a:p>
        </p:txBody>
      </p:sp>
      <p:sp>
        <p:nvSpPr>
          <p:cNvPr id="4" name="Slide Number Placeholder 3"/>
          <p:cNvSpPr>
            <a:spLocks noGrp="1"/>
          </p:cNvSpPr>
          <p:nvPr>
            <p:ph type="sldNum" sz="quarter" idx="10"/>
          </p:nvPr>
        </p:nvSpPr>
        <p:spPr/>
        <p:txBody>
          <a:bodyPr/>
          <a:lstStyle/>
          <a:p>
            <a:fld id="{A0063B6A-274F-43F4-941C-D03F0DF53188}" type="slidenum">
              <a:rPr lang="en-SG" smtClean="0"/>
              <a:t>31</a:t>
            </a:fld>
            <a:endParaRPr lang="en-SG"/>
          </a:p>
        </p:txBody>
      </p:sp>
    </p:spTree>
    <p:extLst>
      <p:ext uri="{BB962C8B-B14F-4D97-AF65-F5344CB8AC3E}">
        <p14:creationId xmlns:p14="http://schemas.microsoft.com/office/powerpoint/2010/main" val="2742485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295412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185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28437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159974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355106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301266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4097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3350917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double can hold any int value within its range, assigning int to double does not incur any information loss. The other way, however, would cause the value to be truncated.</a:t>
            </a:r>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290000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9/2/2018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9/2/2018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9/2/2018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9/2/2018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9/2/2018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5946580"/>
            <a:ext cx="1917833" cy="369332"/>
          </a:xfrm>
          <a:prstGeom prst="rect">
            <a:avLst/>
          </a:prstGeom>
        </p:spPr>
        <p:txBody>
          <a:bodyPr wrap="none">
            <a:spAutoFit/>
          </a:bodyPr>
          <a:lstStyle/>
          <a:p>
            <a:r>
              <a:rPr lang="en-SG" sz="1800" b="1" dirty="0">
                <a:solidFill>
                  <a:schemeClr val="tx1"/>
                </a:solidFill>
              </a:rPr>
              <a:t>CS1010 Tut [C09]</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5946580"/>
            <a:ext cx="2763192" cy="369332"/>
          </a:xfrm>
          <a:prstGeom prst="rect">
            <a:avLst/>
          </a:prstGeom>
        </p:spPr>
        <p:txBody>
          <a:bodyPr wrap="none">
            <a:spAutoFit/>
          </a:bodyPr>
          <a:lstStyle/>
          <a:p>
            <a:r>
              <a:rPr lang="en-SG" sz="1800" b="1" dirty="0">
                <a:solidFill>
                  <a:schemeClr val="tx1"/>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heatsheetworld.com/programming/unix-linux-cheat-sheet/" TargetMode="External"/><Relationship Id="rId2" Type="http://schemas.openxmlformats.org/officeDocument/2006/relationships/hyperlink" Target="https://nus-cs1010.github.io/1819-s1/unix/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us-cs1010.github.io/1819-s1/clang/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CS1010</a:t>
            </a:r>
            <a:endParaRPr lang="en-SG" sz="9600" dirty="0"/>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4000" b="1" dirty="0">
                <a:solidFill>
                  <a:srgbClr val="00B050"/>
                </a:solidFill>
              </a:rPr>
              <a:t>https://t.me/cs1010isfun</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37682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dirty="0">
                <a:solidFill>
                  <a:srgbClr val="00B050"/>
                </a:solidFill>
              </a:rPr>
              <a:t>3.1, </a:t>
            </a:r>
            <a:r>
              <a:rPr lang="en-SG" sz="4000" dirty="0">
                <a:solidFill>
                  <a:schemeClr val="tx1"/>
                </a:solidFill>
              </a:rPr>
              <a:t>3.2, 5.1, 5.2</a:t>
            </a:r>
          </a:p>
        </p:txBody>
      </p:sp>
    </p:spTree>
    <p:extLst>
      <p:ext uri="{BB962C8B-B14F-4D97-AF65-F5344CB8AC3E}">
        <p14:creationId xmlns:p14="http://schemas.microsoft.com/office/powerpoint/2010/main" val="376240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US" dirty="0"/>
              <a:t>MAD: How spread out a set of data is.</a:t>
            </a:r>
          </a:p>
          <a:p>
            <a:r>
              <a:rPr lang="en-SG" dirty="0"/>
              <a:t>Absolute deviation: Absolute difference between an element and the mean.</a:t>
            </a:r>
          </a:p>
          <a:p>
            <a:r>
              <a:rPr lang="en-SG" dirty="0"/>
              <a:t>MAD: Mean of all absolute deviations.</a:t>
            </a: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320943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Given the following functions: mean(</a:t>
            </a:r>
            <a:r>
              <a:rPr lang="en-SG" b="1" dirty="0">
                <a:solidFill>
                  <a:srgbClr val="00B050"/>
                </a:solidFill>
              </a:rPr>
              <a:t>L</a:t>
            </a:r>
            <a:r>
              <a:rPr lang="en-SG" dirty="0"/>
              <a:t>, </a:t>
            </a:r>
            <a:r>
              <a:rPr lang="en-SG" b="1" dirty="0">
                <a:solidFill>
                  <a:srgbClr val="FF0000"/>
                </a:solidFill>
              </a:rPr>
              <a:t>k</a:t>
            </a:r>
            <a:r>
              <a:rPr lang="en-SG" dirty="0"/>
              <a:t>), </a:t>
            </a:r>
            <a:r>
              <a:rPr lang="en-US" dirty="0"/>
              <a:t>subtract(</a:t>
            </a:r>
            <a:r>
              <a:rPr lang="en-US" b="1" dirty="0">
                <a:solidFill>
                  <a:srgbClr val="00B050"/>
                </a:solidFill>
              </a:rPr>
              <a:t>L</a:t>
            </a:r>
            <a:r>
              <a:rPr lang="en-US" dirty="0"/>
              <a:t>, </a:t>
            </a:r>
            <a:r>
              <a:rPr lang="en-US" b="1" dirty="0">
                <a:solidFill>
                  <a:srgbClr val="FF0000"/>
                </a:solidFill>
              </a:rPr>
              <a:t>k</a:t>
            </a:r>
            <a:r>
              <a:rPr lang="en-US" dirty="0"/>
              <a:t>, s), abs(</a:t>
            </a:r>
            <a:r>
              <a:rPr lang="en-US" b="1" dirty="0">
                <a:solidFill>
                  <a:srgbClr val="00B050"/>
                </a:solidFill>
              </a:rPr>
              <a:t>L</a:t>
            </a:r>
            <a:r>
              <a:rPr lang="en-US" dirty="0"/>
              <a:t>, </a:t>
            </a:r>
            <a:r>
              <a:rPr lang="en-US" b="1" dirty="0">
                <a:solidFill>
                  <a:srgbClr val="FF0000"/>
                </a:solidFill>
              </a:rPr>
              <a:t>k</a:t>
            </a:r>
            <a:r>
              <a:rPr lang="en-US" dirty="0"/>
              <a:t>), how do you solve this problem?</a:t>
            </a:r>
          </a:p>
          <a:p>
            <a:pPr lvl="1"/>
            <a:r>
              <a:rPr lang="en-US" b="1" dirty="0">
                <a:solidFill>
                  <a:srgbClr val="00B050"/>
                </a:solidFill>
              </a:rPr>
              <a:t>L</a:t>
            </a:r>
            <a:r>
              <a:rPr lang="en-US" dirty="0"/>
              <a:t>: List of elements; </a:t>
            </a:r>
            <a:r>
              <a:rPr lang="en-US" b="1" dirty="0">
                <a:solidFill>
                  <a:srgbClr val="FF0000"/>
                </a:solidFill>
              </a:rPr>
              <a:t>k</a:t>
            </a:r>
            <a:r>
              <a:rPr lang="en-US" dirty="0"/>
              <a:t>: Number of elements in </a:t>
            </a:r>
            <a:r>
              <a:rPr lang="en-US" b="1" dirty="0">
                <a:solidFill>
                  <a:srgbClr val="00B050"/>
                </a:solidFill>
              </a:rPr>
              <a:t>L</a:t>
            </a:r>
          </a:p>
          <a:p>
            <a:pPr lvl="1"/>
            <a:r>
              <a:rPr lang="en-US" dirty="0"/>
              <a:t>mean(</a:t>
            </a:r>
            <a:r>
              <a:rPr lang="en-US" b="1" dirty="0">
                <a:solidFill>
                  <a:srgbClr val="00B050"/>
                </a:solidFill>
              </a:rPr>
              <a:t>L</a:t>
            </a:r>
            <a:r>
              <a:rPr lang="en-US" dirty="0"/>
              <a:t>, </a:t>
            </a:r>
            <a:r>
              <a:rPr lang="en-US" b="1" dirty="0">
                <a:solidFill>
                  <a:srgbClr val="FF0000"/>
                </a:solidFill>
              </a:rPr>
              <a:t>k</a:t>
            </a:r>
            <a:r>
              <a:rPr lang="en-US" dirty="0"/>
              <a:t>): Returns mean of list </a:t>
            </a:r>
            <a:r>
              <a:rPr lang="en-US" b="1" dirty="0">
                <a:solidFill>
                  <a:srgbClr val="00B050"/>
                </a:solidFill>
              </a:rPr>
              <a:t>L</a:t>
            </a:r>
          </a:p>
          <a:p>
            <a:pPr lvl="1"/>
            <a:r>
              <a:rPr lang="en-US" dirty="0"/>
              <a:t>subtract(</a:t>
            </a:r>
            <a:r>
              <a:rPr lang="en-US" b="1" dirty="0">
                <a:solidFill>
                  <a:srgbClr val="00B050"/>
                </a:solidFill>
              </a:rPr>
              <a:t>L</a:t>
            </a:r>
            <a:r>
              <a:rPr lang="en-US" dirty="0"/>
              <a:t>, </a:t>
            </a:r>
            <a:r>
              <a:rPr lang="en-US" b="1" dirty="0">
                <a:solidFill>
                  <a:srgbClr val="FF0000"/>
                </a:solidFill>
              </a:rPr>
              <a:t>k</a:t>
            </a:r>
            <a:r>
              <a:rPr lang="en-US" dirty="0"/>
              <a:t>, </a:t>
            </a:r>
            <a:r>
              <a:rPr lang="en-US" b="1" dirty="0">
                <a:solidFill>
                  <a:srgbClr val="0070C0"/>
                </a:solidFill>
              </a:rPr>
              <a:t>s</a:t>
            </a:r>
            <a:r>
              <a:rPr lang="en-US" dirty="0"/>
              <a:t>): Subtracts </a:t>
            </a:r>
            <a:r>
              <a:rPr lang="en-US" b="1" dirty="0">
                <a:solidFill>
                  <a:srgbClr val="0070C0"/>
                </a:solidFill>
              </a:rPr>
              <a:t>s</a:t>
            </a:r>
            <a:r>
              <a:rPr lang="en-US" dirty="0"/>
              <a:t> from every element in </a:t>
            </a:r>
            <a:r>
              <a:rPr lang="en-US" b="1" dirty="0">
                <a:solidFill>
                  <a:srgbClr val="00B050"/>
                </a:solidFill>
              </a:rPr>
              <a:t>L</a:t>
            </a:r>
          </a:p>
          <a:p>
            <a:pPr lvl="1"/>
            <a:r>
              <a:rPr lang="en-US" dirty="0"/>
              <a:t>abs(</a:t>
            </a:r>
            <a:r>
              <a:rPr lang="en-US" b="1" dirty="0">
                <a:solidFill>
                  <a:srgbClr val="00B050"/>
                </a:solidFill>
              </a:rPr>
              <a:t>L</a:t>
            </a:r>
            <a:r>
              <a:rPr lang="en-US" dirty="0"/>
              <a:t>, </a:t>
            </a:r>
            <a:r>
              <a:rPr lang="en-US" b="1" dirty="0">
                <a:solidFill>
                  <a:srgbClr val="FF0000"/>
                </a:solidFill>
              </a:rPr>
              <a:t>k</a:t>
            </a:r>
            <a:r>
              <a:rPr lang="en-US" dirty="0"/>
              <a:t>): Absolutes every element in </a:t>
            </a:r>
            <a:r>
              <a:rPr lang="en-US" b="1" dirty="0">
                <a:solidFill>
                  <a:srgbClr val="00B050"/>
                </a:solidFill>
              </a:rPr>
              <a:t>L</a:t>
            </a:r>
            <a:endParaRPr lang="en-SG" b="1"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213544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Find the mean: </a:t>
            </a:r>
          </a:p>
          <a:p>
            <a:pPr lvl="1"/>
            <a:r>
              <a:rPr lang="en-SG" b="1" dirty="0">
                <a:solidFill>
                  <a:srgbClr val="00B050"/>
                </a:solidFill>
              </a:rPr>
              <a:t>mean(L, k)</a:t>
            </a:r>
          </a:p>
          <a:p>
            <a:r>
              <a:rPr lang="en-SG" dirty="0"/>
              <a:t>Subtract the mean from every element</a:t>
            </a:r>
          </a:p>
          <a:p>
            <a:pPr lvl="1"/>
            <a:r>
              <a:rPr lang="en-SG" b="1" dirty="0">
                <a:solidFill>
                  <a:srgbClr val="00B050"/>
                </a:solidFill>
              </a:rPr>
              <a:t>subtract(L, k, </a:t>
            </a:r>
            <a:r>
              <a:rPr lang="en-SG" dirty="0"/>
              <a:t>mean(L, k)</a:t>
            </a:r>
            <a:r>
              <a:rPr lang="en-SG" b="1" dirty="0">
                <a:solidFill>
                  <a:srgbClr val="00B050"/>
                </a:solidFill>
              </a:rPr>
              <a:t>)</a:t>
            </a:r>
            <a:endParaRPr lang="en-US" b="1"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97337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Absolute every element in the list:</a:t>
            </a:r>
          </a:p>
          <a:p>
            <a:pPr lvl="1"/>
            <a:r>
              <a:rPr lang="en-SG" b="1" dirty="0">
                <a:solidFill>
                  <a:srgbClr val="00B050"/>
                </a:solidFill>
              </a:rPr>
              <a:t>abs(</a:t>
            </a:r>
            <a:r>
              <a:rPr lang="en-SG" dirty="0"/>
              <a:t>subtract(L, k, mean(L, k))</a:t>
            </a:r>
            <a:r>
              <a:rPr lang="en-SG" b="1" dirty="0">
                <a:solidFill>
                  <a:srgbClr val="00B050"/>
                </a:solidFill>
              </a:rPr>
              <a:t>, k)</a:t>
            </a:r>
            <a:endParaRPr lang="en-US" b="1" dirty="0">
              <a:solidFill>
                <a:srgbClr val="00B050"/>
              </a:solidFill>
            </a:endParaRPr>
          </a:p>
          <a:p>
            <a:r>
              <a:rPr lang="en-SG" dirty="0"/>
              <a:t>Find the mean again</a:t>
            </a:r>
          </a:p>
          <a:p>
            <a:pPr lvl="1"/>
            <a:r>
              <a:rPr lang="en-US" b="1" u="sng" dirty="0">
                <a:solidFill>
                  <a:srgbClr val="00B050"/>
                </a:solidFill>
              </a:rPr>
              <a:t>mean(</a:t>
            </a:r>
            <a:r>
              <a:rPr lang="en-US" u="sng" dirty="0"/>
              <a:t>abs(subtract(L, k, mean(L, k)), k)</a:t>
            </a:r>
            <a:r>
              <a:rPr lang="en-US" b="1" u="sng" dirty="0">
                <a:solidFill>
                  <a:srgbClr val="00B050"/>
                </a:solidFill>
              </a:rPr>
              <a:t>, k)</a:t>
            </a:r>
            <a:endParaRPr lang="en-SG" b="1" u="sng"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34570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a:t>
            </a:r>
            <a:r>
              <a:rPr lang="en-SG" sz="4000" b="1" dirty="0">
                <a:solidFill>
                  <a:srgbClr val="00B050"/>
                </a:solidFill>
              </a:rPr>
              <a:t>3.2</a:t>
            </a:r>
            <a:r>
              <a:rPr lang="en-SG" sz="4000" dirty="0">
                <a:solidFill>
                  <a:schemeClr val="tx1"/>
                </a:solidFill>
              </a:rPr>
              <a:t>, 5.1, 5.2</a:t>
            </a:r>
          </a:p>
        </p:txBody>
      </p:sp>
    </p:spTree>
    <p:extLst>
      <p:ext uri="{BB962C8B-B14F-4D97-AF65-F5344CB8AC3E}">
        <p14:creationId xmlns:p14="http://schemas.microsoft.com/office/powerpoint/2010/main" val="304657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lnSpcReduction="10000"/>
          </a:bodyPr>
          <a:lstStyle/>
          <a:p>
            <a:pPr marL="0" indent="0">
              <a:buNone/>
            </a:pPr>
            <a:r>
              <a:rPr lang="en-SG" dirty="0"/>
              <a:t>sum(L, </a:t>
            </a:r>
            <a:r>
              <a:rPr lang="en-SG" dirty="0" err="1"/>
              <a:t>i</a:t>
            </a:r>
            <a:r>
              <a:rPr lang="en-SG" dirty="0"/>
              <a:t>, j) {</a:t>
            </a:r>
          </a:p>
          <a:p>
            <a:pPr marL="0" indent="0">
              <a:buNone/>
            </a:pPr>
            <a:r>
              <a:rPr lang="en-SG" dirty="0"/>
              <a:t>	if ( </a:t>
            </a:r>
            <a:r>
              <a:rPr lang="en-SG" dirty="0" err="1"/>
              <a:t>i</a:t>
            </a:r>
            <a:r>
              <a:rPr lang="en-SG" dirty="0"/>
              <a:t> == j ) {</a:t>
            </a:r>
          </a:p>
          <a:p>
            <a:pPr marL="0" indent="0">
              <a:buNone/>
            </a:pPr>
            <a:r>
              <a:rPr lang="en-SG" dirty="0"/>
              <a:t>		return Li;</a:t>
            </a:r>
          </a:p>
          <a:p>
            <a:pPr marL="0" indent="0">
              <a:buNone/>
            </a:pPr>
            <a:r>
              <a:rPr lang="en-SG" dirty="0"/>
              <a:t>	} else {</a:t>
            </a:r>
          </a:p>
          <a:p>
            <a:pPr marL="0" indent="0">
              <a:buNone/>
            </a:pPr>
            <a:r>
              <a:rPr lang="en-SG" dirty="0"/>
              <a:t>		return Li + sum(L, i+1, j);</a:t>
            </a:r>
          </a:p>
          <a:p>
            <a:pPr marL="0" indent="0">
              <a:buNone/>
            </a:pPr>
            <a:r>
              <a:rPr lang="en-SG" dirty="0"/>
              <a:t>	}</a:t>
            </a:r>
          </a:p>
          <a:p>
            <a:pPr marL="0" indent="0">
              <a:buNone/>
            </a:pPr>
            <a:r>
              <a:rPr lang="en-SG" dirty="0"/>
              <a:t>}</a:t>
            </a:r>
            <a:endParaRPr lang="en-US"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fontScale="90000"/>
          </a:bodyPr>
          <a:lstStyle/>
          <a:p>
            <a:r>
              <a:rPr lang="en-SG" sz="4900" dirty="0"/>
              <a:t>Problem Set 3.2 (a)</a:t>
            </a:r>
            <a:br>
              <a:rPr lang="en-SG" dirty="0"/>
            </a:br>
            <a:r>
              <a:rPr lang="en-US" sz="3600" dirty="0"/>
              <a:t>Find the sum of all the integers in the list L with k integers (k&gt;0) that is recursive.</a:t>
            </a:r>
            <a:endParaRPr lang="en-SG" sz="2700" dirty="0"/>
          </a:p>
        </p:txBody>
      </p:sp>
    </p:spTree>
    <p:extLst>
      <p:ext uri="{BB962C8B-B14F-4D97-AF65-F5344CB8AC3E}">
        <p14:creationId xmlns:p14="http://schemas.microsoft.com/office/powerpoint/2010/main" val="282076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r>
              <a:rPr lang="en-US" dirty="0"/>
              <a:t>pow(2,3) returns 2^3 = 2 x 2 x 2 = 8</a:t>
            </a: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fontScale="90000"/>
          </a:bodyPr>
          <a:lstStyle/>
          <a:p>
            <a:r>
              <a:rPr lang="en-SG" sz="4900" dirty="0"/>
              <a:t>Problem Set 3.2 (b)</a:t>
            </a:r>
            <a:br>
              <a:rPr lang="en-SG" dirty="0"/>
            </a:br>
            <a:r>
              <a:rPr lang="en-US" sz="3600" dirty="0"/>
              <a:t>The function pow(</a:t>
            </a:r>
            <a:r>
              <a:rPr lang="en-US" sz="3600" dirty="0" err="1"/>
              <a:t>i,j</a:t>
            </a:r>
            <a:r>
              <a:rPr lang="en-US" sz="3600" dirty="0"/>
              <a:t>) computes </a:t>
            </a:r>
            <a:r>
              <a:rPr lang="en-US" sz="3600" dirty="0" err="1"/>
              <a:t>i^j</a:t>
            </a:r>
            <a:r>
              <a:rPr lang="en-US" sz="3600" dirty="0"/>
              <a:t>. How to compute recursively.</a:t>
            </a:r>
            <a:endParaRPr lang="en-SG" sz="2700" dirty="0"/>
          </a:p>
        </p:txBody>
      </p:sp>
    </p:spTree>
    <p:extLst>
      <p:ext uri="{BB962C8B-B14F-4D97-AF65-F5344CB8AC3E}">
        <p14:creationId xmlns:p14="http://schemas.microsoft.com/office/powerpoint/2010/main" val="422382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8471424" y="1110882"/>
            <a:ext cx="3053039" cy="1060817"/>
          </a:xfrm>
        </p:spPr>
        <p:txBody>
          <a:bodyPr anchor="b">
            <a:normAutofit/>
          </a:bodyPr>
          <a:lstStyle/>
          <a:p>
            <a:r>
              <a:rPr lang="en-SG" sz="2800" dirty="0"/>
              <a:t>Problem Set 3.2 (b)</a:t>
            </a:r>
          </a:p>
        </p:txBody>
      </p:sp>
      <p:sp>
        <p:nvSpPr>
          <p:cNvPr id="27" name="Content Placeholder 8">
            <a:extLst>
              <a:ext uri="{FF2B5EF4-FFF2-40B4-BE49-F238E27FC236}">
                <a16:creationId xmlns:a16="http://schemas.microsoft.com/office/drawing/2014/main" id="{F46286C6-73D5-498A-9E91-2B5F445FB82A}"/>
              </a:ext>
            </a:extLst>
          </p:cNvPr>
          <p:cNvSpPr>
            <a:spLocks noGrp="1"/>
          </p:cNvSpPr>
          <p:nvPr>
            <p:ph idx="1"/>
          </p:nvPr>
        </p:nvSpPr>
        <p:spPr>
          <a:xfrm>
            <a:off x="8471423" y="2286000"/>
            <a:ext cx="3053039" cy="3931920"/>
          </a:xfrm>
        </p:spPr>
        <p:txBody>
          <a:bodyPr>
            <a:normAutofit/>
          </a:bodyPr>
          <a:lstStyle/>
          <a:p>
            <a:pPr marL="0" indent="0">
              <a:buNone/>
            </a:pPr>
            <a:r>
              <a:rPr lang="en-US" sz="2400" dirty="0"/>
              <a:t>The function pow(</a:t>
            </a:r>
            <a:r>
              <a:rPr lang="en-US" sz="2400" dirty="0" err="1"/>
              <a:t>i,j</a:t>
            </a:r>
            <a:r>
              <a:rPr lang="en-US" sz="2400" dirty="0"/>
              <a:t>) computes </a:t>
            </a:r>
            <a:r>
              <a:rPr lang="en-US" sz="2400" dirty="0" err="1"/>
              <a:t>i^j</a:t>
            </a:r>
            <a:r>
              <a:rPr lang="en-US" sz="2400" dirty="0"/>
              <a:t>. How to compute recursively.</a:t>
            </a:r>
            <a:endParaRPr lang="en-SG" sz="2400" dirty="0"/>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26" name="Picture 9">
            <a:extLst>
              <a:ext uri="{FF2B5EF4-FFF2-40B4-BE49-F238E27FC236}">
                <a16:creationId xmlns:a16="http://schemas.microsoft.com/office/drawing/2014/main" id="{137384E4-40C2-4FC5-9E89-7BE30D62891B}"/>
              </a:ext>
            </a:extLst>
          </p:cNvPr>
          <p:cNvPicPr>
            <a:picLocks noChangeAspect="1"/>
          </p:cNvPicPr>
          <p:nvPr/>
        </p:nvPicPr>
        <p:blipFill rotWithShape="1">
          <a:blip r:embed="rId2"/>
          <a:srcRect l="1" r="-1430"/>
          <a:stretch/>
        </p:blipFill>
        <p:spPr>
          <a:xfrm>
            <a:off x="237609" y="640080"/>
            <a:ext cx="8146730" cy="5040000"/>
          </a:xfrm>
          <a:prstGeom prst="rect">
            <a:avLst/>
          </a:prstGeom>
        </p:spPr>
      </p:pic>
    </p:spTree>
    <p:extLst>
      <p:ext uri="{BB962C8B-B14F-4D97-AF65-F5344CB8AC3E}">
        <p14:creationId xmlns:p14="http://schemas.microsoft.com/office/powerpoint/2010/main" val="323988025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3.2(b), </a:t>
            </a:r>
            <a:r>
              <a:rPr lang="en-SG" sz="4000" b="1" dirty="0">
                <a:solidFill>
                  <a:srgbClr val="00B050"/>
                </a:solidFill>
              </a:rPr>
              <a:t>5.1</a:t>
            </a:r>
            <a:r>
              <a:rPr lang="en-SG" sz="4000" dirty="0">
                <a:solidFill>
                  <a:schemeClr val="tx1"/>
                </a:solidFill>
              </a:rPr>
              <a:t>, 5.2</a:t>
            </a:r>
          </a:p>
        </p:txBody>
      </p:sp>
    </p:spTree>
    <p:extLst>
      <p:ext uri="{BB962C8B-B14F-4D97-AF65-F5344CB8AC3E}">
        <p14:creationId xmlns:p14="http://schemas.microsoft.com/office/powerpoint/2010/main" val="218860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b="1" dirty="0">
                <a:solidFill>
                  <a:srgbClr val="00B050"/>
                </a:solidFill>
              </a:rPr>
              <a:t>Unix &amp; Clang</a:t>
            </a:r>
          </a:p>
          <a:p>
            <a:pPr lvl="1"/>
            <a:r>
              <a:rPr lang="en-SG" dirty="0"/>
              <a:t>Recap on C</a:t>
            </a:r>
          </a:p>
          <a:p>
            <a:pPr lvl="1"/>
            <a:r>
              <a:rPr lang="en-SG" dirty="0"/>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pPr marL="0" indent="0">
              <a:buNone/>
            </a:pPr>
            <a:r>
              <a:rPr lang="en-SG" dirty="0">
                <a:solidFill>
                  <a:srgbClr val="3E61A2"/>
                </a:solidFill>
                <a:latin typeface="Monaco" pitchFamily="2" charset="77"/>
              </a:rPr>
              <a:t>double</a:t>
            </a:r>
            <a:r>
              <a:rPr lang="en-SG" dirty="0">
                <a:latin typeface="Monaco" pitchFamily="2" charset="77"/>
              </a:rPr>
              <a:t> </a:t>
            </a:r>
            <a:r>
              <a:rPr lang="en-SG" dirty="0">
                <a:solidFill>
                  <a:srgbClr val="C2185B"/>
                </a:solidFill>
                <a:latin typeface="Monaco" pitchFamily="2" charset="77"/>
              </a:rPr>
              <a:t>sqrt</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x);</a:t>
            </a:r>
          </a:p>
          <a:p>
            <a:pPr marL="0" indent="0">
              <a:buNone/>
            </a:pPr>
            <a:endParaRPr lang="en-SG" dirty="0">
              <a:latin typeface="Monaco" pitchFamily="2" charset="77"/>
            </a:endParaRPr>
          </a:p>
          <a:p>
            <a:pPr marL="0" indent="0">
              <a:buNone/>
            </a:pPr>
            <a:r>
              <a:rPr lang="en-SG" dirty="0">
                <a:solidFill>
                  <a:srgbClr val="3E61A2"/>
                </a:solidFill>
                <a:latin typeface="Monaco" pitchFamily="2" charset="77"/>
              </a:rPr>
              <a:t>double</a:t>
            </a:r>
            <a:r>
              <a:rPr lang="en-SG" dirty="0">
                <a:latin typeface="Monaco" pitchFamily="2" charset="77"/>
              </a:rPr>
              <a:t> </a:t>
            </a:r>
            <a:br>
              <a:rPr lang="en-SG" dirty="0">
                <a:latin typeface="Monaco" pitchFamily="2" charset="77"/>
              </a:rPr>
            </a:br>
            <a:r>
              <a:rPr lang="en-SG" dirty="0" err="1">
                <a:solidFill>
                  <a:srgbClr val="C2185B"/>
                </a:solidFill>
                <a:latin typeface="Monaco" pitchFamily="2" charset="77"/>
              </a:rPr>
              <a:t>hypotenuse_of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base, </a:t>
            </a:r>
            <a:r>
              <a:rPr lang="en-SG" dirty="0">
                <a:solidFill>
                  <a:srgbClr val="3E61A2"/>
                </a:solidFill>
                <a:latin typeface="Monaco" pitchFamily="2" charset="77"/>
              </a:rPr>
              <a:t>long</a:t>
            </a:r>
            <a:r>
              <a:rPr lang="en-SG" dirty="0">
                <a:latin typeface="Monaco" pitchFamily="2" charset="77"/>
              </a:rPr>
              <a:t> height) </a:t>
            </a:r>
            <a:br>
              <a:rPr lang="en-SG" dirty="0">
                <a:latin typeface="Monaco" pitchFamily="2" charset="77"/>
              </a:rPr>
            </a:br>
            <a:r>
              <a:rPr lang="en-SG" dirty="0">
                <a:latin typeface="Monaco" pitchFamily="2" charset="77"/>
              </a:rPr>
              <a:t>{ </a:t>
            </a:r>
            <a:br>
              <a:rPr lang="en-SG" dirty="0">
                <a:latin typeface="Monaco" pitchFamily="2" charset="77"/>
              </a:rPr>
            </a:br>
            <a:r>
              <a:rPr lang="en-SG" dirty="0">
                <a:latin typeface="Monaco" pitchFamily="2" charset="77"/>
              </a:rPr>
              <a:t>  </a:t>
            </a:r>
            <a:r>
              <a:rPr lang="en-SG" dirty="0">
                <a:solidFill>
                  <a:srgbClr val="3B78E7"/>
                </a:solidFill>
                <a:latin typeface="Monaco" pitchFamily="2" charset="77"/>
              </a:rPr>
              <a:t>return</a:t>
            </a:r>
            <a:r>
              <a:rPr lang="en-SG" dirty="0">
                <a:latin typeface="Monaco" pitchFamily="2" charset="77"/>
              </a:rPr>
              <a:t> sqrt(square(base) + square(height)); </a:t>
            </a:r>
            <a:br>
              <a:rPr lang="en-SG" dirty="0">
                <a:latin typeface="Monaco" pitchFamily="2" charset="77"/>
              </a:rPr>
            </a:br>
            <a:r>
              <a:rPr lang="en-SG" dirty="0">
                <a:latin typeface="Monaco" pitchFamily="2" charset="77"/>
              </a:rPr>
              <a:t>}</a:t>
            </a:r>
            <a:endParaRPr lang="en-US" dirty="0">
              <a:latin typeface="Monaco" pitchFamily="2" charset="77"/>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fontScale="90000"/>
          </a:bodyPr>
          <a:lstStyle/>
          <a:p>
            <a:r>
              <a:rPr lang="en-SG" sz="4900" dirty="0"/>
              <a:t>Problem Set 5.1</a:t>
            </a:r>
            <a:br>
              <a:rPr lang="en-SG" sz="4900" dirty="0"/>
            </a:br>
            <a:r>
              <a:rPr lang="en-US" sz="3600" dirty="0"/>
              <a:t>Would passing an int into </a:t>
            </a:r>
            <a:r>
              <a:rPr lang="en-US" sz="3600" b="1" dirty="0">
                <a:solidFill>
                  <a:srgbClr val="00B050"/>
                </a:solidFill>
              </a:rPr>
              <a:t>sqrt(…) </a:t>
            </a:r>
            <a:r>
              <a:rPr lang="en-US" sz="3600" dirty="0"/>
              <a:t>result in an error?</a:t>
            </a:r>
            <a:endParaRPr lang="en-SG" sz="2700" dirty="0"/>
          </a:p>
        </p:txBody>
      </p:sp>
    </p:spTree>
    <p:extLst>
      <p:ext uri="{BB962C8B-B14F-4D97-AF65-F5344CB8AC3E}">
        <p14:creationId xmlns:p14="http://schemas.microsoft.com/office/powerpoint/2010/main" val="136723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pPr marL="0" indent="0">
              <a:buNone/>
            </a:pPr>
            <a:r>
              <a:rPr lang="en-SG" dirty="0">
                <a:solidFill>
                  <a:srgbClr val="3E61A2"/>
                </a:solidFill>
                <a:latin typeface="Monaco" pitchFamily="2" charset="77"/>
              </a:rPr>
              <a:t>double</a:t>
            </a:r>
            <a:r>
              <a:rPr lang="en-SG" dirty="0">
                <a:latin typeface="Monaco" pitchFamily="2" charset="77"/>
              </a:rPr>
              <a:t> </a:t>
            </a:r>
            <a:r>
              <a:rPr lang="en-SG" dirty="0">
                <a:solidFill>
                  <a:srgbClr val="C2185B"/>
                </a:solidFill>
                <a:latin typeface="Monaco" pitchFamily="2" charset="77"/>
              </a:rPr>
              <a:t>sqrt</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x);</a:t>
            </a:r>
          </a:p>
          <a:p>
            <a:pPr marL="0" indent="0">
              <a:buNone/>
            </a:pPr>
            <a:endParaRPr lang="en-SG" dirty="0">
              <a:latin typeface="Monaco" pitchFamily="2" charset="77"/>
            </a:endParaRPr>
          </a:p>
          <a:p>
            <a:pPr marL="0" indent="0">
              <a:buNone/>
            </a:pPr>
            <a:r>
              <a:rPr lang="en-SG" dirty="0">
                <a:solidFill>
                  <a:srgbClr val="3E61A2"/>
                </a:solidFill>
                <a:latin typeface="Monaco" pitchFamily="2" charset="77"/>
              </a:rPr>
              <a:t>double</a:t>
            </a:r>
            <a:r>
              <a:rPr lang="en-SG" dirty="0">
                <a:latin typeface="Monaco" pitchFamily="2" charset="77"/>
              </a:rPr>
              <a:t> </a:t>
            </a:r>
            <a:br>
              <a:rPr lang="en-SG" dirty="0">
                <a:latin typeface="Monaco" pitchFamily="2" charset="77"/>
              </a:rPr>
            </a:br>
            <a:r>
              <a:rPr lang="en-SG" dirty="0" err="1">
                <a:solidFill>
                  <a:srgbClr val="C2185B"/>
                </a:solidFill>
                <a:latin typeface="Monaco" pitchFamily="2" charset="77"/>
              </a:rPr>
              <a:t>hypotenuse_of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base, </a:t>
            </a:r>
            <a:r>
              <a:rPr lang="en-SG" dirty="0">
                <a:solidFill>
                  <a:srgbClr val="3E61A2"/>
                </a:solidFill>
                <a:latin typeface="Monaco" pitchFamily="2" charset="77"/>
              </a:rPr>
              <a:t>long</a:t>
            </a:r>
            <a:r>
              <a:rPr lang="en-SG" dirty="0">
                <a:latin typeface="Monaco" pitchFamily="2" charset="77"/>
              </a:rPr>
              <a:t> height) </a:t>
            </a:r>
            <a:br>
              <a:rPr lang="en-SG" dirty="0">
                <a:latin typeface="Monaco" pitchFamily="2" charset="77"/>
              </a:rPr>
            </a:br>
            <a:r>
              <a:rPr lang="en-SG" dirty="0">
                <a:latin typeface="Monaco" pitchFamily="2" charset="77"/>
              </a:rPr>
              <a:t>{ </a:t>
            </a:r>
            <a:br>
              <a:rPr lang="en-SG" dirty="0">
                <a:latin typeface="Monaco" pitchFamily="2" charset="77"/>
              </a:rPr>
            </a:br>
            <a:r>
              <a:rPr lang="en-SG" dirty="0">
                <a:latin typeface="Monaco" pitchFamily="2" charset="77"/>
              </a:rPr>
              <a:t>  </a:t>
            </a:r>
            <a:r>
              <a:rPr lang="en-SG" dirty="0">
                <a:solidFill>
                  <a:srgbClr val="3B78E7"/>
                </a:solidFill>
                <a:latin typeface="Monaco" pitchFamily="2" charset="77"/>
              </a:rPr>
              <a:t>return</a:t>
            </a:r>
            <a:r>
              <a:rPr lang="en-SG" dirty="0">
                <a:latin typeface="Monaco" pitchFamily="2" charset="77"/>
              </a:rPr>
              <a:t> sqrt(square(base) + square(height)); </a:t>
            </a:r>
            <a:br>
              <a:rPr lang="en-SG" dirty="0">
                <a:latin typeface="Monaco" pitchFamily="2" charset="77"/>
              </a:rPr>
            </a:br>
            <a:r>
              <a:rPr lang="en-SG" dirty="0">
                <a:latin typeface="Monaco" pitchFamily="2" charset="77"/>
              </a:rPr>
              <a:t>}</a:t>
            </a:r>
            <a:endParaRPr lang="en-US" dirty="0">
              <a:latin typeface="Monaco" pitchFamily="2" charset="77"/>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5.1</a:t>
            </a:r>
            <a:br>
              <a:rPr lang="en-SG" sz="4900" dirty="0"/>
            </a:br>
            <a:r>
              <a:rPr lang="en-US" sz="3200" dirty="0"/>
              <a:t>No, because any double can hold any int.</a:t>
            </a:r>
            <a:endParaRPr lang="en-SG" sz="2700" dirty="0"/>
          </a:p>
        </p:txBody>
      </p:sp>
    </p:spTree>
    <p:extLst>
      <p:ext uri="{BB962C8B-B14F-4D97-AF65-F5344CB8AC3E}">
        <p14:creationId xmlns:p14="http://schemas.microsoft.com/office/powerpoint/2010/main" val="1762920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6" name="Rectangle 3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Problem Set 5.1</a:t>
            </a:r>
          </a:p>
        </p:txBody>
      </p:sp>
      <p:sp>
        <p:nvSpPr>
          <p:cNvPr id="27" name="Content Placeholder 8">
            <a:extLst>
              <a:ext uri="{FF2B5EF4-FFF2-40B4-BE49-F238E27FC236}">
                <a16:creationId xmlns:a16="http://schemas.microsoft.com/office/drawing/2014/main" id="{F46286C6-73D5-498A-9E91-2B5F445FB82A}"/>
              </a:ext>
            </a:extLst>
          </p:cNvPr>
          <p:cNvSpPr>
            <a:spLocks noGrp="1"/>
          </p:cNvSpPr>
          <p:nvPr>
            <p:ph idx="1"/>
          </p:nvPr>
        </p:nvSpPr>
        <p:spPr>
          <a:xfrm>
            <a:off x="8569666" y="4458645"/>
            <a:ext cx="3176246" cy="1656413"/>
          </a:xfrm>
        </p:spPr>
        <p:txBody>
          <a:bodyPr vert="horz" lIns="91440" tIns="45720" rIns="91440" bIns="45720" rtlCol="0">
            <a:normAutofit/>
          </a:bodyPr>
          <a:lstStyle/>
          <a:p>
            <a:pPr marL="0" indent="0">
              <a:lnSpc>
                <a:spcPct val="112000"/>
              </a:lnSpc>
              <a:spcBef>
                <a:spcPts val="0"/>
              </a:spcBef>
              <a:spcAft>
                <a:spcPts val="600"/>
              </a:spcAft>
              <a:buNone/>
            </a:pPr>
            <a:endParaRPr lang="en-US" sz="2000" dirty="0"/>
          </a:p>
        </p:txBody>
      </p:sp>
      <p:pic>
        <p:nvPicPr>
          <p:cNvPr id="3" name="Picture 2">
            <a:extLst>
              <a:ext uri="{FF2B5EF4-FFF2-40B4-BE49-F238E27FC236}">
                <a16:creationId xmlns:a16="http://schemas.microsoft.com/office/drawing/2014/main" id="{8FB2E14C-210A-4054-9AF0-CC7C78A20380}"/>
              </a:ext>
            </a:extLst>
          </p:cNvPr>
          <p:cNvPicPr>
            <a:picLocks noChangeAspect="1"/>
          </p:cNvPicPr>
          <p:nvPr/>
        </p:nvPicPr>
        <p:blipFill>
          <a:blip r:embed="rId2"/>
          <a:stretch>
            <a:fillRect/>
          </a:stretch>
        </p:blipFill>
        <p:spPr>
          <a:xfrm>
            <a:off x="228807" y="640080"/>
            <a:ext cx="8047743" cy="5040000"/>
          </a:xfrm>
          <a:prstGeom prst="rect">
            <a:avLst/>
          </a:prstGeom>
        </p:spPr>
      </p:pic>
    </p:spTree>
    <p:extLst>
      <p:ext uri="{BB962C8B-B14F-4D97-AF65-F5344CB8AC3E}">
        <p14:creationId xmlns:p14="http://schemas.microsoft.com/office/powerpoint/2010/main" val="415057364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6" name="Rectangle 3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Problem Set 5.1</a:t>
            </a:r>
          </a:p>
        </p:txBody>
      </p:sp>
      <p:sp>
        <p:nvSpPr>
          <p:cNvPr id="27" name="Content Placeholder 8">
            <a:extLst>
              <a:ext uri="{FF2B5EF4-FFF2-40B4-BE49-F238E27FC236}">
                <a16:creationId xmlns:a16="http://schemas.microsoft.com/office/drawing/2014/main" id="{F46286C6-73D5-498A-9E91-2B5F445FB82A}"/>
              </a:ext>
            </a:extLst>
          </p:cNvPr>
          <p:cNvSpPr>
            <a:spLocks noGrp="1"/>
          </p:cNvSpPr>
          <p:nvPr>
            <p:ph idx="1"/>
          </p:nvPr>
        </p:nvSpPr>
        <p:spPr>
          <a:xfrm>
            <a:off x="8569666" y="4458645"/>
            <a:ext cx="3176246" cy="1656413"/>
          </a:xfrm>
        </p:spPr>
        <p:txBody>
          <a:bodyPr vert="horz" lIns="91440" tIns="45720" rIns="91440" bIns="45720" rtlCol="0">
            <a:normAutofit/>
          </a:bodyPr>
          <a:lstStyle/>
          <a:p>
            <a:pPr marL="0" indent="0">
              <a:lnSpc>
                <a:spcPct val="112000"/>
              </a:lnSpc>
              <a:spcBef>
                <a:spcPts val="0"/>
              </a:spcBef>
              <a:spcAft>
                <a:spcPts val="600"/>
              </a:spcAft>
              <a:buNone/>
            </a:pPr>
            <a:endParaRPr lang="en-US" sz="2000" dirty="0"/>
          </a:p>
        </p:txBody>
      </p:sp>
      <p:pic>
        <p:nvPicPr>
          <p:cNvPr id="4" name="Picture 3">
            <a:extLst>
              <a:ext uri="{FF2B5EF4-FFF2-40B4-BE49-F238E27FC236}">
                <a16:creationId xmlns:a16="http://schemas.microsoft.com/office/drawing/2014/main" id="{BBE3553C-9EF5-41C7-A532-DEFF67B1C9FB}"/>
              </a:ext>
            </a:extLst>
          </p:cNvPr>
          <p:cNvPicPr>
            <a:picLocks noChangeAspect="1"/>
          </p:cNvPicPr>
          <p:nvPr/>
        </p:nvPicPr>
        <p:blipFill>
          <a:blip r:embed="rId2"/>
          <a:stretch>
            <a:fillRect/>
          </a:stretch>
        </p:blipFill>
        <p:spPr>
          <a:xfrm>
            <a:off x="230163" y="640080"/>
            <a:ext cx="8031873" cy="5040000"/>
          </a:xfrm>
          <a:prstGeom prst="rect">
            <a:avLst/>
          </a:prstGeom>
        </p:spPr>
      </p:pic>
    </p:spTree>
    <p:extLst>
      <p:ext uri="{BB962C8B-B14F-4D97-AF65-F5344CB8AC3E}">
        <p14:creationId xmlns:p14="http://schemas.microsoft.com/office/powerpoint/2010/main" val="145057097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3.2(b), 5.1, </a:t>
            </a:r>
            <a:r>
              <a:rPr lang="en-SG" sz="4000" b="1" dirty="0">
                <a:solidFill>
                  <a:srgbClr val="00B050"/>
                </a:solidFill>
              </a:rPr>
              <a:t>5.2</a:t>
            </a:r>
          </a:p>
        </p:txBody>
      </p:sp>
    </p:spTree>
    <p:extLst>
      <p:ext uri="{BB962C8B-B14F-4D97-AF65-F5344CB8AC3E}">
        <p14:creationId xmlns:p14="http://schemas.microsoft.com/office/powerpoint/2010/main" val="96985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776495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uint16_t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277996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uint16_t for return type? </a:t>
            </a:r>
            <a:r>
              <a:rPr lang="en-SG" b="1" dirty="0">
                <a:solidFill>
                  <a:srgbClr val="FF0000"/>
                </a:solidFill>
              </a:rPr>
              <a:t>No</a:t>
            </a:r>
            <a:endParaRPr lang="en-US" b="1" dirty="0">
              <a:solidFill>
                <a:srgbClr val="FF0000"/>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70190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uint32_t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305527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normAutofit lnSpcReduction="10000"/>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uint32_t for return type? </a:t>
            </a:r>
            <a:r>
              <a:rPr lang="en-SG" b="1" dirty="0">
                <a:solidFill>
                  <a:srgbClr val="00B050"/>
                </a:solidFill>
              </a:rPr>
              <a:t>Yes</a:t>
            </a:r>
          </a:p>
          <a:p>
            <a:pPr lvl="1"/>
            <a:r>
              <a:rPr lang="en-SG" b="1" dirty="0">
                <a:solidFill>
                  <a:srgbClr val="00B050"/>
                </a:solidFill>
              </a:rPr>
              <a:t>(2 ^ 32) – 1 &gt; ((2 ^ 16) – 1) ^ 2</a:t>
            </a:r>
            <a:endParaRPr lang="en-US" b="1" dirty="0">
              <a:solidFill>
                <a:srgbClr val="00B050"/>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32698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KAHOOT!</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dirty="0">
                <a:solidFill>
                  <a:srgbClr val="00B050"/>
                </a:solidFill>
              </a:rPr>
              <a:t>Quick quiz</a:t>
            </a:r>
          </a:p>
        </p:txBody>
      </p:sp>
    </p:spTree>
    <p:extLst>
      <p:ext uri="{BB962C8B-B14F-4D97-AF65-F5344CB8AC3E}">
        <p14:creationId xmlns:p14="http://schemas.microsoft.com/office/powerpoint/2010/main" val="406590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int32_t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903018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normAutofit lnSpcReduction="10000"/>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int32_t for return type? </a:t>
            </a:r>
            <a:r>
              <a:rPr lang="en-SG" b="1" dirty="0">
                <a:solidFill>
                  <a:srgbClr val="FF0000"/>
                </a:solidFill>
              </a:rPr>
              <a:t>No</a:t>
            </a:r>
          </a:p>
          <a:p>
            <a:pPr lvl="1"/>
            <a:r>
              <a:rPr lang="en-SG" dirty="0">
                <a:solidFill>
                  <a:srgbClr val="FF0000"/>
                </a:solidFill>
              </a:rPr>
              <a:t>Range is from – (2 ^ 16) to (2 ^ 16) - 1</a:t>
            </a:r>
            <a:endParaRPr lang="en-US" dirty="0">
              <a:solidFill>
                <a:srgbClr val="FF0000"/>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3103636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dirty="0">
                <a:solidFill>
                  <a:schemeClr val="tx1"/>
                </a:solidFill>
              </a:rPr>
              <a:t>Recap on C</a:t>
            </a:r>
          </a:p>
          <a:p>
            <a:pPr lvl="1"/>
            <a:r>
              <a:rPr lang="en-SG" dirty="0">
                <a:solidFill>
                  <a:schemeClr val="tx1"/>
                </a:solidFill>
              </a:rPr>
              <a:t>Discussion of problem sets</a:t>
            </a:r>
          </a:p>
          <a:p>
            <a:r>
              <a:rPr lang="en-SG" dirty="0"/>
              <a:t>Lab Segment</a:t>
            </a:r>
          </a:p>
          <a:p>
            <a:pPr lvl="1"/>
            <a:r>
              <a:rPr lang="en-SG" b="1" dirty="0">
                <a:solidFill>
                  <a:srgbClr val="00B050"/>
                </a:solidFill>
              </a:rPr>
              <a:t>Exercise 1: </a:t>
            </a:r>
            <a:r>
              <a:rPr lang="en-SG" b="1" dirty="0" err="1">
                <a:solidFill>
                  <a:srgbClr val="00B050"/>
                </a:solidFill>
              </a:rPr>
              <a:t>Freezer.c</a:t>
            </a:r>
            <a:endParaRPr lang="en-SG" b="1" dirty="0">
              <a:solidFill>
                <a:srgbClr val="00B050"/>
              </a:solidFill>
            </a:endParaRPr>
          </a:p>
          <a:p>
            <a:endParaRPr lang="en-SG" dirty="0"/>
          </a:p>
        </p:txBody>
      </p:sp>
    </p:spTree>
    <p:extLst>
      <p:ext uri="{BB962C8B-B14F-4D97-AF65-F5344CB8AC3E}">
        <p14:creationId xmlns:p14="http://schemas.microsoft.com/office/powerpoint/2010/main" val="3413800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Q &amp; a</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864373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https://t.me/cs1010isfun</a:t>
            </a:r>
            <a:endParaRPr lang="en-SG" sz="4000" b="1" dirty="0">
              <a:solidFill>
                <a:srgbClr val="00B050"/>
              </a:solidFill>
            </a:endParaRP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Unix commands</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hlinkClick r:id="rId2"/>
              </a:rPr>
              <a:t>https://nus-cs1010.github.io/1819-s1/unix/index.html</a:t>
            </a:r>
            <a:r>
              <a:rPr lang="en-SG" dirty="0"/>
              <a:t> </a:t>
            </a:r>
          </a:p>
          <a:p>
            <a:r>
              <a:rPr lang="en-SG" dirty="0">
                <a:hlinkClick r:id="rId3"/>
              </a:rPr>
              <a:t>http://cheatsheetworld.com/programming/unix-linux-cheat-sheet/</a:t>
            </a:r>
            <a:r>
              <a:rPr lang="en-SG" dirty="0"/>
              <a:t> </a:t>
            </a:r>
          </a:p>
        </p:txBody>
      </p:sp>
    </p:spTree>
    <p:extLst>
      <p:ext uri="{BB962C8B-B14F-4D97-AF65-F5344CB8AC3E}">
        <p14:creationId xmlns:p14="http://schemas.microsoft.com/office/powerpoint/2010/main" val="40051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Compiling with Clang</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pPr marL="0" indent="0">
              <a:buNone/>
            </a:pPr>
            <a:r>
              <a:rPr lang="en-SG" sz="3200" dirty="0"/>
              <a:t>clang -Wall -g </a:t>
            </a:r>
            <a:r>
              <a:rPr lang="en-SG" sz="3200" dirty="0" err="1"/>
              <a:t>teh.c</a:t>
            </a:r>
            <a:r>
              <a:rPr lang="en-SG" sz="3200" dirty="0"/>
              <a:t> -o </a:t>
            </a:r>
            <a:r>
              <a:rPr lang="en-SG" sz="3200" dirty="0" err="1"/>
              <a:t>teh</a:t>
            </a:r>
            <a:r>
              <a:rPr lang="en-SG" sz="3200" dirty="0"/>
              <a:t> –</a:t>
            </a:r>
            <a:r>
              <a:rPr lang="en-SG" sz="3200" dirty="0" err="1"/>
              <a:t>lm</a:t>
            </a:r>
            <a:endParaRPr lang="en-SG" sz="3200" dirty="0"/>
          </a:p>
          <a:p>
            <a:pPr lvl="1"/>
            <a:r>
              <a:rPr lang="en-SG" dirty="0"/>
              <a:t>What is –Wall?</a:t>
            </a:r>
          </a:p>
          <a:p>
            <a:pPr lvl="1"/>
            <a:r>
              <a:rPr lang="en-SG" dirty="0"/>
              <a:t>What is –g?</a:t>
            </a:r>
          </a:p>
          <a:p>
            <a:pPr lvl="1"/>
            <a:r>
              <a:rPr lang="en-SG" dirty="0"/>
              <a:t>What is –o </a:t>
            </a:r>
            <a:r>
              <a:rPr lang="en-SG" dirty="0" err="1"/>
              <a:t>teh</a:t>
            </a:r>
            <a:r>
              <a:rPr lang="en-SG" dirty="0"/>
              <a:t>?</a:t>
            </a:r>
          </a:p>
          <a:p>
            <a:pPr lvl="1"/>
            <a:r>
              <a:rPr lang="en-SG" dirty="0"/>
              <a:t>What is –</a:t>
            </a:r>
            <a:r>
              <a:rPr lang="en-SG" dirty="0" err="1"/>
              <a:t>lm</a:t>
            </a:r>
            <a:r>
              <a:rPr lang="en-SG" dirty="0"/>
              <a:t>?</a:t>
            </a:r>
          </a:p>
        </p:txBody>
      </p:sp>
    </p:spTree>
    <p:extLst>
      <p:ext uri="{BB962C8B-B14F-4D97-AF65-F5344CB8AC3E}">
        <p14:creationId xmlns:p14="http://schemas.microsoft.com/office/powerpoint/2010/main" val="31395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Compiling with Clang</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fontScale="92500"/>
          </a:bodyPr>
          <a:lstStyle/>
          <a:p>
            <a:pPr marL="0" indent="0">
              <a:buNone/>
            </a:pPr>
            <a:r>
              <a:rPr lang="en-SG" sz="3200" dirty="0"/>
              <a:t>clang -Wall -g </a:t>
            </a:r>
            <a:r>
              <a:rPr lang="en-SG" sz="3200" dirty="0" err="1"/>
              <a:t>teh.c</a:t>
            </a:r>
            <a:r>
              <a:rPr lang="en-SG" sz="3200" dirty="0"/>
              <a:t> -o </a:t>
            </a:r>
            <a:r>
              <a:rPr lang="en-SG" sz="3200" dirty="0" err="1"/>
              <a:t>teh</a:t>
            </a:r>
            <a:r>
              <a:rPr lang="en-SG" sz="3200" dirty="0"/>
              <a:t> –</a:t>
            </a:r>
            <a:r>
              <a:rPr lang="en-SG" sz="3200" dirty="0" err="1"/>
              <a:t>lm</a:t>
            </a:r>
            <a:endParaRPr lang="en-SG" sz="3200" dirty="0"/>
          </a:p>
          <a:p>
            <a:pPr lvl="1"/>
            <a:r>
              <a:rPr lang="en-SG" dirty="0"/>
              <a:t>What is –Wall? </a:t>
            </a:r>
            <a:r>
              <a:rPr lang="en-SG" dirty="0">
                <a:solidFill>
                  <a:srgbClr val="00B050"/>
                </a:solidFill>
              </a:rPr>
              <a:t>Enable </a:t>
            </a:r>
            <a:r>
              <a:rPr lang="en-SG" b="1" u="sng" dirty="0">
                <a:solidFill>
                  <a:srgbClr val="00B050"/>
                </a:solidFill>
              </a:rPr>
              <a:t>W</a:t>
            </a:r>
            <a:r>
              <a:rPr lang="en-SG" dirty="0">
                <a:solidFill>
                  <a:srgbClr val="00B050"/>
                </a:solidFill>
              </a:rPr>
              <a:t>arnings </a:t>
            </a:r>
            <a:r>
              <a:rPr lang="en-SG" b="1" u="sng" dirty="0">
                <a:solidFill>
                  <a:srgbClr val="00B050"/>
                </a:solidFill>
              </a:rPr>
              <a:t>All</a:t>
            </a:r>
          </a:p>
          <a:p>
            <a:pPr lvl="1"/>
            <a:r>
              <a:rPr lang="en-SG" dirty="0"/>
              <a:t>What is –g? </a:t>
            </a:r>
            <a:r>
              <a:rPr lang="en-SG" b="1" u="sng" dirty="0">
                <a:solidFill>
                  <a:srgbClr val="00B050"/>
                </a:solidFill>
              </a:rPr>
              <a:t>G</a:t>
            </a:r>
            <a:r>
              <a:rPr lang="en-SG" dirty="0">
                <a:solidFill>
                  <a:srgbClr val="00B050"/>
                </a:solidFill>
              </a:rPr>
              <a:t>enerate additional info for </a:t>
            </a:r>
            <a:r>
              <a:rPr lang="en-SG" dirty="0" err="1">
                <a:solidFill>
                  <a:srgbClr val="00B050"/>
                </a:solidFill>
              </a:rPr>
              <a:t>lldb</a:t>
            </a:r>
            <a:r>
              <a:rPr lang="en-SG" dirty="0">
                <a:solidFill>
                  <a:srgbClr val="00B050"/>
                </a:solidFill>
              </a:rPr>
              <a:t> debugger</a:t>
            </a:r>
          </a:p>
          <a:p>
            <a:pPr lvl="1"/>
            <a:r>
              <a:rPr lang="en-SG" dirty="0"/>
              <a:t>What is –o </a:t>
            </a:r>
            <a:r>
              <a:rPr lang="en-SG" dirty="0" err="1"/>
              <a:t>teh</a:t>
            </a:r>
            <a:r>
              <a:rPr lang="en-SG" dirty="0"/>
              <a:t>? </a:t>
            </a:r>
            <a:r>
              <a:rPr lang="en-SG" b="1" u="sng" dirty="0">
                <a:solidFill>
                  <a:srgbClr val="00B050"/>
                </a:solidFill>
              </a:rPr>
              <a:t>O</a:t>
            </a:r>
            <a:r>
              <a:rPr lang="en-SG" dirty="0">
                <a:solidFill>
                  <a:srgbClr val="00B050"/>
                </a:solidFill>
              </a:rPr>
              <a:t>utput file name set to </a:t>
            </a:r>
            <a:r>
              <a:rPr lang="en-SG" dirty="0" err="1">
                <a:solidFill>
                  <a:srgbClr val="00B050"/>
                </a:solidFill>
              </a:rPr>
              <a:t>teh</a:t>
            </a:r>
            <a:endParaRPr lang="en-SG" dirty="0"/>
          </a:p>
          <a:p>
            <a:pPr lvl="1"/>
            <a:r>
              <a:rPr lang="en-SG" dirty="0"/>
              <a:t>What is –</a:t>
            </a:r>
            <a:r>
              <a:rPr lang="en-SG" dirty="0" err="1"/>
              <a:t>lm</a:t>
            </a:r>
            <a:r>
              <a:rPr lang="en-SG" dirty="0"/>
              <a:t>? </a:t>
            </a:r>
            <a:r>
              <a:rPr lang="en-SG" b="1" u="sng" dirty="0">
                <a:solidFill>
                  <a:srgbClr val="00B050"/>
                </a:solidFill>
              </a:rPr>
              <a:t>L</a:t>
            </a:r>
            <a:r>
              <a:rPr lang="en-SG" dirty="0">
                <a:solidFill>
                  <a:srgbClr val="00B050"/>
                </a:solidFill>
              </a:rPr>
              <a:t>ink to </a:t>
            </a:r>
            <a:r>
              <a:rPr lang="en-SG" b="1" u="sng" dirty="0">
                <a:solidFill>
                  <a:srgbClr val="00B050"/>
                </a:solidFill>
              </a:rPr>
              <a:t>M</a:t>
            </a:r>
            <a:r>
              <a:rPr lang="en-SG" dirty="0">
                <a:solidFill>
                  <a:srgbClr val="00B050"/>
                </a:solidFill>
              </a:rPr>
              <a:t>ath library</a:t>
            </a:r>
          </a:p>
          <a:p>
            <a:pPr marL="0" indent="0">
              <a:buNone/>
            </a:pPr>
            <a:endParaRPr lang="en-SG" sz="3200" dirty="0">
              <a:solidFill>
                <a:srgbClr val="00B050"/>
              </a:solidFill>
              <a:hlinkClick r:id="rId3"/>
            </a:endParaRPr>
          </a:p>
          <a:p>
            <a:pPr marL="0" indent="0">
              <a:buNone/>
            </a:pPr>
            <a:r>
              <a:rPr lang="en-SG" sz="3200" dirty="0">
                <a:solidFill>
                  <a:srgbClr val="00B050"/>
                </a:solidFill>
                <a:hlinkClick r:id="rId3"/>
              </a:rPr>
              <a:t>https://nus-cs1010.github.io/1819-s1/clang/index.html</a:t>
            </a:r>
            <a:r>
              <a:rPr lang="en-SG" sz="3200" dirty="0">
                <a:solidFill>
                  <a:srgbClr val="00B050"/>
                </a:solidFill>
              </a:rPr>
              <a:t> </a:t>
            </a:r>
          </a:p>
        </p:txBody>
      </p:sp>
    </p:spTree>
    <p:extLst>
      <p:ext uri="{BB962C8B-B14F-4D97-AF65-F5344CB8AC3E}">
        <p14:creationId xmlns:p14="http://schemas.microsoft.com/office/powerpoint/2010/main" val="177171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b="1" dirty="0">
                <a:solidFill>
                  <a:srgbClr val="00B050"/>
                </a:solidFill>
              </a:rPr>
              <a:t>Recap on C</a:t>
            </a:r>
          </a:p>
          <a:p>
            <a:pPr lvl="1"/>
            <a:r>
              <a:rPr lang="en-SG" dirty="0">
                <a:solidFill>
                  <a:schemeClr val="tx1"/>
                </a:solidFill>
              </a:rPr>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248778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5496-6DF4-4F74-8A5A-E76923A5B1E7}"/>
              </a:ext>
            </a:extLst>
          </p:cNvPr>
          <p:cNvSpPr>
            <a:spLocks noGrp="1"/>
          </p:cNvSpPr>
          <p:nvPr>
            <p:ph type="title"/>
          </p:nvPr>
        </p:nvSpPr>
        <p:spPr/>
        <p:txBody>
          <a:bodyPr/>
          <a:lstStyle/>
          <a:p>
            <a:r>
              <a:rPr lang="en-SG" dirty="0"/>
              <a:t>Recap on C</a:t>
            </a:r>
          </a:p>
        </p:txBody>
      </p:sp>
      <p:pic>
        <p:nvPicPr>
          <p:cNvPr id="4" name="Picture 3">
            <a:extLst>
              <a:ext uri="{FF2B5EF4-FFF2-40B4-BE49-F238E27FC236}">
                <a16:creationId xmlns:a16="http://schemas.microsoft.com/office/drawing/2014/main" id="{25DF9A3C-EE6B-4F9C-87E4-4B1F550EEA34}"/>
              </a:ext>
            </a:extLst>
          </p:cNvPr>
          <p:cNvPicPr>
            <a:picLocks noChangeAspect="1"/>
          </p:cNvPicPr>
          <p:nvPr/>
        </p:nvPicPr>
        <p:blipFill>
          <a:blip r:embed="rId2"/>
          <a:stretch>
            <a:fillRect/>
          </a:stretch>
        </p:blipFill>
        <p:spPr>
          <a:xfrm>
            <a:off x="5487760" y="338137"/>
            <a:ext cx="6267450" cy="6181725"/>
          </a:xfrm>
          <a:prstGeom prst="rect">
            <a:avLst/>
          </a:prstGeom>
        </p:spPr>
      </p:pic>
    </p:spTree>
    <p:extLst>
      <p:ext uri="{BB962C8B-B14F-4D97-AF65-F5344CB8AC3E}">
        <p14:creationId xmlns:p14="http://schemas.microsoft.com/office/powerpoint/2010/main" val="63381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dirty="0">
                <a:solidFill>
                  <a:schemeClr val="tx1"/>
                </a:solidFill>
              </a:rPr>
              <a:t>Recap on C</a:t>
            </a:r>
          </a:p>
          <a:p>
            <a:pPr lvl="1"/>
            <a:r>
              <a:rPr lang="en-SG" b="1" dirty="0">
                <a:solidFill>
                  <a:srgbClr val="00B050"/>
                </a:solidFill>
              </a:rPr>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4175110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956</Words>
  <Application>Microsoft Office PowerPoint</Application>
  <PresentationFormat>Widescreen</PresentationFormat>
  <Paragraphs>201</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Monaco</vt:lpstr>
      <vt:lpstr>Arial</vt:lpstr>
      <vt:lpstr>Calibri</vt:lpstr>
      <vt:lpstr>Franklin Gothic Book</vt:lpstr>
      <vt:lpstr>Crop</vt:lpstr>
      <vt:lpstr>CS1010</vt:lpstr>
      <vt:lpstr>Today’s plan</vt:lpstr>
      <vt:lpstr>KAHOOT!</vt:lpstr>
      <vt:lpstr>Unix commands</vt:lpstr>
      <vt:lpstr>Compiling with Clang</vt:lpstr>
      <vt:lpstr>Compiling with Clang</vt:lpstr>
      <vt:lpstr>Today’s plan</vt:lpstr>
      <vt:lpstr>Recap on C</vt:lpstr>
      <vt:lpstr>Today’s plan</vt:lpstr>
      <vt:lpstr>Problem sets</vt:lpstr>
      <vt:lpstr>Problem Set 3.1</vt:lpstr>
      <vt:lpstr>Problem Set 3.1</vt:lpstr>
      <vt:lpstr>Problem Set 3.1</vt:lpstr>
      <vt:lpstr>Problem Set 3.1</vt:lpstr>
      <vt:lpstr>Problem sets</vt:lpstr>
      <vt:lpstr>Problem Set 3.2 (a) Find the sum of all the integers in the list L with k integers (k&gt;0) that is recursive.</vt:lpstr>
      <vt:lpstr>Problem Set 3.2 (b) The function pow(i,j) computes i^j. How to compute recursively.</vt:lpstr>
      <vt:lpstr>Problem Set 3.2 (b)</vt:lpstr>
      <vt:lpstr>Problem sets</vt:lpstr>
      <vt:lpstr>Problem Set 5.1 Would passing an int into sqrt(…) result in an error?</vt:lpstr>
      <vt:lpstr>Problem Set 5.1 No, because any double can hold any int.</vt:lpstr>
      <vt:lpstr>Problem Set 5.1</vt:lpstr>
      <vt:lpstr>Problem Set 5.1</vt:lpstr>
      <vt:lpstr>Problem sets</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Today’s plan</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9</cp:revision>
  <dcterms:created xsi:type="dcterms:W3CDTF">2018-09-02T13:38:26Z</dcterms:created>
  <dcterms:modified xsi:type="dcterms:W3CDTF">2018-09-02T15:05:55Z</dcterms:modified>
</cp:coreProperties>
</file>