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8" r:id="rId10"/>
    <p:sldId id="269" r:id="rId11"/>
    <p:sldId id="270" r:id="rId12"/>
    <p:sldId id="271" r:id="rId13"/>
    <p:sldId id="272" r:id="rId14"/>
    <p:sldId id="276" r:id="rId15"/>
    <p:sldId id="277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57"/>
    <p:restoredTop sz="94718"/>
  </p:normalViewPr>
  <p:slideViewPr>
    <p:cSldViewPr snapToGrid="0" snapToObjects="1">
      <p:cViewPr varScale="1">
        <p:scale>
          <a:sx n="229" d="100"/>
          <a:sy n="229" d="100"/>
        </p:scale>
        <p:origin x="3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6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7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0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7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3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7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7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3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7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Roboto Regular"/>
              </a:defRPr>
            </a:lvl1pPr>
          </a:lstStyle>
          <a:p>
            <a:fld id="{C7F65E36-8EA5-8A4A-8500-5FA2BAAE7B0B}" type="datetimeFigureOut">
              <a:rPr lang="en-US" smtClean="0"/>
              <a:pPr/>
              <a:t>8/30/18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Roboto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Regular"/>
              </a:defRPr>
            </a:lvl1pPr>
          </a:lstStyle>
          <a:p>
            <a:fld id="{12879AE5-4784-1349-90A9-33444C7F4D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4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Roboto Ligh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oboto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oboto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oboto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BB8E-332C-1F4A-81AD-0AA532738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2</a:t>
            </a:r>
            <a:br>
              <a:rPr lang="en-US" dirty="0"/>
            </a:br>
            <a:r>
              <a:rPr lang="en-US" dirty="0"/>
              <a:t>Group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FBE00-2B2B-284C-920E-A31D63D76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XXX August 2018</a:t>
            </a:r>
          </a:p>
        </p:txBody>
      </p:sp>
    </p:spTree>
    <p:extLst>
      <p:ext uri="{BB962C8B-B14F-4D97-AF65-F5344CB8AC3E}">
        <p14:creationId xmlns:p14="http://schemas.microsoft.com/office/powerpoint/2010/main" val="96541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B902-BC54-8949-990D-C752DE57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3.2(a)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7D03BD-55A5-0045-8E11-7761955CC4F4}"/>
              </a:ext>
            </a:extLst>
          </p:cNvPr>
          <p:cNvSpPr/>
          <p:nvPr/>
        </p:nvSpPr>
        <p:spPr>
          <a:xfrm>
            <a:off x="1129553" y="3173506"/>
            <a:ext cx="645459" cy="1111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441D9-70AB-7D44-8750-6406C2CC12DC}"/>
              </a:ext>
            </a:extLst>
          </p:cNvPr>
          <p:cNvSpPr/>
          <p:nvPr/>
        </p:nvSpPr>
        <p:spPr>
          <a:xfrm>
            <a:off x="2339789" y="3173505"/>
            <a:ext cx="5997388" cy="1111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1EC6-D62F-E74E-82A3-820D20E05F01}"/>
              </a:ext>
            </a:extLst>
          </p:cNvPr>
          <p:cNvSpPr txBox="1"/>
          <p:nvPr/>
        </p:nvSpPr>
        <p:spPr>
          <a:xfrm>
            <a:off x="1129553" y="4858871"/>
            <a:ext cx="449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l</a:t>
            </a:r>
            <a:r>
              <a:rPr lang="en-US" sz="5400" baseline="-25000" dirty="0"/>
              <a:t>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8FD37-59D1-DE46-8F72-AEC321437C93}"/>
              </a:ext>
            </a:extLst>
          </p:cNvPr>
          <p:cNvSpPr txBox="1"/>
          <p:nvPr/>
        </p:nvSpPr>
        <p:spPr>
          <a:xfrm>
            <a:off x="2483223" y="4858871"/>
            <a:ext cx="912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l</a:t>
            </a:r>
            <a:r>
              <a:rPr lang="en-US" sz="5400" baseline="-25000" dirty="0"/>
              <a:t>i+1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F5504-E592-E74E-8327-FDE0B53A9F90}"/>
              </a:ext>
            </a:extLst>
          </p:cNvPr>
          <p:cNvSpPr txBox="1"/>
          <p:nvPr/>
        </p:nvSpPr>
        <p:spPr>
          <a:xfrm>
            <a:off x="7430429" y="4938788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l</a:t>
            </a:r>
            <a:r>
              <a:rPr lang="en-US" sz="5400" baseline="-25000" dirty="0" err="1"/>
              <a:t>j</a:t>
            </a:r>
            <a:endParaRPr lang="en-US" sz="54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1FD066-9C48-8A40-AE12-AB7727F8BD7E}"/>
              </a:ext>
            </a:extLst>
          </p:cNvPr>
          <p:cNvSpPr txBox="1"/>
          <p:nvPr/>
        </p:nvSpPr>
        <p:spPr>
          <a:xfrm>
            <a:off x="5291254" y="53205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7809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B902-BC54-8949-990D-C752DE57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3.2(a)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7D03BD-55A5-0045-8E11-7761955CC4F4}"/>
              </a:ext>
            </a:extLst>
          </p:cNvPr>
          <p:cNvSpPr/>
          <p:nvPr/>
        </p:nvSpPr>
        <p:spPr>
          <a:xfrm>
            <a:off x="1129553" y="3173506"/>
            <a:ext cx="645459" cy="1111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441D9-70AB-7D44-8750-6406C2CC12DC}"/>
              </a:ext>
            </a:extLst>
          </p:cNvPr>
          <p:cNvSpPr/>
          <p:nvPr/>
        </p:nvSpPr>
        <p:spPr>
          <a:xfrm>
            <a:off x="4928839" y="3173505"/>
            <a:ext cx="3408338" cy="1111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1EC6-D62F-E74E-82A3-820D20E05F01}"/>
              </a:ext>
            </a:extLst>
          </p:cNvPr>
          <p:cNvSpPr txBox="1"/>
          <p:nvPr/>
        </p:nvSpPr>
        <p:spPr>
          <a:xfrm>
            <a:off x="1129553" y="4858871"/>
            <a:ext cx="449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l</a:t>
            </a:r>
            <a:r>
              <a:rPr lang="en-US" sz="5400" baseline="-25000" dirty="0"/>
              <a:t>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8FD37-59D1-DE46-8F72-AEC321437C93}"/>
              </a:ext>
            </a:extLst>
          </p:cNvPr>
          <p:cNvSpPr txBox="1"/>
          <p:nvPr/>
        </p:nvSpPr>
        <p:spPr>
          <a:xfrm>
            <a:off x="3792730" y="4858871"/>
            <a:ext cx="556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l</a:t>
            </a:r>
            <a:r>
              <a:rPr lang="en-US" sz="5400" baseline="-250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F5504-E592-E74E-8327-FDE0B53A9F90}"/>
              </a:ext>
            </a:extLst>
          </p:cNvPr>
          <p:cNvSpPr txBox="1"/>
          <p:nvPr/>
        </p:nvSpPr>
        <p:spPr>
          <a:xfrm>
            <a:off x="7843024" y="4916485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l</a:t>
            </a:r>
            <a:r>
              <a:rPr lang="en-US" sz="5400" baseline="-25000" dirty="0" err="1"/>
              <a:t>j</a:t>
            </a:r>
            <a:endParaRPr lang="en-US" sz="5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BD479-9D7D-7E4C-9B69-BBA4C4C304AA}"/>
              </a:ext>
            </a:extLst>
          </p:cNvPr>
          <p:cNvSpPr/>
          <p:nvPr/>
        </p:nvSpPr>
        <p:spPr>
          <a:xfrm>
            <a:off x="1129553" y="3173504"/>
            <a:ext cx="3408338" cy="1111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590F5-7A5B-134B-BAA0-A4F420366137}"/>
              </a:ext>
            </a:extLst>
          </p:cNvPr>
          <p:cNvSpPr txBox="1"/>
          <p:nvPr/>
        </p:nvSpPr>
        <p:spPr>
          <a:xfrm>
            <a:off x="4928839" y="4858871"/>
            <a:ext cx="556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l</a:t>
            </a:r>
            <a:r>
              <a:rPr lang="en-US" sz="5400" baseline="-250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C5508-416A-C844-8D1C-965D540E55D1}"/>
              </a:ext>
            </a:extLst>
          </p:cNvPr>
          <p:cNvSpPr txBox="1"/>
          <p:nvPr/>
        </p:nvSpPr>
        <p:spPr>
          <a:xfrm>
            <a:off x="2430966" y="52466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38B5B1-1274-094C-83CD-2DF3F8E4C212}"/>
              </a:ext>
            </a:extLst>
          </p:cNvPr>
          <p:cNvSpPr txBox="1"/>
          <p:nvPr/>
        </p:nvSpPr>
        <p:spPr>
          <a:xfrm>
            <a:off x="6352478" y="52666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1782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B902-BC54-8949-990D-C752DE57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3.2(a)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7D03BD-55A5-0045-8E11-7761955CC4F4}"/>
              </a:ext>
            </a:extLst>
          </p:cNvPr>
          <p:cNvSpPr/>
          <p:nvPr/>
        </p:nvSpPr>
        <p:spPr>
          <a:xfrm>
            <a:off x="1129553" y="3173506"/>
            <a:ext cx="645459" cy="1111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441D9-70AB-7D44-8750-6406C2CC12DC}"/>
              </a:ext>
            </a:extLst>
          </p:cNvPr>
          <p:cNvSpPr/>
          <p:nvPr/>
        </p:nvSpPr>
        <p:spPr>
          <a:xfrm>
            <a:off x="4928839" y="3173505"/>
            <a:ext cx="3408338" cy="1111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1EC6-D62F-E74E-82A3-820D20E05F01}"/>
              </a:ext>
            </a:extLst>
          </p:cNvPr>
          <p:cNvSpPr txBox="1"/>
          <p:nvPr/>
        </p:nvSpPr>
        <p:spPr>
          <a:xfrm>
            <a:off x="1129553" y="4858871"/>
            <a:ext cx="449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l</a:t>
            </a:r>
            <a:r>
              <a:rPr lang="en-US" sz="5400" baseline="-25000" dirty="0"/>
              <a:t>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8FD37-59D1-DE46-8F72-AEC321437C93}"/>
              </a:ext>
            </a:extLst>
          </p:cNvPr>
          <p:cNvSpPr txBox="1"/>
          <p:nvPr/>
        </p:nvSpPr>
        <p:spPr>
          <a:xfrm>
            <a:off x="3792730" y="4858871"/>
            <a:ext cx="556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l</a:t>
            </a:r>
            <a:r>
              <a:rPr lang="en-US" sz="5400" baseline="-250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F5504-E592-E74E-8327-FDE0B53A9F90}"/>
              </a:ext>
            </a:extLst>
          </p:cNvPr>
          <p:cNvSpPr txBox="1"/>
          <p:nvPr/>
        </p:nvSpPr>
        <p:spPr>
          <a:xfrm>
            <a:off x="7843024" y="4916485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l</a:t>
            </a:r>
            <a:r>
              <a:rPr lang="en-US" sz="5400" baseline="-25000" dirty="0" err="1"/>
              <a:t>j</a:t>
            </a:r>
            <a:endParaRPr lang="en-US" sz="5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BD479-9D7D-7E4C-9B69-BBA4C4C304AA}"/>
              </a:ext>
            </a:extLst>
          </p:cNvPr>
          <p:cNvSpPr/>
          <p:nvPr/>
        </p:nvSpPr>
        <p:spPr>
          <a:xfrm>
            <a:off x="1129553" y="3173504"/>
            <a:ext cx="3408338" cy="1111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590F5-7A5B-134B-BAA0-A4F420366137}"/>
              </a:ext>
            </a:extLst>
          </p:cNvPr>
          <p:cNvSpPr txBox="1"/>
          <p:nvPr/>
        </p:nvSpPr>
        <p:spPr>
          <a:xfrm>
            <a:off x="4928839" y="4858871"/>
            <a:ext cx="556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l</a:t>
            </a:r>
            <a:r>
              <a:rPr lang="en-US" sz="5400" baseline="-250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C5508-416A-C844-8D1C-965D540E55D1}"/>
              </a:ext>
            </a:extLst>
          </p:cNvPr>
          <p:cNvSpPr txBox="1"/>
          <p:nvPr/>
        </p:nvSpPr>
        <p:spPr>
          <a:xfrm>
            <a:off x="2430966" y="52466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38B5B1-1274-094C-83CD-2DF3F8E4C212}"/>
              </a:ext>
            </a:extLst>
          </p:cNvPr>
          <p:cNvSpPr txBox="1"/>
          <p:nvPr/>
        </p:nvSpPr>
        <p:spPr>
          <a:xfrm>
            <a:off x="6352478" y="52666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413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1439-DC4D-0D45-8847-7867362BD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power(i, j) is either: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?</a:t>
            </a:r>
            <a:r>
              <a:rPr lang="en-US" sz="3600" baseline="-25000" dirty="0"/>
              <a:t>      </a:t>
            </a:r>
            <a:r>
              <a:rPr lang="en-US" sz="3600" dirty="0"/>
              <a:t>if  j equals 0</a:t>
            </a:r>
            <a:endParaRPr lang="en-US" sz="3600" baseline="-250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or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??</a:t>
            </a:r>
            <a:r>
              <a:rPr lang="en-US" sz="3600" dirty="0"/>
              <a:t>   if j &gt; 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73A257-2FBA-6A44-9DD3-E1FDE8DE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/>
              <a:t>Problem 3.2(b)</a:t>
            </a:r>
          </a:p>
        </p:txBody>
      </p:sp>
    </p:spTree>
    <p:extLst>
      <p:ext uri="{BB962C8B-B14F-4D97-AF65-F5344CB8AC3E}">
        <p14:creationId xmlns:p14="http://schemas.microsoft.com/office/powerpoint/2010/main" val="20833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750C-AAF4-DD42-AE78-5E551484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36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E517-4AD8-FF43-8A29-E4A7772B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64940"/>
            <a:ext cx="7886700" cy="554215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SG" dirty="0">
                <a:solidFill>
                  <a:srgbClr val="666666"/>
                </a:solidFill>
                <a:latin typeface="Monaco" pitchFamily="2" charset="77"/>
              </a:rPr>
              <a:t>#include</a:t>
            </a:r>
            <a:r>
              <a:rPr lang="en-SG" dirty="0">
                <a:solidFill>
                  <a:srgbClr val="37474F"/>
                </a:solidFill>
                <a:latin typeface="Monaco" pitchFamily="2" charset="77"/>
              </a:rPr>
              <a:t> &lt;</a:t>
            </a:r>
            <a:r>
              <a:rPr lang="en-SG" dirty="0" err="1">
                <a:solidFill>
                  <a:srgbClr val="37474F"/>
                </a:solidFill>
                <a:latin typeface="Monaco" pitchFamily="2" charset="77"/>
              </a:rPr>
              <a:t>math.h</a:t>
            </a:r>
            <a:r>
              <a:rPr lang="en-SG" dirty="0">
                <a:solidFill>
                  <a:srgbClr val="37474F"/>
                </a:solidFill>
                <a:latin typeface="Monaco" pitchFamily="2" charset="77"/>
              </a:rPr>
              <a:t>&gt; </a:t>
            </a:r>
            <a:br>
              <a:rPr lang="en-SG" dirty="0">
                <a:solidFill>
                  <a:srgbClr val="37474F"/>
                </a:solidFill>
                <a:latin typeface="Monaco" pitchFamily="2" charset="77"/>
              </a:rPr>
            </a:br>
            <a:r>
              <a:rPr lang="en-SG" dirty="0">
                <a:solidFill>
                  <a:srgbClr val="666666"/>
                </a:solidFill>
                <a:latin typeface="Monaco" pitchFamily="2" charset="77"/>
              </a:rPr>
              <a:t>#include</a:t>
            </a:r>
            <a:r>
              <a:rPr lang="en-SG" dirty="0">
                <a:solidFill>
                  <a:srgbClr val="37474F"/>
                </a:solidFill>
                <a:latin typeface="Monaco" pitchFamily="2" charset="77"/>
              </a:rPr>
              <a:t> "cs1010.h" </a:t>
            </a:r>
            <a:br>
              <a:rPr lang="en-SG" dirty="0">
                <a:solidFill>
                  <a:srgbClr val="37474F"/>
                </a:solidFill>
                <a:latin typeface="Monaco" pitchFamily="2" charset="77"/>
              </a:rPr>
            </a:br>
            <a:br>
              <a:rPr lang="en-SG" dirty="0">
                <a:solidFill>
                  <a:srgbClr val="37474F"/>
                </a:solidFill>
                <a:latin typeface="Monaco" pitchFamily="2" charset="77"/>
              </a:rPr>
            </a:br>
            <a:r>
              <a:rPr lang="en-SG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dirty="0">
                <a:solidFill>
                  <a:srgbClr val="37474F"/>
                </a:solidFill>
                <a:latin typeface="Monaco" pitchFamily="2" charset="77"/>
              </a:rPr>
              <a:t> </a:t>
            </a:r>
            <a:r>
              <a:rPr lang="en-SG" dirty="0">
                <a:solidFill>
                  <a:srgbClr val="C2185B"/>
                </a:solidFill>
                <a:latin typeface="Monaco" pitchFamily="2" charset="77"/>
              </a:rPr>
              <a:t>square</a:t>
            </a:r>
            <a:r>
              <a:rPr lang="en-SG" dirty="0">
                <a:solidFill>
                  <a:srgbClr val="37474F"/>
                </a:solidFill>
                <a:latin typeface="Monaco" pitchFamily="2" charset="77"/>
              </a:rPr>
              <a:t>(</a:t>
            </a:r>
            <a:r>
              <a:rPr lang="en-SG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dirty="0">
                <a:solidFill>
                  <a:srgbClr val="37474F"/>
                </a:solidFill>
                <a:latin typeface="Monaco" pitchFamily="2" charset="77"/>
              </a:rPr>
              <a:t> x) { </a:t>
            </a:r>
            <a:br>
              <a:rPr lang="en-SG" dirty="0">
                <a:solidFill>
                  <a:srgbClr val="37474F"/>
                </a:solidFill>
                <a:latin typeface="Monaco" pitchFamily="2" charset="77"/>
              </a:rPr>
            </a:br>
            <a:r>
              <a:rPr lang="en-SG" dirty="0">
                <a:solidFill>
                  <a:srgbClr val="37474F"/>
                </a:solidFill>
                <a:latin typeface="Monaco" pitchFamily="2" charset="77"/>
              </a:rPr>
              <a:t>  </a:t>
            </a:r>
            <a:r>
              <a:rPr lang="en-SG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dirty="0">
                <a:solidFill>
                  <a:srgbClr val="37474F"/>
                </a:solidFill>
                <a:latin typeface="Monaco" pitchFamily="2" charset="77"/>
              </a:rPr>
              <a:t> x*x; </a:t>
            </a:r>
            <a:br>
              <a:rPr lang="en-SG" dirty="0">
                <a:solidFill>
                  <a:srgbClr val="37474F"/>
                </a:solidFill>
                <a:latin typeface="Monaco" pitchFamily="2" charset="77"/>
              </a:rPr>
            </a:br>
            <a:r>
              <a:rPr lang="en-SG" dirty="0">
                <a:solidFill>
                  <a:srgbClr val="37474F"/>
                </a:solidFill>
                <a:latin typeface="Monaco" pitchFamily="2" charset="77"/>
              </a:rPr>
              <a:t>} </a:t>
            </a:r>
            <a:br>
              <a:rPr lang="en-SG" dirty="0">
                <a:solidFill>
                  <a:srgbClr val="37474F"/>
                </a:solidFill>
                <a:latin typeface="Monaco" pitchFamily="2" charset="77"/>
              </a:rPr>
            </a:br>
            <a:endParaRPr lang="en-SG" dirty="0">
              <a:solidFill>
                <a:srgbClr val="37474F"/>
              </a:solidFill>
              <a:latin typeface="Monaco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SG" dirty="0">
                <a:solidFill>
                  <a:srgbClr val="3E61A2"/>
                </a:solidFill>
                <a:latin typeface="Monaco" pitchFamily="2" charset="77"/>
              </a:rPr>
              <a:t>double</a:t>
            </a:r>
            <a:r>
              <a:rPr lang="en-SG" dirty="0">
                <a:solidFill>
                  <a:srgbClr val="37474F"/>
                </a:solidFill>
                <a:latin typeface="Monaco" pitchFamily="2" charset="77"/>
              </a:rPr>
              <a:t> </a:t>
            </a:r>
            <a:r>
              <a:rPr lang="en-SG" dirty="0" err="1">
                <a:solidFill>
                  <a:srgbClr val="C2185B"/>
                </a:solidFill>
                <a:latin typeface="Monaco" pitchFamily="2" charset="77"/>
              </a:rPr>
              <a:t>hypotenuse_of</a:t>
            </a:r>
            <a:r>
              <a:rPr lang="en-SG" dirty="0">
                <a:solidFill>
                  <a:srgbClr val="37474F"/>
                </a:solidFill>
                <a:latin typeface="Monaco" pitchFamily="2" charset="77"/>
              </a:rPr>
              <a:t>(</a:t>
            </a:r>
            <a:r>
              <a:rPr lang="en-SG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dirty="0">
                <a:solidFill>
                  <a:srgbClr val="37474F"/>
                </a:solidFill>
                <a:latin typeface="Monaco" pitchFamily="2" charset="77"/>
              </a:rPr>
              <a:t> base, </a:t>
            </a:r>
            <a:r>
              <a:rPr lang="en-SG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dirty="0">
                <a:solidFill>
                  <a:srgbClr val="37474F"/>
                </a:solidFill>
                <a:latin typeface="Monaco" pitchFamily="2" charset="77"/>
              </a:rPr>
              <a:t> height) { </a:t>
            </a:r>
            <a:br>
              <a:rPr lang="en-SG" dirty="0">
                <a:solidFill>
                  <a:srgbClr val="37474F"/>
                </a:solidFill>
                <a:latin typeface="Monaco" pitchFamily="2" charset="77"/>
              </a:rPr>
            </a:br>
            <a:r>
              <a:rPr lang="en-SG" dirty="0">
                <a:solidFill>
                  <a:srgbClr val="37474F"/>
                </a:solidFill>
                <a:latin typeface="Monaco" pitchFamily="2" charset="77"/>
              </a:rPr>
              <a:t>  </a:t>
            </a:r>
            <a:r>
              <a:rPr lang="en-SG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dirty="0">
                <a:solidFill>
                  <a:srgbClr val="37474F"/>
                </a:solidFill>
                <a:latin typeface="Monaco" pitchFamily="2" charset="77"/>
              </a:rPr>
              <a:t> sqrt(square(base) + square(height)); </a:t>
            </a:r>
            <a:br>
              <a:rPr lang="en-SG" dirty="0">
                <a:solidFill>
                  <a:srgbClr val="37474F"/>
                </a:solidFill>
                <a:latin typeface="Monaco" pitchFamily="2" charset="77"/>
              </a:rPr>
            </a:br>
            <a:r>
              <a:rPr lang="en-SG" dirty="0">
                <a:solidFill>
                  <a:srgbClr val="37474F"/>
                </a:solidFill>
                <a:latin typeface="Monaco" pitchFamily="2" charset="77"/>
              </a:rPr>
              <a:t>} </a:t>
            </a:r>
            <a:br>
              <a:rPr lang="en-SG" dirty="0">
                <a:solidFill>
                  <a:srgbClr val="37474F"/>
                </a:solidFill>
                <a:latin typeface="Monaco" pitchFamily="2" charset="77"/>
              </a:rPr>
            </a:br>
            <a:endParaRPr lang="en-US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9584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750C-AAF4-DD42-AE78-5E551484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36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E517-4AD8-FF43-8A29-E4A7772B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4940"/>
            <a:ext cx="8458200" cy="55421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br>
              <a:rPr lang="en-SG" sz="2400" dirty="0">
                <a:solidFill>
                  <a:srgbClr val="37474F"/>
                </a:solidFill>
                <a:latin typeface="Monaco" pitchFamily="2" charset="77"/>
              </a:rPr>
            </a:br>
            <a:r>
              <a:rPr lang="en-SG" sz="2400" dirty="0" err="1">
                <a:solidFill>
                  <a:srgbClr val="3E61A2"/>
                </a:solidFill>
                <a:latin typeface="Monaco" pitchFamily="2" charset="77"/>
              </a:rPr>
              <a:t>int</a:t>
            </a:r>
            <a:r>
              <a:rPr lang="en-SG" sz="2400" dirty="0">
                <a:solidFill>
                  <a:srgbClr val="37474F"/>
                </a:solidFill>
                <a:latin typeface="Monaco" pitchFamily="2" charset="77"/>
              </a:rPr>
              <a:t> </a:t>
            </a:r>
            <a:r>
              <a:rPr lang="en-SG" sz="2400" dirty="0">
                <a:solidFill>
                  <a:srgbClr val="C2185B"/>
                </a:solidFill>
                <a:latin typeface="Monaco" pitchFamily="2" charset="77"/>
              </a:rPr>
              <a:t>main</a:t>
            </a:r>
            <a:r>
              <a:rPr lang="en-SG" sz="2400" dirty="0">
                <a:solidFill>
                  <a:srgbClr val="37474F"/>
                </a:solidFill>
                <a:latin typeface="Monaco" pitchFamily="2" charset="77"/>
              </a:rPr>
              <a:t>() { </a:t>
            </a:r>
            <a:br>
              <a:rPr lang="en-SG" sz="2400" dirty="0">
                <a:solidFill>
                  <a:srgbClr val="37474F"/>
                </a:solidFill>
                <a:latin typeface="Monaco" pitchFamily="2" charset="77"/>
              </a:rPr>
            </a:br>
            <a:r>
              <a:rPr lang="en-SG" sz="2400" dirty="0">
                <a:solidFill>
                  <a:srgbClr val="37474F"/>
                </a:solidFill>
                <a:latin typeface="Monaco" pitchFamily="2" charset="77"/>
              </a:rPr>
              <a:t>  </a:t>
            </a:r>
            <a:r>
              <a:rPr lang="en-SG" sz="2400" dirty="0">
                <a:solidFill>
                  <a:srgbClr val="3E61A2"/>
                </a:solidFill>
                <a:latin typeface="Monaco" pitchFamily="2" charset="77"/>
              </a:rPr>
              <a:t>double</a:t>
            </a:r>
            <a:r>
              <a:rPr lang="en-SG" sz="2400" dirty="0">
                <a:solidFill>
                  <a:srgbClr val="37474F"/>
                </a:solidFill>
                <a:latin typeface="Monaco" pitchFamily="2" charset="77"/>
              </a:rPr>
              <a:t> hypotenuse; </a:t>
            </a:r>
            <a:br>
              <a:rPr lang="en-SG" sz="2400" dirty="0">
                <a:solidFill>
                  <a:srgbClr val="37474F"/>
                </a:solidFill>
                <a:latin typeface="Monaco" pitchFamily="2" charset="77"/>
              </a:rPr>
            </a:br>
            <a:r>
              <a:rPr lang="en-SG" sz="2400" dirty="0">
                <a:solidFill>
                  <a:srgbClr val="37474F"/>
                </a:solidFill>
                <a:latin typeface="Monaco" pitchFamily="2" charset="77"/>
              </a:rPr>
              <a:t>  </a:t>
            </a:r>
            <a:r>
              <a:rPr lang="en-SG" sz="24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400" dirty="0">
                <a:solidFill>
                  <a:srgbClr val="37474F"/>
                </a:solidFill>
                <a:latin typeface="Monaco" pitchFamily="2" charset="77"/>
              </a:rPr>
              <a:t> base = cs1010_read_long(); </a:t>
            </a:r>
            <a:br>
              <a:rPr lang="en-SG" sz="2400" dirty="0">
                <a:solidFill>
                  <a:srgbClr val="37474F"/>
                </a:solidFill>
                <a:latin typeface="Monaco" pitchFamily="2" charset="77"/>
              </a:rPr>
            </a:br>
            <a:r>
              <a:rPr lang="en-SG" sz="2400" dirty="0">
                <a:solidFill>
                  <a:srgbClr val="37474F"/>
                </a:solidFill>
                <a:latin typeface="Monaco" pitchFamily="2" charset="77"/>
              </a:rPr>
              <a:t>  </a:t>
            </a:r>
            <a:r>
              <a:rPr lang="en-SG" sz="24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400" dirty="0">
                <a:solidFill>
                  <a:srgbClr val="37474F"/>
                </a:solidFill>
                <a:latin typeface="Monaco" pitchFamily="2" charset="77"/>
              </a:rPr>
              <a:t> height = cs1010_read_long();     </a:t>
            </a:r>
            <a:br>
              <a:rPr lang="en-SG" sz="2400" dirty="0">
                <a:solidFill>
                  <a:srgbClr val="37474F"/>
                </a:solidFill>
                <a:latin typeface="Monaco" pitchFamily="2" charset="77"/>
              </a:rPr>
            </a:br>
            <a:r>
              <a:rPr lang="en-SG" sz="2400" dirty="0">
                <a:solidFill>
                  <a:srgbClr val="37474F"/>
                </a:solidFill>
                <a:latin typeface="Monaco" pitchFamily="2" charset="77"/>
              </a:rPr>
              <a:t>  hypotenuse = </a:t>
            </a:r>
            <a:r>
              <a:rPr lang="en-SG" sz="2400" dirty="0" err="1">
                <a:solidFill>
                  <a:srgbClr val="37474F"/>
                </a:solidFill>
                <a:latin typeface="Monaco" pitchFamily="2" charset="77"/>
              </a:rPr>
              <a:t>hypotenuse_of</a:t>
            </a:r>
            <a:r>
              <a:rPr lang="en-SG" sz="2400" dirty="0">
                <a:solidFill>
                  <a:srgbClr val="37474F"/>
                </a:solidFill>
                <a:latin typeface="Monaco" pitchFamily="2" charset="77"/>
              </a:rPr>
              <a:t>(base, height);     </a:t>
            </a:r>
            <a:br>
              <a:rPr lang="en-SG" sz="2400" dirty="0">
                <a:solidFill>
                  <a:srgbClr val="37474F"/>
                </a:solidFill>
                <a:latin typeface="Monaco" pitchFamily="2" charset="77"/>
              </a:rPr>
            </a:br>
            <a:r>
              <a:rPr lang="en-SG" sz="2400" dirty="0">
                <a:solidFill>
                  <a:srgbClr val="37474F"/>
                </a:solidFill>
                <a:latin typeface="Monaco" pitchFamily="2" charset="77"/>
              </a:rPr>
              <a:t>  cs1010_println_double(hypotenuse); </a:t>
            </a:r>
            <a:br>
              <a:rPr lang="en-SG" sz="2400" dirty="0">
                <a:solidFill>
                  <a:srgbClr val="37474F"/>
                </a:solidFill>
                <a:latin typeface="Monaco" pitchFamily="2" charset="77"/>
              </a:rPr>
            </a:br>
            <a:r>
              <a:rPr lang="en-SG" sz="2400" dirty="0">
                <a:solidFill>
                  <a:srgbClr val="37474F"/>
                </a:solidFill>
                <a:latin typeface="Monaco" pitchFamily="2" charset="77"/>
              </a:rPr>
              <a:t>}</a:t>
            </a:r>
            <a:endParaRPr lang="en-US" sz="24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93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1439-DC4D-0D45-8847-7867362BD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>
                <a:solidFill>
                  <a:srgbClr val="3E61A2"/>
                </a:solidFill>
                <a:latin typeface="Monaco" pitchFamily="2" charset="77"/>
              </a:rPr>
              <a:t>double</a:t>
            </a:r>
            <a:r>
              <a:rPr lang="en-SG" sz="2000" dirty="0">
                <a:latin typeface="Monaco" pitchFamily="2" charset="77"/>
              </a:rPr>
              <a:t> </a:t>
            </a:r>
            <a:r>
              <a:rPr lang="en-SG" sz="2000" dirty="0">
                <a:solidFill>
                  <a:srgbClr val="C2185B"/>
                </a:solidFill>
                <a:latin typeface="Monaco" pitchFamily="2" charset="77"/>
              </a:rPr>
              <a:t>sqrt</a:t>
            </a:r>
            <a:r>
              <a:rPr lang="en-SG" sz="2000" dirty="0">
                <a:latin typeface="Monaco" pitchFamily="2" charset="77"/>
              </a:rPr>
              <a:t>(</a:t>
            </a:r>
            <a:r>
              <a:rPr lang="en-SG" sz="2000" dirty="0">
                <a:solidFill>
                  <a:srgbClr val="3E61A2"/>
                </a:solidFill>
                <a:latin typeface="Monaco" pitchFamily="2" charset="77"/>
              </a:rPr>
              <a:t>double</a:t>
            </a:r>
            <a:r>
              <a:rPr lang="en-SG" sz="2000" dirty="0">
                <a:latin typeface="Monaco" pitchFamily="2" charset="77"/>
              </a:rPr>
              <a:t> x);</a:t>
            </a:r>
          </a:p>
          <a:p>
            <a:pPr marL="0" indent="0">
              <a:buNone/>
            </a:pPr>
            <a:endParaRPr lang="en-SG" sz="20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SG" sz="2000" dirty="0">
                <a:solidFill>
                  <a:srgbClr val="3E61A2"/>
                </a:solidFill>
                <a:latin typeface="Monaco" pitchFamily="2" charset="77"/>
              </a:rPr>
              <a:t>double</a:t>
            </a:r>
            <a:r>
              <a:rPr lang="en-SG" sz="2000" dirty="0">
                <a:latin typeface="Monaco" pitchFamily="2" charset="77"/>
              </a:rPr>
              <a:t>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 err="1">
                <a:solidFill>
                  <a:srgbClr val="C2185B"/>
                </a:solidFill>
                <a:latin typeface="Monaco" pitchFamily="2" charset="77"/>
              </a:rPr>
              <a:t>hypotenuse_of</a:t>
            </a:r>
            <a:r>
              <a:rPr lang="en-SG" sz="2000" dirty="0">
                <a:latin typeface="Monaco" pitchFamily="2" charset="77"/>
              </a:rPr>
              <a:t>(</a:t>
            </a:r>
            <a:r>
              <a:rPr lang="en-SG" sz="20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000" dirty="0">
                <a:latin typeface="Monaco" pitchFamily="2" charset="77"/>
              </a:rPr>
              <a:t> base, </a:t>
            </a:r>
            <a:r>
              <a:rPr lang="en-SG" sz="20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000" dirty="0">
                <a:latin typeface="Monaco" pitchFamily="2" charset="77"/>
              </a:rPr>
              <a:t> height)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{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  </a:t>
            </a:r>
            <a:r>
              <a:rPr lang="en-SG" sz="2000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2000" dirty="0">
                <a:latin typeface="Monaco" pitchFamily="2" charset="77"/>
              </a:rPr>
              <a:t> sqrt(square(base) + square(height)); </a:t>
            </a:r>
            <a:br>
              <a:rPr lang="en-SG" sz="2000" dirty="0">
                <a:latin typeface="Monaco" pitchFamily="2" charset="77"/>
              </a:rPr>
            </a:br>
            <a:r>
              <a:rPr lang="en-SG" sz="2000" dirty="0">
                <a:latin typeface="Monaco" pitchFamily="2" charset="77"/>
              </a:rPr>
              <a:t>}</a:t>
            </a:r>
            <a:endParaRPr lang="en-US" sz="2000" dirty="0">
              <a:latin typeface="Monaco" pitchFamily="2" charset="7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73A257-2FBA-6A44-9DD3-E1FDE8DE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/>
              <a:t>Problem 5.1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A8161A-E147-0340-B021-96FB304D646B}"/>
              </a:ext>
            </a:extLst>
          </p:cNvPr>
          <p:cNvSpPr txBox="1"/>
          <p:nvPr/>
        </p:nvSpPr>
        <p:spPr>
          <a:xfrm>
            <a:off x="496229" y="4505092"/>
            <a:ext cx="837447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aco" pitchFamily="2" charset="77"/>
              </a:rPr>
              <a:t>sqrt</a:t>
            </a:r>
            <a:r>
              <a:rPr lang="en-US" sz="3200" dirty="0"/>
              <a:t> is declared to take in a parameter of type </a:t>
            </a:r>
          </a:p>
          <a:p>
            <a:r>
              <a:rPr lang="en-US" sz="2800" dirty="0">
                <a:latin typeface="Monaco" pitchFamily="2" charset="77"/>
              </a:rPr>
              <a:t>double</a:t>
            </a:r>
            <a:r>
              <a:rPr lang="en-US" sz="3200" dirty="0"/>
              <a:t> . But the argument that we pass in is </a:t>
            </a:r>
          </a:p>
          <a:p>
            <a:r>
              <a:rPr lang="en-US" sz="3200" dirty="0"/>
              <a:t>the sum of two integers, which is also an integer. </a:t>
            </a:r>
          </a:p>
          <a:p>
            <a:r>
              <a:rPr lang="en-US" sz="3200" dirty="0"/>
              <a:t>Would this result in an error?</a:t>
            </a:r>
          </a:p>
        </p:txBody>
      </p:sp>
    </p:spTree>
    <p:extLst>
      <p:ext uri="{BB962C8B-B14F-4D97-AF65-F5344CB8AC3E}">
        <p14:creationId xmlns:p14="http://schemas.microsoft.com/office/powerpoint/2010/main" val="53458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1439-DC4D-0D45-8847-7867362BD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SG" sz="3600" dirty="0" err="1">
                <a:latin typeface="Monaco" pitchFamily="2" charset="77"/>
              </a:rPr>
              <a:t>int</a:t>
            </a:r>
            <a:r>
              <a:rPr lang="en-SG" sz="3600" dirty="0">
                <a:latin typeface="Monaco" pitchFamily="2" charset="77"/>
              </a:rPr>
              <a:t> main() { </a:t>
            </a:r>
            <a:br>
              <a:rPr lang="en-SG" sz="3600" dirty="0">
                <a:latin typeface="Monaco" pitchFamily="2" charset="77"/>
              </a:rPr>
            </a:br>
            <a:r>
              <a:rPr lang="en-SG" sz="3600" dirty="0">
                <a:latin typeface="Monaco" pitchFamily="2" charset="77"/>
              </a:rPr>
              <a:t>  long l = 3.5; </a:t>
            </a:r>
            <a:br>
              <a:rPr lang="en-SG" sz="3600" dirty="0">
                <a:latin typeface="Monaco" pitchFamily="2" charset="77"/>
              </a:rPr>
            </a:br>
            <a:r>
              <a:rPr lang="en-SG" sz="3600" dirty="0">
                <a:latin typeface="Monaco" pitchFamily="2" charset="77"/>
              </a:rPr>
              <a:t>  double d = 3; </a:t>
            </a:r>
            <a:br>
              <a:rPr lang="en-SG" sz="3600" dirty="0">
                <a:latin typeface="Monaco" pitchFamily="2" charset="77"/>
              </a:rPr>
            </a:br>
            <a:r>
              <a:rPr lang="en-SG" sz="3600" dirty="0">
                <a:latin typeface="Monaco" pitchFamily="2" charset="77"/>
              </a:rPr>
              <a:t>  cs1010_println_long(l); </a:t>
            </a:r>
            <a:br>
              <a:rPr lang="en-SG" sz="3600" dirty="0">
                <a:latin typeface="Monaco" pitchFamily="2" charset="77"/>
              </a:rPr>
            </a:br>
            <a:r>
              <a:rPr lang="en-SG" sz="3600" dirty="0">
                <a:latin typeface="Monaco" pitchFamily="2" charset="77"/>
              </a:rPr>
              <a:t>  cs1010_println_long(d); </a:t>
            </a:r>
            <a:br>
              <a:rPr lang="en-SG" sz="3600" dirty="0">
                <a:latin typeface="Monaco" pitchFamily="2" charset="77"/>
              </a:rPr>
            </a:br>
            <a:r>
              <a:rPr lang="en-SG" sz="3600" dirty="0">
                <a:latin typeface="Monaco" pitchFamily="2" charset="77"/>
              </a:rPr>
              <a:t>}</a:t>
            </a:r>
            <a:endParaRPr lang="en-US" sz="3600" dirty="0">
              <a:latin typeface="Monaco" pitchFamily="2" charset="7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73A257-2FBA-6A44-9DD3-E1FDE8DE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/>
              <a:t>Problem 5.1</a:t>
            </a:r>
          </a:p>
        </p:txBody>
      </p:sp>
    </p:spTree>
    <p:extLst>
      <p:ext uri="{BB962C8B-B14F-4D97-AF65-F5344CB8AC3E}">
        <p14:creationId xmlns:p14="http://schemas.microsoft.com/office/powerpoint/2010/main" val="3271706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1439-DC4D-0D45-8847-7867362BD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SG" dirty="0">
                <a:latin typeface="Monaco" pitchFamily="2" charset="77"/>
              </a:rPr>
              <a:t>??? square(uint16_t x) </a:t>
            </a:r>
            <a:br>
              <a:rPr lang="en-SG" dirty="0">
                <a:latin typeface="Monaco" pitchFamily="2" charset="77"/>
              </a:rPr>
            </a:br>
            <a:r>
              <a:rPr lang="en-SG" dirty="0">
                <a:latin typeface="Monaco" pitchFamily="2" charset="77"/>
              </a:rPr>
              <a:t>{ </a:t>
            </a:r>
            <a:br>
              <a:rPr lang="en-SG" dirty="0">
                <a:latin typeface="Monaco" pitchFamily="2" charset="77"/>
              </a:rPr>
            </a:br>
            <a:r>
              <a:rPr lang="en-SG" dirty="0">
                <a:latin typeface="Monaco" pitchFamily="2" charset="77"/>
              </a:rPr>
              <a:t>  return x*x;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dirty="0">
                <a:latin typeface="Monaco" pitchFamily="2" charset="77"/>
              </a:rPr>
              <a:t>}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73A257-2FBA-6A44-9DD3-E1FDE8DE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/>
              <a:t>Problem 5.2</a:t>
            </a:r>
          </a:p>
        </p:txBody>
      </p:sp>
    </p:spTree>
    <p:extLst>
      <p:ext uri="{BB962C8B-B14F-4D97-AF65-F5344CB8AC3E}">
        <p14:creationId xmlns:p14="http://schemas.microsoft.com/office/powerpoint/2010/main" val="344350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 m to l0…">
            <a:extLst>
              <a:ext uri="{FF2B5EF4-FFF2-40B4-BE49-F238E27FC236}">
                <a16:creationId xmlns:a16="http://schemas.microsoft.com/office/drawing/2014/main" id="{19427856-2FED-304A-AC54-DBBB92F1834C}"/>
              </a:ext>
            </a:extLst>
          </p:cNvPr>
          <p:cNvSpPr/>
          <p:nvPr/>
        </p:nvSpPr>
        <p:spPr>
          <a:xfrm>
            <a:off x="423081" y="1976368"/>
            <a:ext cx="1295872" cy="845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set m to l</a:t>
            </a:r>
            <a:r>
              <a:rPr sz="1600" baseline="-5999" dirty="0">
                <a:latin typeface="Roboto Regular"/>
              </a:rPr>
              <a:t>0</a:t>
            </a:r>
          </a:p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set i to 1</a:t>
            </a:r>
          </a:p>
        </p:txBody>
      </p:sp>
      <p:sp>
        <p:nvSpPr>
          <p:cNvPr id="9" name="i equals k?">
            <a:extLst>
              <a:ext uri="{FF2B5EF4-FFF2-40B4-BE49-F238E27FC236}">
                <a16:creationId xmlns:a16="http://schemas.microsoft.com/office/drawing/2014/main" id="{7B062BEB-B0A2-584D-87DB-38CD1C7D2CB5}"/>
              </a:ext>
            </a:extLst>
          </p:cNvPr>
          <p:cNvSpPr/>
          <p:nvPr/>
        </p:nvSpPr>
        <p:spPr>
          <a:xfrm>
            <a:off x="2058100" y="1976368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>
                <a:latin typeface="Roboto Regular"/>
              </a:rPr>
              <a:t>i equals k?</a:t>
            </a:r>
          </a:p>
        </p:txBody>
      </p:sp>
      <p:sp>
        <p:nvSpPr>
          <p:cNvPr id="10" name="output m">
            <a:extLst>
              <a:ext uri="{FF2B5EF4-FFF2-40B4-BE49-F238E27FC236}">
                <a16:creationId xmlns:a16="http://schemas.microsoft.com/office/drawing/2014/main" id="{F7DA2271-F313-8243-99E5-8FD2D0AB6719}"/>
              </a:ext>
            </a:extLst>
          </p:cNvPr>
          <p:cNvSpPr/>
          <p:nvPr/>
        </p:nvSpPr>
        <p:spPr>
          <a:xfrm>
            <a:off x="2342687" y="3242185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>
                <a:latin typeface="Roboto Regular"/>
              </a:rPr>
              <a:t>output m</a:t>
            </a:r>
          </a:p>
        </p:txBody>
      </p:sp>
      <p:sp>
        <p:nvSpPr>
          <p:cNvPr id="11" name="YES">
            <a:extLst>
              <a:ext uri="{FF2B5EF4-FFF2-40B4-BE49-F238E27FC236}">
                <a16:creationId xmlns:a16="http://schemas.microsoft.com/office/drawing/2014/main" id="{9A3C980D-CD16-9047-AFCF-B3156393B5AC}"/>
              </a:ext>
            </a:extLst>
          </p:cNvPr>
          <p:cNvSpPr txBox="1"/>
          <p:nvPr/>
        </p:nvSpPr>
        <p:spPr>
          <a:xfrm>
            <a:off x="2946490" y="2854755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12" name="is li &gt; m ?">
            <a:extLst>
              <a:ext uri="{FF2B5EF4-FFF2-40B4-BE49-F238E27FC236}">
                <a16:creationId xmlns:a16="http://schemas.microsoft.com/office/drawing/2014/main" id="{1E5ACDC0-0C40-264C-8518-7E51BD61C97A}"/>
              </a:ext>
            </a:extLst>
          </p:cNvPr>
          <p:cNvSpPr/>
          <p:nvPr/>
        </p:nvSpPr>
        <p:spPr>
          <a:xfrm>
            <a:off x="4072807" y="1976368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is l</a:t>
            </a:r>
            <a:r>
              <a:rPr sz="1600" baseline="-5999" dirty="0">
                <a:latin typeface="Roboto Regular"/>
              </a:rPr>
              <a:t>i </a:t>
            </a:r>
            <a:r>
              <a:rPr sz="1600" dirty="0">
                <a:latin typeface="Roboto Regular"/>
              </a:rPr>
              <a:t>&gt; m ?</a:t>
            </a:r>
          </a:p>
        </p:txBody>
      </p:sp>
      <p:sp>
        <p:nvSpPr>
          <p:cNvPr id="13" name="set m to li">
            <a:extLst>
              <a:ext uri="{FF2B5EF4-FFF2-40B4-BE49-F238E27FC236}">
                <a16:creationId xmlns:a16="http://schemas.microsoft.com/office/drawing/2014/main" id="{16E46902-5C65-844D-B222-654B0093A5AB}"/>
              </a:ext>
            </a:extLst>
          </p:cNvPr>
          <p:cNvSpPr/>
          <p:nvPr/>
        </p:nvSpPr>
        <p:spPr>
          <a:xfrm>
            <a:off x="6082393" y="1976368"/>
            <a:ext cx="1112429" cy="845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set m to l</a:t>
            </a:r>
            <a:r>
              <a:rPr sz="1600" baseline="-5999" dirty="0">
                <a:latin typeface="Roboto Regular"/>
              </a:rPr>
              <a:t>i</a:t>
            </a:r>
          </a:p>
        </p:txBody>
      </p:sp>
      <p:sp>
        <p:nvSpPr>
          <p:cNvPr id="18" name="increment i">
            <a:extLst>
              <a:ext uri="{FF2B5EF4-FFF2-40B4-BE49-F238E27FC236}">
                <a16:creationId xmlns:a16="http://schemas.microsoft.com/office/drawing/2014/main" id="{B951E62E-9A5C-564F-94B0-37DF3F685CF3}"/>
              </a:ext>
            </a:extLst>
          </p:cNvPr>
          <p:cNvSpPr/>
          <p:nvPr/>
        </p:nvSpPr>
        <p:spPr>
          <a:xfrm>
            <a:off x="7608969" y="1976368"/>
            <a:ext cx="1112430" cy="845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>
                <a:latin typeface="Roboto Regular"/>
              </a:rPr>
              <a:t>increment i</a:t>
            </a:r>
          </a:p>
        </p:txBody>
      </p:sp>
      <p:sp>
        <p:nvSpPr>
          <p:cNvPr id="20" name="YES">
            <a:extLst>
              <a:ext uri="{FF2B5EF4-FFF2-40B4-BE49-F238E27FC236}">
                <a16:creationId xmlns:a16="http://schemas.microsoft.com/office/drawing/2014/main" id="{F3806876-4E5F-2C44-AD7C-D21DEE6EDA29}"/>
              </a:ext>
            </a:extLst>
          </p:cNvPr>
          <p:cNvSpPr txBox="1"/>
          <p:nvPr/>
        </p:nvSpPr>
        <p:spPr>
          <a:xfrm>
            <a:off x="5727736" y="2402580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23" name="NO">
            <a:extLst>
              <a:ext uri="{FF2B5EF4-FFF2-40B4-BE49-F238E27FC236}">
                <a16:creationId xmlns:a16="http://schemas.microsoft.com/office/drawing/2014/main" id="{D6E04EC0-AD8E-0746-920D-B203E54AE168}"/>
              </a:ext>
            </a:extLst>
          </p:cNvPr>
          <p:cNvSpPr txBox="1"/>
          <p:nvPr/>
        </p:nvSpPr>
        <p:spPr>
          <a:xfrm>
            <a:off x="3736637" y="2402580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sp>
        <p:nvSpPr>
          <p:cNvPr id="24" name="NO">
            <a:extLst>
              <a:ext uri="{FF2B5EF4-FFF2-40B4-BE49-F238E27FC236}">
                <a16:creationId xmlns:a16="http://schemas.microsoft.com/office/drawing/2014/main" id="{F9377C10-CE72-C24E-9C3C-0EB826D18991}"/>
              </a:ext>
            </a:extLst>
          </p:cNvPr>
          <p:cNvSpPr txBox="1"/>
          <p:nvPr/>
        </p:nvSpPr>
        <p:spPr>
          <a:xfrm>
            <a:off x="4959155" y="2854755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sp>
        <p:nvSpPr>
          <p:cNvPr id="25" name="input k and l0..lk-1">
            <a:extLst>
              <a:ext uri="{FF2B5EF4-FFF2-40B4-BE49-F238E27FC236}">
                <a16:creationId xmlns:a16="http://schemas.microsoft.com/office/drawing/2014/main" id="{F8CD4E6A-8BC4-2F4B-808F-294F54EC7D50}"/>
              </a:ext>
            </a:extLst>
          </p:cNvPr>
          <p:cNvSpPr/>
          <p:nvPr/>
        </p:nvSpPr>
        <p:spPr>
          <a:xfrm>
            <a:off x="472921" y="705038"/>
            <a:ext cx="1204152" cy="741623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600" dirty="0">
                <a:latin typeface="Roboto Regular"/>
              </a:rPr>
              <a:t>input k and l</a:t>
            </a:r>
            <a:r>
              <a:rPr lang="en-US" sz="1600" baseline="-25000" dirty="0">
                <a:latin typeface="Roboto Regular"/>
              </a:rPr>
              <a:t>0</a:t>
            </a:r>
            <a:r>
              <a:rPr lang="en-US" sz="1600" dirty="0">
                <a:latin typeface="Roboto Regular"/>
              </a:rPr>
              <a:t> .. l</a:t>
            </a:r>
            <a:r>
              <a:rPr lang="en-US" sz="1600" baseline="-25000" dirty="0">
                <a:latin typeface="Roboto Regular"/>
              </a:rPr>
              <a:t>k-1</a:t>
            </a:r>
            <a:r>
              <a:rPr lang="en-US" sz="1600" dirty="0">
                <a:latin typeface="Roboto Regular"/>
              </a:rPr>
              <a:t> </a:t>
            </a:r>
            <a:endParaRPr sz="1600" dirty="0">
              <a:latin typeface="Roboto Regular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E99402-7DE6-4D46-82D5-8E87D124C052}"/>
              </a:ext>
            </a:extLst>
          </p:cNvPr>
          <p:cNvCxnSpPr>
            <a:cxnSpLocks/>
            <a:stCxn id="25" idx="2"/>
            <a:endCxn id="8" idx="0"/>
          </p:cNvCxnSpPr>
          <p:nvPr/>
        </p:nvCxnSpPr>
        <p:spPr>
          <a:xfrm flipH="1">
            <a:off x="1071017" y="1446661"/>
            <a:ext cx="3980" cy="52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371C44-767B-B34B-912B-9789AB848F1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718953" y="2399222"/>
            <a:ext cx="339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D9FB88-F68E-2240-BE4F-1A05BCE7032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898902" y="2822076"/>
            <a:ext cx="0" cy="42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8C3BD8-0440-694E-A0A1-9C9B70FA159F}"/>
              </a:ext>
            </a:extLst>
          </p:cNvPr>
          <p:cNvCxnSpPr>
            <a:cxnSpLocks/>
          </p:cNvCxnSpPr>
          <p:nvPr/>
        </p:nvCxnSpPr>
        <p:spPr>
          <a:xfrm flipV="1">
            <a:off x="3727450" y="2397125"/>
            <a:ext cx="345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3982BD-8054-794C-A92B-2C33F164104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740685" y="2397126"/>
            <a:ext cx="341708" cy="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6B3FE2-FED4-9D4C-92B2-6991AD01F3B6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7194822" y="2399222"/>
            <a:ext cx="414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160178D-EF77-D94F-9065-3721C717F879}"/>
              </a:ext>
            </a:extLst>
          </p:cNvPr>
          <p:cNvCxnSpPr>
            <a:endCxn id="18" idx="2"/>
          </p:cNvCxnSpPr>
          <p:nvPr/>
        </p:nvCxnSpPr>
        <p:spPr>
          <a:xfrm>
            <a:off x="4900661" y="2822076"/>
            <a:ext cx="3264523" cy="12700"/>
          </a:xfrm>
          <a:prstGeom prst="bentConnector4">
            <a:avLst>
              <a:gd name="adj1" fmla="val 214"/>
              <a:gd name="adj2" fmla="val 50053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FB51DB7-A867-DF42-97E3-D273C3E23603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5532043" y="-656773"/>
            <a:ext cx="12700" cy="5266282"/>
          </a:xfrm>
          <a:prstGeom prst="bentConnector4">
            <a:avLst>
              <a:gd name="adj1" fmla="val 6938929"/>
              <a:gd name="adj2" fmla="val 99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80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4693-3240-3E48-8A03-DE287722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max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FA93FA-B70A-1F4E-9A88-721DB533D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25791"/>
            <a:ext cx="9082860" cy="3547992"/>
          </a:xfrm>
        </p:spPr>
      </p:pic>
    </p:spTree>
    <p:extLst>
      <p:ext uri="{BB962C8B-B14F-4D97-AF65-F5344CB8AC3E}">
        <p14:creationId xmlns:p14="http://schemas.microsoft.com/office/powerpoint/2010/main" val="126939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1439-DC4D-0D45-8847-7867362BD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max’(L, i, j) is either: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baseline="-25000" dirty="0"/>
              <a:t>i    </a:t>
            </a:r>
            <a:r>
              <a:rPr lang="en-US" dirty="0"/>
              <a:t>if i equals j </a:t>
            </a:r>
            <a:r>
              <a:rPr lang="en-US" baseline="-25000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larger between l</a:t>
            </a:r>
            <a:r>
              <a:rPr lang="en-US" baseline="-25000" dirty="0"/>
              <a:t>i</a:t>
            </a:r>
            <a:r>
              <a:rPr lang="en-US" dirty="0"/>
              <a:t> and max’(L, i+1, j), if j &gt; i</a:t>
            </a:r>
          </a:p>
        </p:txBody>
      </p:sp>
    </p:spTree>
    <p:extLst>
      <p:ext uri="{BB962C8B-B14F-4D97-AF65-F5344CB8AC3E}">
        <p14:creationId xmlns:p14="http://schemas.microsoft.com/office/powerpoint/2010/main" val="227827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1439-DC4D-0D45-8847-7867362BD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factorial(n) is either: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  <a:r>
              <a:rPr lang="en-US" baseline="-25000" dirty="0"/>
              <a:t>    </a:t>
            </a:r>
            <a:r>
              <a:rPr lang="en-US" dirty="0"/>
              <a:t>if  n equals 0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 * factorial(n - 1)  if n &gt; 0</a:t>
            </a:r>
          </a:p>
        </p:txBody>
      </p:sp>
    </p:spTree>
    <p:extLst>
      <p:ext uri="{BB962C8B-B14F-4D97-AF65-F5344CB8AC3E}">
        <p14:creationId xmlns:p14="http://schemas.microsoft.com/office/powerpoint/2010/main" val="216878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A9B1D5-73AE-B94B-B90F-15EDC504D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1985373"/>
            <a:ext cx="66421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9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A9B1D5-73AE-B94B-B90F-15EDC504D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78" y="1262049"/>
            <a:ext cx="4169972" cy="17142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0AFF95-70DD-3049-AE8B-D02AC728487B}"/>
              </a:ext>
            </a:extLst>
          </p:cNvPr>
          <p:cNvSpPr txBox="1"/>
          <p:nvPr/>
        </p:nvSpPr>
        <p:spPr>
          <a:xfrm>
            <a:off x="770965" y="4840941"/>
            <a:ext cx="7619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/>
              <a:t>sqrt</a:t>
            </a:r>
            <a:r>
              <a:rPr lang="en-SG" sz="2800" dirty="0"/>
              <a:t>(</a:t>
            </a:r>
            <a:r>
              <a:rPr lang="en-SG" sz="2800" i="1" dirty="0"/>
              <a:t>mean(square(subtract(</a:t>
            </a:r>
            <a:r>
              <a:rPr lang="en-SG" sz="2800" i="1" dirty="0" err="1"/>
              <a:t>L,k,mean</a:t>
            </a:r>
            <a:r>
              <a:rPr lang="en-SG" sz="2800" i="1" dirty="0"/>
              <a:t>(</a:t>
            </a:r>
            <a:r>
              <a:rPr lang="en-SG" sz="2800" i="1" dirty="0" err="1"/>
              <a:t>L,k</a:t>
            </a:r>
            <a:r>
              <a:rPr lang="en-SG" sz="2800" i="1" dirty="0"/>
              <a:t>)),k),k))</a:t>
            </a:r>
            <a:endParaRPr lang="en-SG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827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4DC7-D0F2-D141-A4EA-829731EB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3.1: MAD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22BEC-87B6-8349-A0C9-563DC7E37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654" y="2452594"/>
            <a:ext cx="3806691" cy="1581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92E36E-6105-9F47-BA79-8D1F66D0BE39}"/>
              </a:ext>
            </a:extLst>
          </p:cNvPr>
          <p:cNvSpPr txBox="1"/>
          <p:nvPr/>
        </p:nvSpPr>
        <p:spPr>
          <a:xfrm>
            <a:off x="4338918" y="5253318"/>
            <a:ext cx="596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596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0BB7-447D-BB4E-9C2D-017742F4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3.2(a)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0D75-2D08-0041-A62E-1534F511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sum(L, i, j) is either: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??</a:t>
            </a:r>
            <a:r>
              <a:rPr lang="en-US" sz="3600" baseline="-25000" dirty="0"/>
              <a:t>   	</a:t>
            </a:r>
            <a:r>
              <a:rPr lang="en-US" sz="3600" dirty="0"/>
              <a:t>if i equals j </a:t>
            </a:r>
            <a:r>
              <a:rPr lang="en-US" sz="3600" baseline="-25000" dirty="0"/>
              <a:t> 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or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??</a:t>
            </a:r>
            <a:r>
              <a:rPr lang="en-US" sz="3600" dirty="0"/>
              <a:t> 	l</a:t>
            </a:r>
            <a:r>
              <a:rPr lang="en-US" sz="3600" baseline="-25000" dirty="0"/>
              <a:t>i</a:t>
            </a:r>
            <a:r>
              <a:rPr lang="en-US" sz="3600" dirty="0"/>
              <a:t> and max’(L, i+1, j), if j &gt; i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286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244</Words>
  <Application>Microsoft Macintosh PowerPoint</Application>
  <PresentationFormat>On-screen Show (4:3)</PresentationFormat>
  <Paragraphs>85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Helvetica Neue Medium</vt:lpstr>
      <vt:lpstr>Monaco</vt:lpstr>
      <vt:lpstr>Roboto Light</vt:lpstr>
      <vt:lpstr>Roboto Regular</vt:lpstr>
      <vt:lpstr>Office Theme</vt:lpstr>
      <vt:lpstr>Tutorial 2 Group XX</vt:lpstr>
      <vt:lpstr>PowerPoint Presentation</vt:lpstr>
      <vt:lpstr>Recursive max</vt:lpstr>
      <vt:lpstr>PowerPoint Presentation</vt:lpstr>
      <vt:lpstr>PowerPoint Presentation</vt:lpstr>
      <vt:lpstr>PowerPoint Presentation</vt:lpstr>
      <vt:lpstr>PowerPoint Presentation</vt:lpstr>
      <vt:lpstr>Problem 3.1: MAD</vt:lpstr>
      <vt:lpstr>Problem 3.2(a)</vt:lpstr>
      <vt:lpstr>Problem 3.2(a)</vt:lpstr>
      <vt:lpstr>Problem 3.2(a)</vt:lpstr>
      <vt:lpstr>Problem 3.2(a)</vt:lpstr>
      <vt:lpstr>Problem 3.2(b)</vt:lpstr>
      <vt:lpstr>Recap</vt:lpstr>
      <vt:lpstr>Recap</vt:lpstr>
      <vt:lpstr>Problem 5.1</vt:lpstr>
      <vt:lpstr>Problem 5.1</vt:lpstr>
      <vt:lpstr>Problem 5.2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 Group XX</dc:title>
  <dc:creator>Ooi Wei Tsang</dc:creator>
  <cp:lastModifiedBy>Ooi Wei Tsang</cp:lastModifiedBy>
  <cp:revision>9</cp:revision>
  <dcterms:created xsi:type="dcterms:W3CDTF">2018-08-20T03:20:59Z</dcterms:created>
  <dcterms:modified xsi:type="dcterms:W3CDTF">2018-08-30T10:58:02Z</dcterms:modified>
</cp:coreProperties>
</file>