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1" r:id="rId1"/>
  </p:sldMasterIdLst>
  <p:notesMasterIdLst>
    <p:notesMasterId r:id="rId29"/>
  </p:notesMasterIdLst>
  <p:sldIdLst>
    <p:sldId id="372" r:id="rId2"/>
    <p:sldId id="260" r:id="rId3"/>
    <p:sldId id="303" r:id="rId4"/>
    <p:sldId id="374" r:id="rId5"/>
    <p:sldId id="375" r:id="rId6"/>
    <p:sldId id="376" r:id="rId7"/>
    <p:sldId id="388" r:id="rId8"/>
    <p:sldId id="378" r:id="rId9"/>
    <p:sldId id="379" r:id="rId10"/>
    <p:sldId id="380" r:id="rId11"/>
    <p:sldId id="381" r:id="rId12"/>
    <p:sldId id="389" r:id="rId13"/>
    <p:sldId id="391" r:id="rId14"/>
    <p:sldId id="382" r:id="rId15"/>
    <p:sldId id="383" r:id="rId16"/>
    <p:sldId id="384" r:id="rId17"/>
    <p:sldId id="385" r:id="rId18"/>
    <p:sldId id="392" r:id="rId19"/>
    <p:sldId id="393" r:id="rId20"/>
    <p:sldId id="387" r:id="rId21"/>
    <p:sldId id="396" r:id="rId22"/>
    <p:sldId id="395" r:id="rId23"/>
    <p:sldId id="397" r:id="rId24"/>
    <p:sldId id="398" r:id="rId25"/>
    <p:sldId id="386" r:id="rId26"/>
    <p:sldId id="399" r:id="rId27"/>
    <p:sldId id="37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84203" autoAdjust="0"/>
  </p:normalViewPr>
  <p:slideViewPr>
    <p:cSldViewPr snapToGrid="0">
      <p:cViewPr varScale="1">
        <p:scale>
          <a:sx n="56" d="100"/>
          <a:sy n="56" d="100"/>
        </p:scale>
        <p:origin x="10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BF1339-9A09-4147-A280-CE820B321722}" type="datetimeFigureOut">
              <a:rPr lang="en-SG" smtClean="0"/>
              <a:t>5/11/2018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63B6A-274F-43F4-941C-D03F0DF531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9984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5193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Both will generate duplicates such as ‘</a:t>
            </a:r>
            <a:r>
              <a:rPr lang="en-SG" dirty="0" err="1"/>
              <a:t>bacbe</a:t>
            </a:r>
            <a:r>
              <a:rPr lang="en-SG" dirty="0"/>
              <a:t>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5492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34449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5619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65704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94531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Fail to consider if x is already the root</a:t>
            </a:r>
          </a:p>
          <a:p>
            <a:pPr marL="171450" indent="-171450">
              <a:buFontTx/>
              <a:buChar char="-"/>
            </a:pPr>
            <a:r>
              <a:rPr lang="en-US" dirty="0"/>
              <a:t>Using the wrong type (long instead of double, float instead of double)</a:t>
            </a:r>
          </a:p>
          <a:p>
            <a:pPr marL="171450" indent="-171450">
              <a:buFontTx/>
              <a:buChar char="-"/>
            </a:pPr>
            <a:r>
              <a:rPr lang="en-US" dirty="0"/>
              <a:t>Wrong terminating conditions (did not take `fabs`, use `&gt;` instead of `&lt;`, comparing with 0.001 instead of 0.000000001, terminating after 4 times, etc.)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21638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9335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0177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B050"/>
                </a:solidFill>
              </a:rPr>
              <a:t>Movements must be between adjacent pegs</a:t>
            </a:r>
            <a:endParaRPr lang="en-SG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8270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B050"/>
                </a:solidFill>
              </a:rPr>
              <a:t>Movements must be between adjacent pegs</a:t>
            </a:r>
            <a:endParaRPr lang="en-SG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1602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8232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3278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0722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7463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9259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8B9EBBA-996F-894A-B54A-D6246ED52CEA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307322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33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34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14214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23068"/>
            <a:ext cx="9601200" cy="394433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261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FA1846-DA80-1C48-A609-854EA85C59AD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37435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998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881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71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73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DF5E60-9974-AC48-9591-99C2BB44B7CF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5452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568180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F499CB-6FE2-42E7-A278-E2C6106B4F30}"/>
              </a:ext>
            </a:extLst>
          </p:cNvPr>
          <p:cNvSpPr/>
          <p:nvPr userDrawn="1"/>
        </p:nvSpPr>
        <p:spPr>
          <a:xfrm>
            <a:off x="1371600" y="259318"/>
            <a:ext cx="4582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https://github.com/DigiPie/cs1010_tut</a:t>
            </a:r>
            <a:r>
              <a:rPr lang="en-SG" sz="1800" b="1">
                <a:solidFill>
                  <a:schemeClr val="tx1">
                    <a:lumMod val="65000"/>
                    <a:lumOff val="35000"/>
                  </a:schemeClr>
                </a:solidFill>
              </a:rPr>
              <a:t>_c09</a:t>
            </a:r>
            <a:r>
              <a:rPr lang="en-SG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717644-FCAF-4AF9-A768-8730295986B1}"/>
              </a:ext>
            </a:extLst>
          </p:cNvPr>
          <p:cNvSpPr/>
          <p:nvPr userDrawn="1"/>
        </p:nvSpPr>
        <p:spPr>
          <a:xfrm>
            <a:off x="8209608" y="259318"/>
            <a:ext cx="2763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evantay@comp.nus.edu.sg</a:t>
            </a:r>
          </a:p>
        </p:txBody>
      </p:sp>
    </p:spTree>
    <p:extLst>
      <p:ext uri="{BB962C8B-B14F-4D97-AF65-F5344CB8AC3E}">
        <p14:creationId xmlns:p14="http://schemas.microsoft.com/office/powerpoint/2010/main" val="5260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8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4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giPie/cs1010_tut_c0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giPie/cs1010_tut_c09/blob/master/Tutorial_10/problem25_1.c" TargetMode="External"/><Relationship Id="rId2" Type="http://schemas.openxmlformats.org/officeDocument/2006/relationships/hyperlink" Target="https://github.com/DigiPie/cs1010_tut_c09/blob/master/Tutorial_10/tower_of_hanoi.c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giPie/cs1010_tut_c09/blob/master/Tutorial_10/problem26_1.c" TargetMode="External"/><Relationship Id="rId2" Type="http://schemas.openxmlformats.org/officeDocument/2006/relationships/hyperlink" Target="https://github.com/DigiPie/cs1010_tut_c09/blob/master/Tutorial_10/permutations.c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DigiPie/cs1010_tut_c09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F7EA-C6D4-4913-AB50-ADB68F64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/>
          <a:lstStyle/>
          <a:p>
            <a:r>
              <a:rPr lang="en-SG" sz="9600"/>
              <a:t>cs1010</a:t>
            </a:r>
            <a:endParaRPr lang="en-SG" sz="9600" dirty="0"/>
          </a:p>
        </p:txBody>
      </p:sp>
      <p:sp>
        <p:nvSpPr>
          <p:cNvPr id="4" name="AutoShape 2" descr="Image result for gong cha nus">
            <a:extLst>
              <a:ext uri="{FF2B5EF4-FFF2-40B4-BE49-F238E27FC236}">
                <a16:creationId xmlns:a16="http://schemas.microsoft.com/office/drawing/2014/main" id="{943BFA35-D113-4E70-8747-61669A1E3B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05150" y="17478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5" name="AutoShape 4" descr="Image result for gong cha nus">
            <a:extLst>
              <a:ext uri="{FF2B5EF4-FFF2-40B4-BE49-F238E27FC236}">
                <a16:creationId xmlns:a16="http://schemas.microsoft.com/office/drawing/2014/main" id="{7E6627FC-FBA5-4808-B20D-C2380A2724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57550" y="19002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EC7D028-D5EE-4DEA-A3DF-A37DDF18B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en-SG" sz="4000" b="1">
                <a:solidFill>
                  <a:schemeClr val="tx1"/>
                </a:solidFill>
              </a:rPr>
              <a:t>Evan Tay </a:t>
            </a:r>
            <a:r>
              <a:rPr lang="en-SG" sz="4000">
                <a:solidFill>
                  <a:schemeClr val="tx1"/>
                </a:solidFill>
              </a:rPr>
              <a:t>|</a:t>
            </a:r>
            <a:r>
              <a:rPr lang="en-SG" sz="4000" b="1">
                <a:solidFill>
                  <a:schemeClr val="tx1"/>
                </a:solidFill>
              </a:rPr>
              <a:t> </a:t>
            </a:r>
            <a:r>
              <a:rPr lang="en-SG" sz="4000" i="1">
                <a:solidFill>
                  <a:schemeClr val="tx1"/>
                </a:solidFill>
              </a:rPr>
              <a:t>evantay@comp.nus.edu.sg</a:t>
            </a:r>
          </a:p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en-SG" sz="4000" b="1">
                <a:solidFill>
                  <a:schemeClr val="bg2"/>
                </a:solidFill>
                <a:hlinkClick r:id="rId3"/>
              </a:rPr>
              <a:t>https://github.com/DigiPie/cs1010_tut_c09</a:t>
            </a:r>
            <a:r>
              <a:rPr lang="en-SG" sz="4000" b="1">
                <a:solidFill>
                  <a:schemeClr val="bg2"/>
                </a:solidFill>
              </a:rPr>
              <a:t> </a:t>
            </a:r>
            <a:endParaRPr lang="en-SG" sz="4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505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24D7D-651F-472F-AFDA-1DCB9ACD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Set 25.1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58DD01-8488-4AB8-A32E-958BBEF54E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9" t="12752" r="12639" b="12037"/>
          <a:stretch/>
        </p:blipFill>
        <p:spPr>
          <a:xfrm>
            <a:off x="2794000" y="1420614"/>
            <a:ext cx="6604000" cy="515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498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27C82-A52C-41B9-B40D-9DA7ECF37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Set 25.1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4AF12-459D-464B-B662-3BE2FA622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20800"/>
            <a:ext cx="9601200" cy="5346700"/>
          </a:xfrm>
        </p:spPr>
        <p:txBody>
          <a:bodyPr>
            <a:normAutofit lnSpcReduction="10000"/>
          </a:bodyPr>
          <a:lstStyle/>
          <a:p>
            <a:pPr marL="0" lv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kern="0" dirty="0">
                <a:solidFill>
                  <a:srgbClr val="D73A49"/>
                </a:solidFill>
                <a:latin typeface="Monaco" pitchFamily="2" charset="77"/>
                <a:cs typeface="Calibri"/>
                <a:sym typeface="Calibri"/>
              </a:rPr>
              <a:t>void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 </a:t>
            </a:r>
            <a:r>
              <a:rPr lang="en-SG" sz="2000" kern="0" dirty="0">
                <a:solidFill>
                  <a:srgbClr val="6F42C1"/>
                </a:solidFill>
                <a:latin typeface="Monaco" pitchFamily="2" charset="77"/>
                <a:cs typeface="Calibri"/>
                <a:sym typeface="Calibri"/>
              </a:rPr>
              <a:t>solve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(</a:t>
            </a:r>
            <a:r>
              <a:rPr lang="en-SG" sz="2000" kern="0" dirty="0">
                <a:solidFill>
                  <a:srgbClr val="D73A49"/>
                </a:solidFill>
                <a:latin typeface="Monaco" pitchFamily="2" charset="77"/>
                <a:cs typeface="Calibri"/>
                <a:sym typeface="Calibri"/>
              </a:rPr>
              <a:t>long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 k, </a:t>
            </a:r>
            <a:r>
              <a:rPr lang="en-SG" sz="2000" kern="0" dirty="0">
                <a:solidFill>
                  <a:srgbClr val="D73A49"/>
                </a:solidFill>
                <a:latin typeface="Monaco" pitchFamily="2" charset="77"/>
                <a:cs typeface="Calibri"/>
                <a:sym typeface="Calibri"/>
              </a:rPr>
              <a:t>long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 source, </a:t>
            </a:r>
            <a:r>
              <a:rPr lang="en-SG" sz="2000" kern="0" dirty="0">
                <a:solidFill>
                  <a:srgbClr val="D73A49"/>
                </a:solidFill>
                <a:latin typeface="Monaco" pitchFamily="2" charset="77"/>
                <a:cs typeface="Calibri"/>
                <a:sym typeface="Calibri"/>
              </a:rPr>
              <a:t>long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 dest, </a:t>
            </a:r>
            <a:r>
              <a:rPr lang="en-SG" sz="2000" kern="0" dirty="0">
                <a:solidFill>
                  <a:srgbClr val="D73A49"/>
                </a:solidFill>
                <a:latin typeface="Monaco" pitchFamily="2" charset="77"/>
                <a:cs typeface="Calibri"/>
                <a:sym typeface="Calibri"/>
              </a:rPr>
              <a:t>long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 placeholder) {</a:t>
            </a:r>
          </a:p>
          <a:p>
            <a:pPr marL="0" lv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  </a:t>
            </a:r>
            <a:r>
              <a:rPr lang="en-SG" sz="2000" kern="0" dirty="0">
                <a:solidFill>
                  <a:srgbClr val="D73A49"/>
                </a:solidFill>
                <a:latin typeface="Monaco" pitchFamily="2" charset="77"/>
                <a:cs typeface="Calibri"/>
                <a:sym typeface="Calibri"/>
              </a:rPr>
              <a:t>if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 (k == </a:t>
            </a: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1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) {</a:t>
            </a:r>
          </a:p>
          <a:p>
            <a:pPr marL="0" lv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    </a:t>
            </a: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move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(k, source, placeholder); </a:t>
            </a:r>
          </a:p>
          <a:p>
            <a:pPr marL="0" lv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    move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(k, placeholder, dest); </a:t>
            </a:r>
          </a:p>
          <a:p>
            <a:pPr marL="0" lv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kern="0" dirty="0">
                <a:solidFill>
                  <a:srgbClr val="D73A49"/>
                </a:solidFill>
                <a:latin typeface="Monaco" pitchFamily="2" charset="77"/>
                <a:cs typeface="Calibri"/>
                <a:sym typeface="Calibri"/>
              </a:rPr>
              <a:t>    return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; </a:t>
            </a:r>
          </a:p>
          <a:p>
            <a:pPr marL="0" lv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  } </a:t>
            </a:r>
          </a:p>
          <a:p>
            <a:pPr marL="0" lv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  solve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(k - </a:t>
            </a: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1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, source, dest, placeholder); </a:t>
            </a:r>
          </a:p>
          <a:p>
            <a:pPr marL="0" lv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  move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(k, source, placeholder); </a:t>
            </a:r>
          </a:p>
          <a:p>
            <a:pPr marL="0" lv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  solve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(k - </a:t>
            </a: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1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, dest, source, placeholder); </a:t>
            </a:r>
          </a:p>
          <a:p>
            <a:pPr marL="0" lv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  move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(k, placeholder, dest); </a:t>
            </a:r>
          </a:p>
          <a:p>
            <a:pPr marL="0" lv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  solve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(k - </a:t>
            </a: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1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, source, dest, placeholder); </a:t>
            </a:r>
          </a:p>
          <a:p>
            <a:pPr marL="0" lv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}</a:t>
            </a:r>
            <a:endParaRPr lang="en-US" sz="2000" kern="0" dirty="0">
              <a:solidFill>
                <a:srgbClr val="000000"/>
              </a:solidFill>
              <a:latin typeface="Monaco" pitchFamily="2" charset="77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3E0F7E-55B7-44AB-98F4-C0ABC2CA79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9" t="12752" r="12639" b="12037"/>
          <a:stretch/>
        </p:blipFill>
        <p:spPr>
          <a:xfrm>
            <a:off x="5867400" y="2005474"/>
            <a:ext cx="5969000" cy="466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39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C42CF2B-ABFC-4744-8D4E-67BA3791C396}"/>
              </a:ext>
            </a:extLst>
          </p:cNvPr>
          <p:cNvSpPr txBox="1">
            <a:spLocks/>
          </p:cNvSpPr>
          <p:nvPr/>
        </p:nvSpPr>
        <p:spPr>
          <a:xfrm>
            <a:off x="1371600" y="1320800"/>
            <a:ext cx="9601200" cy="53467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SG" sz="2000" kern="0" dirty="0">
                <a:solidFill>
                  <a:srgbClr val="D73A49"/>
                </a:solidFill>
                <a:latin typeface="Monaco" pitchFamily="2" charset="77"/>
                <a:cs typeface="Calibri"/>
                <a:sym typeface="Calibri"/>
              </a:rPr>
              <a:t>void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 </a:t>
            </a:r>
            <a:r>
              <a:rPr lang="en-SG" sz="2000" kern="0" dirty="0">
                <a:solidFill>
                  <a:srgbClr val="6F42C1"/>
                </a:solidFill>
                <a:latin typeface="Monaco" pitchFamily="2" charset="77"/>
                <a:cs typeface="Calibri"/>
                <a:sym typeface="Calibri"/>
              </a:rPr>
              <a:t>solve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(</a:t>
            </a:r>
            <a:r>
              <a:rPr lang="en-SG" sz="2000" kern="0" dirty="0">
                <a:solidFill>
                  <a:srgbClr val="D73A49"/>
                </a:solidFill>
                <a:latin typeface="Monaco" pitchFamily="2" charset="77"/>
                <a:cs typeface="Calibri"/>
                <a:sym typeface="Calibri"/>
              </a:rPr>
              <a:t>long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 k, </a:t>
            </a:r>
            <a:r>
              <a:rPr lang="en-SG" sz="2000" kern="0" dirty="0">
                <a:solidFill>
                  <a:srgbClr val="D73A49"/>
                </a:solidFill>
                <a:latin typeface="Monaco" pitchFamily="2" charset="77"/>
                <a:cs typeface="Calibri"/>
                <a:sym typeface="Calibri"/>
              </a:rPr>
              <a:t>long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 source, </a:t>
            </a:r>
            <a:r>
              <a:rPr lang="en-SG" sz="2000" kern="0" dirty="0">
                <a:solidFill>
                  <a:srgbClr val="D73A49"/>
                </a:solidFill>
                <a:latin typeface="Monaco" pitchFamily="2" charset="77"/>
                <a:cs typeface="Calibri"/>
                <a:sym typeface="Calibri"/>
              </a:rPr>
              <a:t>long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 dest, </a:t>
            </a:r>
            <a:r>
              <a:rPr lang="en-SG" sz="2000" kern="0" dirty="0">
                <a:solidFill>
                  <a:srgbClr val="D73A49"/>
                </a:solidFill>
                <a:latin typeface="Monaco" pitchFamily="2" charset="77"/>
                <a:cs typeface="Calibri"/>
                <a:sym typeface="Calibri"/>
              </a:rPr>
              <a:t>long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 placeholder) {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  </a:t>
            </a:r>
            <a:r>
              <a:rPr lang="en-SG" sz="2000" kern="0" dirty="0">
                <a:solidFill>
                  <a:srgbClr val="D73A49"/>
                </a:solidFill>
                <a:latin typeface="Monaco" pitchFamily="2" charset="77"/>
                <a:cs typeface="Calibri"/>
                <a:sym typeface="Calibri"/>
              </a:rPr>
              <a:t>if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 (k == </a:t>
            </a: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1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) {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    </a:t>
            </a: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move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(k, source, placeholder); 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    move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(k, placeholder, dest); 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SG" sz="2000" kern="0" dirty="0">
                <a:solidFill>
                  <a:srgbClr val="D73A49"/>
                </a:solidFill>
                <a:latin typeface="Monaco" pitchFamily="2" charset="77"/>
                <a:cs typeface="Calibri"/>
                <a:sym typeface="Calibri"/>
              </a:rPr>
              <a:t>    return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; 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  } 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  solve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(k - </a:t>
            </a: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1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, source, dest, placeholder); 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  move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(k, source, placeholder); 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  solve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(k - </a:t>
            </a: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1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, dest, source, placeholder); 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  move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(k, placeholder, dest); 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  solve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(k - </a:t>
            </a: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1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, source, dest, placeholder); 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}</a:t>
            </a:r>
            <a:endParaRPr lang="en-US" sz="2000" kern="0" dirty="0">
              <a:solidFill>
                <a:srgbClr val="000000"/>
              </a:solidFill>
              <a:latin typeface="Monaco" pitchFamily="2" charset="77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B0E260-EB78-4900-B549-7E5FC2FBF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Set 25.1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9E3A0B-3796-4340-BCED-1DB54A80CC92}"/>
              </a:ext>
            </a:extLst>
          </p:cNvPr>
          <p:cNvSpPr txBox="1">
            <a:spLocks/>
          </p:cNvSpPr>
          <p:nvPr/>
        </p:nvSpPr>
        <p:spPr>
          <a:xfrm>
            <a:off x="6819900" y="1923068"/>
            <a:ext cx="4927600" cy="3944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/>
              <a:t>How many steps (use big O notation) are needed now?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US"/>
              <a:t>From </a:t>
            </a:r>
            <a:r>
              <a:rPr lang="pl-PL"/>
              <a:t>O(2^k) to </a:t>
            </a:r>
            <a:r>
              <a:rPr lang="pl-PL" b="1">
                <a:solidFill>
                  <a:srgbClr val="00B050"/>
                </a:solidFill>
              </a:rPr>
              <a:t>O(3^k)</a:t>
            </a:r>
            <a:endParaRPr lang="en-SG" b="1">
              <a:solidFill>
                <a:srgbClr val="00B050"/>
              </a:solidFill>
            </a:endParaRP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pl-PL"/>
              <a:t>T(k) = </a:t>
            </a:r>
            <a:r>
              <a:rPr lang="pl-PL" b="1">
                <a:solidFill>
                  <a:srgbClr val="00B050"/>
                </a:solidFill>
              </a:rPr>
              <a:t>3</a:t>
            </a:r>
            <a:r>
              <a:rPr lang="pl-PL"/>
              <a:t>T(k-1) + 2 = </a:t>
            </a:r>
            <a:r>
              <a:rPr lang="pl-PL" b="1">
                <a:solidFill>
                  <a:srgbClr val="00B050"/>
                </a:solidFill>
              </a:rPr>
              <a:t>9</a:t>
            </a:r>
            <a:r>
              <a:rPr lang="pl-PL"/>
              <a:t>T(k-2) + </a:t>
            </a:r>
            <a:r>
              <a:rPr lang="pl-PL" b="1">
                <a:solidFill>
                  <a:srgbClr val="00B050"/>
                </a:solidFill>
              </a:rPr>
              <a:t>6</a:t>
            </a:r>
            <a:r>
              <a:rPr lang="pl-PL"/>
              <a:t> + 2 + ... = </a:t>
            </a:r>
            <a:r>
              <a:rPr lang="pl-PL" b="1">
                <a:solidFill>
                  <a:srgbClr val="00B050"/>
                </a:solidFill>
              </a:rPr>
              <a:t>O(3^k)</a:t>
            </a:r>
            <a:endParaRPr lang="en-SG" b="1">
              <a:solidFill>
                <a:srgbClr val="00B050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26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C42CF2B-ABFC-4744-8D4E-67BA3791C396}"/>
              </a:ext>
            </a:extLst>
          </p:cNvPr>
          <p:cNvSpPr txBox="1">
            <a:spLocks/>
          </p:cNvSpPr>
          <p:nvPr/>
        </p:nvSpPr>
        <p:spPr>
          <a:xfrm>
            <a:off x="1371600" y="1320800"/>
            <a:ext cx="9601200" cy="53467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SG" sz="2000" kern="0" dirty="0">
                <a:solidFill>
                  <a:srgbClr val="D73A49"/>
                </a:solidFill>
                <a:latin typeface="Monaco" pitchFamily="2" charset="77"/>
                <a:cs typeface="Calibri"/>
                <a:sym typeface="Calibri"/>
              </a:rPr>
              <a:t>void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 </a:t>
            </a:r>
            <a:r>
              <a:rPr lang="en-SG" sz="2000" kern="0" dirty="0">
                <a:solidFill>
                  <a:srgbClr val="6F42C1"/>
                </a:solidFill>
                <a:latin typeface="Monaco" pitchFamily="2" charset="77"/>
                <a:cs typeface="Calibri"/>
                <a:sym typeface="Calibri"/>
              </a:rPr>
              <a:t>solve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(</a:t>
            </a:r>
            <a:r>
              <a:rPr lang="en-SG" sz="2000" kern="0" dirty="0">
                <a:solidFill>
                  <a:srgbClr val="D73A49"/>
                </a:solidFill>
                <a:latin typeface="Monaco" pitchFamily="2" charset="77"/>
                <a:cs typeface="Calibri"/>
                <a:sym typeface="Calibri"/>
              </a:rPr>
              <a:t>long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 k, </a:t>
            </a:r>
            <a:r>
              <a:rPr lang="en-SG" sz="2000" kern="0" dirty="0">
                <a:solidFill>
                  <a:srgbClr val="D73A49"/>
                </a:solidFill>
                <a:latin typeface="Monaco" pitchFamily="2" charset="77"/>
                <a:cs typeface="Calibri"/>
                <a:sym typeface="Calibri"/>
              </a:rPr>
              <a:t>long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 source, </a:t>
            </a:r>
            <a:r>
              <a:rPr lang="en-SG" sz="2000" kern="0" dirty="0">
                <a:solidFill>
                  <a:srgbClr val="D73A49"/>
                </a:solidFill>
                <a:latin typeface="Monaco" pitchFamily="2" charset="77"/>
                <a:cs typeface="Calibri"/>
                <a:sym typeface="Calibri"/>
              </a:rPr>
              <a:t>long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 dest, </a:t>
            </a:r>
            <a:r>
              <a:rPr lang="en-SG" sz="2000" kern="0" dirty="0">
                <a:solidFill>
                  <a:srgbClr val="D73A49"/>
                </a:solidFill>
                <a:latin typeface="Monaco" pitchFamily="2" charset="77"/>
                <a:cs typeface="Calibri"/>
                <a:sym typeface="Calibri"/>
              </a:rPr>
              <a:t>long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 placeholder) {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  </a:t>
            </a:r>
            <a:r>
              <a:rPr lang="en-SG" sz="2000" kern="0" dirty="0">
                <a:solidFill>
                  <a:srgbClr val="D73A49"/>
                </a:solidFill>
                <a:latin typeface="Monaco" pitchFamily="2" charset="77"/>
                <a:cs typeface="Calibri"/>
                <a:sym typeface="Calibri"/>
              </a:rPr>
              <a:t>if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 (k == </a:t>
            </a: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1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) {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    </a:t>
            </a: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move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(k, source, placeholder); 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    move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(k, placeholder, dest); 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SG" sz="2000" kern="0" dirty="0">
                <a:solidFill>
                  <a:srgbClr val="D73A49"/>
                </a:solidFill>
                <a:latin typeface="Monaco" pitchFamily="2" charset="77"/>
                <a:cs typeface="Calibri"/>
                <a:sym typeface="Calibri"/>
              </a:rPr>
              <a:t>    return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; 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  } 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  solve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(k - </a:t>
            </a: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1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, source, dest, placeholder); 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  move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(k, source, placeholder); 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  solve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(k - </a:t>
            </a: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1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, dest, source, placeholder); 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  move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(k, placeholder, dest); 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  solve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(k - </a:t>
            </a:r>
            <a:r>
              <a:rPr lang="en-SG" sz="2000" kern="0" dirty="0">
                <a:solidFill>
                  <a:srgbClr val="005CC5"/>
                </a:solidFill>
                <a:latin typeface="Monaco" pitchFamily="2" charset="77"/>
                <a:cs typeface="Calibri"/>
                <a:sym typeface="Calibri"/>
              </a:rPr>
              <a:t>1</a:t>
            </a: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, source, dest, placeholder); </a:t>
            </a:r>
          </a:p>
          <a:p>
            <a:pPr marL="0" indent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SG" sz="2000" kern="0" dirty="0">
                <a:solidFill>
                  <a:srgbClr val="000000"/>
                </a:solidFill>
                <a:latin typeface="Monaco" pitchFamily="2" charset="77"/>
                <a:cs typeface="Calibri"/>
                <a:sym typeface="Calibri"/>
              </a:rPr>
              <a:t>}</a:t>
            </a:r>
            <a:endParaRPr lang="en-US" sz="2000" kern="0" dirty="0">
              <a:solidFill>
                <a:srgbClr val="000000"/>
              </a:solidFill>
              <a:latin typeface="Monaco" pitchFamily="2" charset="77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B0E260-EB78-4900-B549-7E5FC2FBF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Set 25.1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C1C70-0BCD-4029-9395-1B262CE20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9900" y="1923068"/>
            <a:ext cx="4927600" cy="39443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many steps (use big O notation) are needed now?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pl-PL" dirty="0"/>
              <a:t>O(2^k) to </a:t>
            </a:r>
            <a:r>
              <a:rPr lang="pl-PL" b="1" dirty="0">
                <a:solidFill>
                  <a:srgbClr val="00B050"/>
                </a:solidFill>
              </a:rPr>
              <a:t>O(3^k)</a:t>
            </a:r>
            <a:endParaRPr lang="en-SG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pl-PL" dirty="0"/>
              <a:t>T(k) = </a:t>
            </a:r>
            <a:r>
              <a:rPr lang="pl-PL" b="1" dirty="0">
                <a:solidFill>
                  <a:srgbClr val="00B050"/>
                </a:solidFill>
              </a:rPr>
              <a:t>3</a:t>
            </a:r>
            <a:r>
              <a:rPr lang="pl-PL" dirty="0"/>
              <a:t>T(k-1) + 2 = </a:t>
            </a:r>
            <a:r>
              <a:rPr lang="pl-PL" b="1" dirty="0">
                <a:solidFill>
                  <a:srgbClr val="00B050"/>
                </a:solidFill>
              </a:rPr>
              <a:t>9</a:t>
            </a:r>
            <a:r>
              <a:rPr lang="pl-PL" dirty="0"/>
              <a:t>T(k-2) + </a:t>
            </a:r>
            <a:r>
              <a:rPr lang="pl-PL" b="1" dirty="0">
                <a:solidFill>
                  <a:srgbClr val="00B050"/>
                </a:solidFill>
              </a:rPr>
              <a:t>6</a:t>
            </a:r>
            <a:r>
              <a:rPr lang="pl-PL" dirty="0"/>
              <a:t> + 2 + ... = </a:t>
            </a:r>
            <a:r>
              <a:rPr lang="pl-PL" b="1" dirty="0">
                <a:solidFill>
                  <a:srgbClr val="00B050"/>
                </a:solidFill>
              </a:rPr>
              <a:t>O(3^k)</a:t>
            </a:r>
            <a:endParaRPr lang="en-SG" b="1" dirty="0">
              <a:solidFill>
                <a:srgbClr val="00B050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832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A5246-B179-4AA4-A262-2359EBDC3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Tower of Hanoi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7382E-FFC0-41F4-A907-3850CC5BD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Original Tower of Hanoi code: </a:t>
            </a:r>
            <a:r>
              <a:rPr lang="fr-FR" dirty="0">
                <a:hlinkClick r:id="rId2"/>
              </a:rPr>
              <a:t>https://github.com/DigiPie/cs1010_tut_c09/blob/master/Tutorial_10/tower_of_hanoi.c</a:t>
            </a:r>
            <a:r>
              <a:rPr lang="fr-FR" dirty="0"/>
              <a:t> </a:t>
            </a:r>
          </a:p>
          <a:p>
            <a:r>
              <a:rPr lang="en-SG" dirty="0"/>
              <a:t>Problem</a:t>
            </a:r>
            <a:r>
              <a:rPr lang="fr-FR" dirty="0"/>
              <a:t> Set 25.1 solution: </a:t>
            </a:r>
            <a:r>
              <a:rPr lang="fr-FR" dirty="0">
                <a:hlinkClick r:id="rId3"/>
              </a:rPr>
              <a:t>https://github.com/DigiPie/cs1010_tut_c09/blob/master/Tutorial_10/problem25_1.c</a:t>
            </a:r>
            <a:r>
              <a:rPr lang="fr-FR" dirty="0"/>
              <a:t>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64943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F7EA-C6D4-4913-AB50-ADB68F64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/>
          <a:lstStyle/>
          <a:p>
            <a:r>
              <a:rPr lang="en-SG" dirty="0"/>
              <a:t>Permutations</a:t>
            </a:r>
          </a:p>
        </p:txBody>
      </p:sp>
      <p:sp>
        <p:nvSpPr>
          <p:cNvPr id="4" name="AutoShape 2" descr="Image result for gong cha nus">
            <a:extLst>
              <a:ext uri="{FF2B5EF4-FFF2-40B4-BE49-F238E27FC236}">
                <a16:creationId xmlns:a16="http://schemas.microsoft.com/office/drawing/2014/main" id="{943BFA35-D113-4E70-8747-61669A1E3B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05150" y="17478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5" name="AutoShape 4" descr="Image result for gong cha nus">
            <a:extLst>
              <a:ext uri="{FF2B5EF4-FFF2-40B4-BE49-F238E27FC236}">
                <a16:creationId xmlns:a16="http://schemas.microsoft.com/office/drawing/2014/main" id="{7E6627FC-FBA5-4808-B20D-C2380A2724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57550" y="19002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EC7D028-D5EE-4DEA-A3DF-A37DDF18B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Unit 26</a:t>
            </a:r>
            <a:endParaRPr lang="en-SG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382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A6B51-189B-4B8F-9D9B-E98B62AC8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Permutations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D402E-2BF6-4B5A-8637-8CF68E54F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Co</a:t>
            </a:r>
            <a:r>
              <a:rPr lang="en-US" dirty="0" err="1"/>
              <a:t>nsider</a:t>
            </a:r>
            <a:r>
              <a:rPr lang="en-US" dirty="0"/>
              <a:t> a string length 3, </a:t>
            </a:r>
            <a:r>
              <a:rPr lang="en-US" b="1" dirty="0" err="1">
                <a:solidFill>
                  <a:srgbClr val="00B050"/>
                </a:solidFill>
              </a:rPr>
              <a:t>abc</a:t>
            </a:r>
            <a:r>
              <a:rPr lang="en-US" dirty="0"/>
              <a:t>. We start with </a:t>
            </a:r>
            <a:r>
              <a:rPr lang="en-US" b="1" dirty="0">
                <a:solidFill>
                  <a:srgbClr val="00B050"/>
                </a:solidFill>
              </a:rPr>
              <a:t>a</a:t>
            </a:r>
            <a:r>
              <a:rPr lang="en-US" dirty="0"/>
              <a:t> as the first character, and generate all the permutations of the string </a:t>
            </a:r>
            <a:r>
              <a:rPr lang="en-US" b="1" dirty="0" err="1">
                <a:solidFill>
                  <a:srgbClr val="00B050"/>
                </a:solidFill>
              </a:rPr>
              <a:t>bc</a:t>
            </a:r>
            <a:r>
              <a:rPr lang="en-US" dirty="0">
                <a:solidFill>
                  <a:schemeClr val="tx1"/>
                </a:solidFill>
              </a:rPr>
              <a:t>. We </a:t>
            </a:r>
            <a:r>
              <a:rPr lang="en-US" dirty="0"/>
              <a:t>get two permutations </a:t>
            </a:r>
            <a:r>
              <a:rPr lang="en-US" b="1" dirty="0" err="1">
                <a:solidFill>
                  <a:srgbClr val="00B050"/>
                </a:solidFill>
              </a:rPr>
              <a:t>abc</a:t>
            </a:r>
            <a:r>
              <a:rPr lang="en-US" dirty="0"/>
              <a:t> and </a:t>
            </a:r>
            <a:r>
              <a:rPr lang="en-US" b="1" dirty="0" err="1">
                <a:solidFill>
                  <a:srgbClr val="00B050"/>
                </a:solidFill>
              </a:rPr>
              <a:t>acb</a:t>
            </a:r>
            <a:r>
              <a:rPr lang="en-US" dirty="0"/>
              <a:t>. The next character is </a:t>
            </a:r>
            <a:r>
              <a:rPr lang="en-US" b="1" dirty="0">
                <a:solidFill>
                  <a:srgbClr val="00B050"/>
                </a:solidFill>
              </a:rPr>
              <a:t>b</a:t>
            </a:r>
            <a:r>
              <a:rPr lang="en-US" dirty="0"/>
              <a:t>. We generate all permutations of the string ac. We get </a:t>
            </a:r>
            <a:r>
              <a:rPr lang="en-US" b="1" dirty="0">
                <a:solidFill>
                  <a:srgbClr val="00B050"/>
                </a:solidFill>
              </a:rPr>
              <a:t>bac</a:t>
            </a:r>
            <a:r>
              <a:rPr lang="en-US" dirty="0"/>
              <a:t> and </a:t>
            </a:r>
            <a:r>
              <a:rPr lang="en-US" b="1" dirty="0" err="1">
                <a:solidFill>
                  <a:srgbClr val="00B050"/>
                </a:solidFill>
              </a:rPr>
              <a:t>bca</a:t>
            </a:r>
            <a:r>
              <a:rPr lang="en-US" dirty="0"/>
              <a:t>. Similarly, we get the permutations </a:t>
            </a:r>
            <a:r>
              <a:rPr lang="en-US" b="1" dirty="0">
                <a:solidFill>
                  <a:srgbClr val="00B050"/>
                </a:solidFill>
              </a:rPr>
              <a:t>cab</a:t>
            </a:r>
            <a:r>
              <a:rPr lang="en-US" dirty="0"/>
              <a:t> and </a:t>
            </a:r>
            <a:r>
              <a:rPr lang="en-US" b="1" dirty="0" err="1">
                <a:solidFill>
                  <a:srgbClr val="00B050"/>
                </a:solidFill>
              </a:rPr>
              <a:t>cba</a:t>
            </a:r>
            <a:r>
              <a:rPr lang="en-US" dirty="0"/>
              <a:t> by considering </a:t>
            </a:r>
            <a:r>
              <a:rPr lang="en-US" b="1" dirty="0">
                <a:solidFill>
                  <a:srgbClr val="00B050"/>
                </a:solidFill>
              </a:rPr>
              <a:t>c</a:t>
            </a:r>
            <a:r>
              <a:rPr lang="en-US" dirty="0"/>
              <a:t> as the first character and permutating </a:t>
            </a:r>
            <a:r>
              <a:rPr lang="en-US" b="1" dirty="0" err="1">
                <a:solidFill>
                  <a:srgbClr val="00B050"/>
                </a:solidFill>
              </a:rPr>
              <a:t>ba</a:t>
            </a:r>
            <a:r>
              <a:rPr lang="en-US" dirty="0"/>
              <a:t>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83737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961A-9F40-4844-941C-D63DFCB4E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Permutations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E5C1A-F904-4E98-AC98-F57E5E094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33500"/>
            <a:ext cx="9601200" cy="5270500"/>
          </a:xfrm>
        </p:spPr>
        <p:txBody>
          <a:bodyPr>
            <a:normAutofit/>
          </a:bodyPr>
          <a:lstStyle/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>
                <a:solidFill>
                  <a:srgbClr val="3E61A2"/>
                </a:solidFill>
              </a:rPr>
              <a:t>void</a:t>
            </a:r>
            <a:r>
              <a:rPr lang="en-SG" sz="2000" dirty="0"/>
              <a:t> </a:t>
            </a:r>
            <a:r>
              <a:rPr lang="en-SG" sz="2000" dirty="0">
                <a:solidFill>
                  <a:srgbClr val="C2185B"/>
                </a:solidFill>
              </a:rPr>
              <a:t>permute</a:t>
            </a:r>
            <a:r>
              <a:rPr lang="en-SG" sz="2000" dirty="0"/>
              <a:t>(</a:t>
            </a:r>
            <a:r>
              <a:rPr lang="en-SG" sz="2000" dirty="0">
                <a:solidFill>
                  <a:srgbClr val="3E61A2"/>
                </a:solidFill>
              </a:rPr>
              <a:t>char</a:t>
            </a:r>
            <a:r>
              <a:rPr lang="en-SG" sz="2000" dirty="0"/>
              <a:t> a[], </a:t>
            </a:r>
            <a:r>
              <a:rPr lang="en-SG" sz="2000" dirty="0">
                <a:solidFill>
                  <a:srgbClr val="3E61A2"/>
                </a:solidFill>
              </a:rPr>
              <a:t>long</a:t>
            </a:r>
            <a:r>
              <a:rPr lang="en-SG" sz="2000" dirty="0"/>
              <a:t> </a:t>
            </a:r>
            <a:r>
              <a:rPr lang="en-SG" sz="2000" dirty="0" err="1"/>
              <a:t>len</a:t>
            </a:r>
            <a:r>
              <a:rPr lang="en-SG" sz="2000" dirty="0"/>
              <a:t>, </a:t>
            </a:r>
            <a:r>
              <a:rPr lang="en-SG" sz="2000" dirty="0">
                <a:solidFill>
                  <a:srgbClr val="3E61A2"/>
                </a:solidFill>
              </a:rPr>
              <a:t>long</a:t>
            </a:r>
            <a:r>
              <a:rPr lang="en-SG" sz="2000" dirty="0"/>
              <a:t> </a:t>
            </a:r>
            <a:r>
              <a:rPr lang="en-SG" sz="2000" dirty="0" err="1"/>
              <a:t>curr</a:t>
            </a:r>
            <a:r>
              <a:rPr lang="en-SG" sz="2000" dirty="0"/>
              <a:t>) {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</a:t>
            </a:r>
            <a:r>
              <a:rPr lang="en-US" sz="2000" dirty="0">
                <a:solidFill>
                  <a:srgbClr val="999999"/>
                </a:solidFill>
                <a:latin typeface="Monaco"/>
              </a:rPr>
              <a:t>// permute characters a[</a:t>
            </a:r>
            <a:r>
              <a:rPr lang="en-US" sz="2000" dirty="0" err="1">
                <a:solidFill>
                  <a:srgbClr val="999999"/>
                </a:solidFill>
                <a:latin typeface="Monaco"/>
              </a:rPr>
              <a:t>curr</a:t>
            </a:r>
            <a:r>
              <a:rPr lang="en-US" sz="2000" dirty="0">
                <a:solidFill>
                  <a:srgbClr val="999999"/>
                </a:solidFill>
                <a:latin typeface="Monaco"/>
              </a:rPr>
              <a:t>]..a[len-1] and print out a for each permutation.</a:t>
            </a:r>
            <a:endParaRPr lang="en-SG" sz="2000" dirty="0">
              <a:solidFill>
                <a:srgbClr val="999999"/>
              </a:solidFill>
              <a:latin typeface="Monaco"/>
            </a:endParaRP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</a:t>
            </a:r>
            <a:r>
              <a:rPr lang="en-SG" sz="2000" dirty="0">
                <a:solidFill>
                  <a:srgbClr val="3B78E7"/>
                </a:solidFill>
              </a:rPr>
              <a:t>if</a:t>
            </a:r>
            <a:r>
              <a:rPr lang="en-SG" sz="2000" dirty="0"/>
              <a:t> (</a:t>
            </a:r>
            <a:r>
              <a:rPr lang="en-SG" sz="2000" dirty="0" err="1"/>
              <a:t>curr</a:t>
            </a:r>
            <a:r>
              <a:rPr lang="en-SG" sz="2000" dirty="0"/>
              <a:t> == len-</a:t>
            </a:r>
            <a:r>
              <a:rPr lang="en-SG" sz="2000" dirty="0">
                <a:solidFill>
                  <a:srgbClr val="E74C3C"/>
                </a:solidFill>
              </a:rPr>
              <a:t>1</a:t>
            </a:r>
            <a:r>
              <a:rPr lang="en-SG" sz="2000" dirty="0"/>
              <a:t>) {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  cs1010_println_string(a);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B78E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>
                <a:solidFill>
                  <a:srgbClr val="37474F"/>
                </a:solidFill>
              </a:rPr>
              <a:t>    </a:t>
            </a:r>
            <a:r>
              <a:rPr lang="en-SG" sz="2000" dirty="0"/>
              <a:t>return</a:t>
            </a:r>
            <a:r>
              <a:rPr lang="en-SG" sz="2000" dirty="0">
                <a:solidFill>
                  <a:srgbClr val="37474F"/>
                </a:solidFill>
              </a:rPr>
              <a:t>;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}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SG" sz="2000" dirty="0"/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permute(a, </a:t>
            </a:r>
            <a:r>
              <a:rPr lang="en-SG" sz="2000" dirty="0" err="1"/>
              <a:t>len</a:t>
            </a:r>
            <a:r>
              <a:rPr lang="en-SG" sz="2000" dirty="0"/>
              <a:t>, </a:t>
            </a:r>
            <a:r>
              <a:rPr lang="en-SG" sz="2000" dirty="0" err="1"/>
              <a:t>curr</a:t>
            </a:r>
            <a:r>
              <a:rPr lang="en-SG" sz="2000" dirty="0"/>
              <a:t> + </a:t>
            </a:r>
            <a:r>
              <a:rPr lang="en-SG" sz="2000" dirty="0">
                <a:solidFill>
                  <a:srgbClr val="E74C3C"/>
                </a:solidFill>
              </a:rPr>
              <a:t>1</a:t>
            </a:r>
            <a:r>
              <a:rPr lang="en-SG" sz="2000" dirty="0"/>
              <a:t>);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</a:t>
            </a:r>
            <a:r>
              <a:rPr lang="en-SG" sz="2000" dirty="0">
                <a:solidFill>
                  <a:srgbClr val="3B78E7"/>
                </a:solidFill>
              </a:rPr>
              <a:t>for</a:t>
            </a:r>
            <a:r>
              <a:rPr lang="en-SG" sz="2000" dirty="0"/>
              <a:t> (</a:t>
            </a:r>
            <a:r>
              <a:rPr lang="en-SG" sz="2000" dirty="0">
                <a:solidFill>
                  <a:srgbClr val="3E61A2"/>
                </a:solidFill>
              </a:rPr>
              <a:t>long</a:t>
            </a:r>
            <a:r>
              <a:rPr lang="en-SG" sz="2000" dirty="0"/>
              <a:t> </a:t>
            </a:r>
            <a:r>
              <a:rPr lang="en-SG" sz="2000" dirty="0" err="1"/>
              <a:t>i</a:t>
            </a:r>
            <a:r>
              <a:rPr lang="en-SG" sz="2000" dirty="0"/>
              <a:t> = </a:t>
            </a:r>
            <a:r>
              <a:rPr lang="en-SG" sz="2000" dirty="0" err="1"/>
              <a:t>curr</a:t>
            </a:r>
            <a:r>
              <a:rPr lang="en-SG" sz="2000" dirty="0"/>
              <a:t> + </a:t>
            </a:r>
            <a:r>
              <a:rPr lang="en-SG" sz="2000" dirty="0">
                <a:solidFill>
                  <a:srgbClr val="E74C3C"/>
                </a:solidFill>
              </a:rPr>
              <a:t>1</a:t>
            </a:r>
            <a:r>
              <a:rPr lang="en-SG" sz="2000" dirty="0"/>
              <a:t>; </a:t>
            </a:r>
            <a:r>
              <a:rPr lang="en-SG" sz="2000" dirty="0" err="1"/>
              <a:t>i</a:t>
            </a:r>
            <a:r>
              <a:rPr lang="en-SG" sz="2000" dirty="0"/>
              <a:t> &lt; </a:t>
            </a:r>
            <a:r>
              <a:rPr lang="en-SG" sz="2000" dirty="0" err="1"/>
              <a:t>len</a:t>
            </a:r>
            <a:r>
              <a:rPr lang="en-SG" sz="2000" dirty="0"/>
              <a:t>; </a:t>
            </a:r>
            <a:r>
              <a:rPr lang="en-SG" sz="2000" dirty="0" err="1"/>
              <a:t>i</a:t>
            </a:r>
            <a:r>
              <a:rPr lang="en-SG" sz="2000" dirty="0"/>
              <a:t> += </a:t>
            </a:r>
            <a:r>
              <a:rPr lang="en-SG" sz="2000" dirty="0">
                <a:solidFill>
                  <a:srgbClr val="E74C3C"/>
                </a:solidFill>
              </a:rPr>
              <a:t>1</a:t>
            </a:r>
            <a:r>
              <a:rPr lang="en-SG" sz="2000" dirty="0"/>
              <a:t>) {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    swap(a, </a:t>
            </a:r>
            <a:r>
              <a:rPr lang="en-SG" sz="2000" dirty="0" err="1"/>
              <a:t>curr</a:t>
            </a:r>
            <a:r>
              <a:rPr lang="en-SG" sz="2000" dirty="0"/>
              <a:t>, </a:t>
            </a:r>
            <a:r>
              <a:rPr lang="en-SG" sz="2000" dirty="0" err="1"/>
              <a:t>i</a:t>
            </a:r>
            <a:r>
              <a:rPr lang="en-SG" sz="2000" dirty="0"/>
              <a:t>);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    permute(a, </a:t>
            </a:r>
            <a:r>
              <a:rPr lang="en-SG" sz="2000" dirty="0" err="1"/>
              <a:t>len</a:t>
            </a:r>
            <a:r>
              <a:rPr lang="en-SG" sz="2000" dirty="0"/>
              <a:t>, </a:t>
            </a:r>
            <a:r>
              <a:rPr lang="en-SG" sz="2000" dirty="0" err="1"/>
              <a:t>curr</a:t>
            </a:r>
            <a:r>
              <a:rPr lang="en-SG" sz="2000" dirty="0"/>
              <a:t> + </a:t>
            </a:r>
            <a:r>
              <a:rPr lang="en-SG" sz="2000" dirty="0">
                <a:solidFill>
                  <a:srgbClr val="E74C3C"/>
                </a:solidFill>
              </a:rPr>
              <a:t>1</a:t>
            </a:r>
            <a:r>
              <a:rPr lang="en-SG" sz="2000" dirty="0"/>
              <a:t>);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    swap(a, </a:t>
            </a:r>
            <a:r>
              <a:rPr lang="en-SG" sz="2000" dirty="0" err="1"/>
              <a:t>i</a:t>
            </a:r>
            <a:r>
              <a:rPr lang="en-SG" sz="2000" dirty="0"/>
              <a:t>, </a:t>
            </a:r>
            <a:r>
              <a:rPr lang="en-SG" sz="2000" dirty="0" err="1"/>
              <a:t>curr</a:t>
            </a:r>
            <a:r>
              <a:rPr lang="en-SG" sz="2000" dirty="0"/>
              <a:t>);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}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8804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7C809-66B9-4086-A2B4-762C253B6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Set 26.1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28621-D82C-47B8-ADE2-58752F035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</a:t>
            </a:r>
            <a:r>
              <a:rPr lang="en-US" dirty="0" err="1"/>
              <a:t>boolean</a:t>
            </a:r>
            <a:r>
              <a:rPr lang="en-US" dirty="0"/>
              <a:t> function that we can call in Line A to check if we should continue to permute the rest of the string, and therefore avoid generating duplicate permutations when the input string contains duplicate characters.</a:t>
            </a:r>
          </a:p>
          <a:p>
            <a:pPr lvl="1"/>
            <a:r>
              <a:rPr lang="en-US" dirty="0"/>
              <a:t>For instance, if the input is </a:t>
            </a:r>
            <a:r>
              <a:rPr lang="en-US" b="1" dirty="0" err="1">
                <a:solidFill>
                  <a:srgbClr val="00B050"/>
                </a:solidFill>
              </a:rPr>
              <a:t>aaa</a:t>
            </a:r>
            <a:r>
              <a:rPr lang="en-US" dirty="0"/>
              <a:t>, the existing code would print </a:t>
            </a:r>
            <a:r>
              <a:rPr lang="en-US" b="1" dirty="0" err="1">
                <a:solidFill>
                  <a:srgbClr val="00B050"/>
                </a:solidFill>
              </a:rPr>
              <a:t>aaa</a:t>
            </a:r>
            <a:r>
              <a:rPr lang="en-US" dirty="0"/>
              <a:t> six times. Print one time only instead.</a:t>
            </a:r>
            <a:endParaRPr lang="en-SG" dirty="0"/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20693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12E0D-5AEB-4069-8D9E-2D62BDB18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Set 26.1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6C5D29-1365-4667-8D1B-7555AE9BD2BD}"/>
              </a:ext>
            </a:extLst>
          </p:cNvPr>
          <p:cNvSpPr/>
          <p:nvPr/>
        </p:nvSpPr>
        <p:spPr>
          <a:xfrm>
            <a:off x="3113752" y="2552010"/>
            <a:ext cx="461912" cy="369330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CEB50E-5396-4C5D-AF91-5CCE506ABB42}"/>
              </a:ext>
            </a:extLst>
          </p:cNvPr>
          <p:cNvSpPr/>
          <p:nvPr/>
        </p:nvSpPr>
        <p:spPr>
          <a:xfrm>
            <a:off x="3775200" y="2552010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422CF7-DC1B-4954-ABF2-6214732D74C0}"/>
              </a:ext>
            </a:extLst>
          </p:cNvPr>
          <p:cNvSpPr/>
          <p:nvPr/>
        </p:nvSpPr>
        <p:spPr>
          <a:xfrm>
            <a:off x="4436648" y="2552010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0689DE-02BE-433D-A7DB-E482025F0A63}"/>
              </a:ext>
            </a:extLst>
          </p:cNvPr>
          <p:cNvSpPr/>
          <p:nvPr/>
        </p:nvSpPr>
        <p:spPr>
          <a:xfrm>
            <a:off x="5098096" y="2552010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b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038E72-CC4F-406E-A8AE-2DD452847DAA}"/>
              </a:ext>
            </a:extLst>
          </p:cNvPr>
          <p:cNvSpPr/>
          <p:nvPr/>
        </p:nvSpPr>
        <p:spPr>
          <a:xfrm>
            <a:off x="5759544" y="2552010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267776-84F7-466D-8159-7CF6144CEA76}"/>
              </a:ext>
            </a:extLst>
          </p:cNvPr>
          <p:cNvSpPr txBox="1"/>
          <p:nvPr/>
        </p:nvSpPr>
        <p:spPr>
          <a:xfrm>
            <a:off x="3816854" y="1813343"/>
            <a:ext cx="234455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Calibri"/>
              </a:rPr>
              <a:t>permutate recursively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3648E-9216-4EE4-8CB9-529147DA95CB}"/>
              </a:ext>
            </a:extLst>
          </p:cNvPr>
          <p:cNvSpPr/>
          <p:nvPr/>
        </p:nvSpPr>
        <p:spPr>
          <a:xfrm>
            <a:off x="3113752" y="3270018"/>
            <a:ext cx="461912" cy="369330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A6B522-147E-416E-9ECA-81ABE921A384}"/>
              </a:ext>
            </a:extLst>
          </p:cNvPr>
          <p:cNvSpPr/>
          <p:nvPr/>
        </p:nvSpPr>
        <p:spPr>
          <a:xfrm>
            <a:off x="3775200" y="3270018"/>
            <a:ext cx="461912" cy="369330"/>
          </a:xfrm>
          <a:prstGeom prst="rect">
            <a:avLst/>
          </a:prstGeom>
          <a:solidFill>
            <a:srgbClr val="00B05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79112C-EFC3-4903-AF78-2DE3C769C63F}"/>
              </a:ext>
            </a:extLst>
          </p:cNvPr>
          <p:cNvSpPr/>
          <p:nvPr/>
        </p:nvSpPr>
        <p:spPr>
          <a:xfrm>
            <a:off x="4436648" y="3270018"/>
            <a:ext cx="461912" cy="369330"/>
          </a:xfrm>
          <a:prstGeom prst="rect">
            <a:avLst/>
          </a:prstGeom>
          <a:solidFill>
            <a:srgbClr val="00B05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4A8B92-4081-4CE7-B492-E1865447F694}"/>
              </a:ext>
            </a:extLst>
          </p:cNvPr>
          <p:cNvSpPr/>
          <p:nvPr/>
        </p:nvSpPr>
        <p:spPr>
          <a:xfrm>
            <a:off x="5098096" y="3270018"/>
            <a:ext cx="461912" cy="369330"/>
          </a:xfrm>
          <a:prstGeom prst="rect">
            <a:avLst/>
          </a:prstGeom>
          <a:solidFill>
            <a:srgbClr val="00B05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b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6FEFD6-6D7F-4C84-ACC8-48B3D8CFEB7D}"/>
              </a:ext>
            </a:extLst>
          </p:cNvPr>
          <p:cNvSpPr/>
          <p:nvPr/>
        </p:nvSpPr>
        <p:spPr>
          <a:xfrm>
            <a:off x="5759544" y="3270018"/>
            <a:ext cx="461912" cy="369330"/>
          </a:xfrm>
          <a:prstGeom prst="rect">
            <a:avLst/>
          </a:prstGeom>
          <a:solidFill>
            <a:srgbClr val="00B05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0ECC35-84EA-4C19-A473-4DE4D62F765F}"/>
              </a:ext>
            </a:extLst>
          </p:cNvPr>
          <p:cNvSpPr/>
          <p:nvPr/>
        </p:nvSpPr>
        <p:spPr>
          <a:xfrm>
            <a:off x="3113752" y="3988026"/>
            <a:ext cx="461912" cy="369330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A1C4C2-FAEA-4CC6-BC71-D711805B3750}"/>
              </a:ext>
            </a:extLst>
          </p:cNvPr>
          <p:cNvSpPr/>
          <p:nvPr/>
        </p:nvSpPr>
        <p:spPr>
          <a:xfrm>
            <a:off x="3775200" y="3988026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C5B5CA-DC8C-498E-AEEB-C4C4F7A25615}"/>
              </a:ext>
            </a:extLst>
          </p:cNvPr>
          <p:cNvSpPr/>
          <p:nvPr/>
        </p:nvSpPr>
        <p:spPr>
          <a:xfrm>
            <a:off x="4436648" y="3988026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9D3E1F-D799-47D1-9913-097BABEB8E74}"/>
              </a:ext>
            </a:extLst>
          </p:cNvPr>
          <p:cNvSpPr/>
          <p:nvPr/>
        </p:nvSpPr>
        <p:spPr>
          <a:xfrm>
            <a:off x="5098096" y="3988026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b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E68B66-7CA4-44BA-A25D-0133F1C92FF5}"/>
              </a:ext>
            </a:extLst>
          </p:cNvPr>
          <p:cNvSpPr/>
          <p:nvPr/>
        </p:nvSpPr>
        <p:spPr>
          <a:xfrm>
            <a:off x="5759544" y="3988026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98C7EE-6C1D-4E5D-9F50-13BE6F2AFCB3}"/>
              </a:ext>
            </a:extLst>
          </p:cNvPr>
          <p:cNvSpPr/>
          <p:nvPr/>
        </p:nvSpPr>
        <p:spPr>
          <a:xfrm>
            <a:off x="3113752" y="4705065"/>
            <a:ext cx="461912" cy="369330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4B3638-F234-4FA4-AE3B-EE6F05A389DD}"/>
              </a:ext>
            </a:extLst>
          </p:cNvPr>
          <p:cNvSpPr/>
          <p:nvPr/>
        </p:nvSpPr>
        <p:spPr>
          <a:xfrm>
            <a:off x="3775200" y="4705065"/>
            <a:ext cx="461912" cy="369330"/>
          </a:xfrm>
          <a:prstGeom prst="rect">
            <a:avLst/>
          </a:prstGeom>
          <a:solidFill>
            <a:srgbClr val="00B05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C3A0AC-B987-4CBC-A40D-5CA829C3F69C}"/>
              </a:ext>
            </a:extLst>
          </p:cNvPr>
          <p:cNvSpPr/>
          <p:nvPr/>
        </p:nvSpPr>
        <p:spPr>
          <a:xfrm>
            <a:off x="4436648" y="4705065"/>
            <a:ext cx="461912" cy="369330"/>
          </a:xfrm>
          <a:prstGeom prst="rect">
            <a:avLst/>
          </a:prstGeom>
          <a:solidFill>
            <a:srgbClr val="00B05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3D89C7E-5538-43AA-B3F6-1BF54EBF3756}"/>
              </a:ext>
            </a:extLst>
          </p:cNvPr>
          <p:cNvSpPr/>
          <p:nvPr/>
        </p:nvSpPr>
        <p:spPr>
          <a:xfrm>
            <a:off x="5098096" y="4705065"/>
            <a:ext cx="461912" cy="369330"/>
          </a:xfrm>
          <a:prstGeom prst="rect">
            <a:avLst/>
          </a:prstGeom>
          <a:solidFill>
            <a:srgbClr val="00B05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7406B9-9FAA-40E0-AD0E-E761818EE7B8}"/>
              </a:ext>
            </a:extLst>
          </p:cNvPr>
          <p:cNvSpPr/>
          <p:nvPr/>
        </p:nvSpPr>
        <p:spPr>
          <a:xfrm>
            <a:off x="5759544" y="4705065"/>
            <a:ext cx="461912" cy="369330"/>
          </a:xfrm>
          <a:prstGeom prst="rect">
            <a:avLst/>
          </a:prstGeom>
          <a:solidFill>
            <a:srgbClr val="00B05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C6501B-DDB9-40B9-93B4-BF7110D2DBF1}"/>
              </a:ext>
            </a:extLst>
          </p:cNvPr>
          <p:cNvSpPr/>
          <p:nvPr/>
        </p:nvSpPr>
        <p:spPr>
          <a:xfrm>
            <a:off x="3113752" y="5443732"/>
            <a:ext cx="461912" cy="369330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7C82643-176E-45C1-8D23-C637EDA22FEE}"/>
              </a:ext>
            </a:extLst>
          </p:cNvPr>
          <p:cNvSpPr/>
          <p:nvPr/>
        </p:nvSpPr>
        <p:spPr>
          <a:xfrm>
            <a:off x="3775200" y="5443732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EA49E69-BB7A-4328-9E18-24A303F8073B}"/>
              </a:ext>
            </a:extLst>
          </p:cNvPr>
          <p:cNvSpPr/>
          <p:nvPr/>
        </p:nvSpPr>
        <p:spPr>
          <a:xfrm>
            <a:off x="4436648" y="5443732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DD68A0-69AE-4BC9-BA49-7588CDC341FD}"/>
              </a:ext>
            </a:extLst>
          </p:cNvPr>
          <p:cNvSpPr/>
          <p:nvPr/>
        </p:nvSpPr>
        <p:spPr>
          <a:xfrm>
            <a:off x="5098096" y="5443732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79BD431-2077-40CD-8016-1B44A0788CF2}"/>
              </a:ext>
            </a:extLst>
          </p:cNvPr>
          <p:cNvSpPr/>
          <p:nvPr/>
        </p:nvSpPr>
        <p:spPr>
          <a:xfrm>
            <a:off x="5759544" y="5443732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</a:t>
            </a: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A03501F6-0008-4059-A839-C976F3C262C0}"/>
              </a:ext>
            </a:extLst>
          </p:cNvPr>
          <p:cNvSpPr/>
          <p:nvPr/>
        </p:nvSpPr>
        <p:spPr>
          <a:xfrm rot="5400000">
            <a:off x="4903860" y="1095668"/>
            <a:ext cx="230592" cy="2404603"/>
          </a:xfrm>
          <a:prstGeom prst="leftBrac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497A8F-76E3-4174-8D27-655B7D68B668}"/>
              </a:ext>
            </a:extLst>
          </p:cNvPr>
          <p:cNvSpPr txBox="1"/>
          <p:nvPr/>
        </p:nvSpPr>
        <p:spPr>
          <a:xfrm>
            <a:off x="6843860" y="4705065"/>
            <a:ext cx="181075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  <a:sym typeface="Calibri"/>
              </a:rPr>
              <a:t>D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Calibri"/>
              </a:rPr>
              <a:t>uplicate work!</a:t>
            </a:r>
          </a:p>
        </p:txBody>
      </p:sp>
    </p:spTree>
    <p:extLst>
      <p:ext uri="{BB962C8B-B14F-4D97-AF65-F5344CB8AC3E}">
        <p14:creationId xmlns:p14="http://schemas.microsoft.com/office/powerpoint/2010/main" val="2809938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1C8001-A642-400D-B6AD-3E19E5A50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SG" dirty="0"/>
              <a:t>Today’s plan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054FD7-A524-4D7C-9684-55D069EEC6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04" r="33924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42D0C-2E71-478F-B206-6E565EA45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en-SG" b="1" dirty="0"/>
              <a:t>Unit 25: </a:t>
            </a:r>
            <a:r>
              <a:rPr lang="en-SG" dirty="0"/>
              <a:t>Tower of Hanoi</a:t>
            </a:r>
          </a:p>
          <a:p>
            <a:r>
              <a:rPr lang="en-SG" b="1" dirty="0"/>
              <a:t>Unit 26: </a:t>
            </a:r>
            <a:r>
              <a:rPr lang="en-SG" dirty="0"/>
              <a:t>Permutations</a:t>
            </a:r>
          </a:p>
          <a:p>
            <a:r>
              <a:rPr lang="en-SG" b="1" dirty="0"/>
              <a:t>Practical Exam 1</a:t>
            </a:r>
          </a:p>
          <a:p>
            <a:pPr lvl="1"/>
            <a:r>
              <a:rPr lang="en-SG" b="1" dirty="0"/>
              <a:t>Q2:</a:t>
            </a:r>
            <a:r>
              <a:rPr lang="en-SG" dirty="0"/>
              <a:t> Newton</a:t>
            </a:r>
          </a:p>
          <a:p>
            <a:pPr lvl="1"/>
            <a:r>
              <a:rPr lang="en-SG" b="1" dirty="0"/>
              <a:t>Q5:</a:t>
            </a:r>
            <a:r>
              <a:rPr lang="en-SG" dirty="0"/>
              <a:t> Square</a:t>
            </a:r>
          </a:p>
        </p:txBody>
      </p:sp>
    </p:spTree>
    <p:extLst>
      <p:ext uri="{BB962C8B-B14F-4D97-AF65-F5344CB8AC3E}">
        <p14:creationId xmlns:p14="http://schemas.microsoft.com/office/powerpoint/2010/main" val="3586068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961A-9F40-4844-941C-D63DFCB4E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Set 26.1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E5C1A-F904-4E98-AC98-F57E5E094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33500"/>
            <a:ext cx="9601200" cy="5270500"/>
          </a:xfrm>
        </p:spPr>
        <p:txBody>
          <a:bodyPr>
            <a:normAutofit/>
          </a:bodyPr>
          <a:lstStyle/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>
                <a:solidFill>
                  <a:srgbClr val="3E61A2"/>
                </a:solidFill>
              </a:rPr>
              <a:t>void</a:t>
            </a:r>
            <a:r>
              <a:rPr lang="en-SG" sz="2000" dirty="0"/>
              <a:t> </a:t>
            </a:r>
            <a:r>
              <a:rPr lang="en-SG" sz="2000" dirty="0">
                <a:solidFill>
                  <a:srgbClr val="C2185B"/>
                </a:solidFill>
              </a:rPr>
              <a:t>permute</a:t>
            </a:r>
            <a:r>
              <a:rPr lang="en-SG" sz="2000" dirty="0"/>
              <a:t>(</a:t>
            </a:r>
            <a:r>
              <a:rPr lang="en-SG" sz="2000" dirty="0">
                <a:solidFill>
                  <a:srgbClr val="3E61A2"/>
                </a:solidFill>
              </a:rPr>
              <a:t>char</a:t>
            </a:r>
            <a:r>
              <a:rPr lang="en-SG" sz="2000" dirty="0"/>
              <a:t> a[], </a:t>
            </a:r>
            <a:r>
              <a:rPr lang="en-SG" sz="2000" dirty="0">
                <a:solidFill>
                  <a:srgbClr val="3E61A2"/>
                </a:solidFill>
              </a:rPr>
              <a:t>long</a:t>
            </a:r>
            <a:r>
              <a:rPr lang="en-SG" sz="2000" dirty="0"/>
              <a:t> </a:t>
            </a:r>
            <a:r>
              <a:rPr lang="en-SG" sz="2000" dirty="0" err="1"/>
              <a:t>len</a:t>
            </a:r>
            <a:r>
              <a:rPr lang="en-SG" sz="2000" dirty="0"/>
              <a:t>, </a:t>
            </a:r>
            <a:r>
              <a:rPr lang="en-SG" sz="2000" dirty="0">
                <a:solidFill>
                  <a:srgbClr val="3E61A2"/>
                </a:solidFill>
              </a:rPr>
              <a:t>long</a:t>
            </a:r>
            <a:r>
              <a:rPr lang="en-SG" sz="2000" dirty="0"/>
              <a:t> </a:t>
            </a:r>
            <a:r>
              <a:rPr lang="en-SG" sz="2000" dirty="0" err="1"/>
              <a:t>curr</a:t>
            </a:r>
            <a:r>
              <a:rPr lang="en-SG" sz="2000" dirty="0"/>
              <a:t>) {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>
                <a:solidFill>
                  <a:srgbClr val="3B78E7"/>
                </a:solidFill>
              </a:rPr>
              <a:t>  if</a:t>
            </a:r>
            <a:r>
              <a:rPr lang="en-SG" sz="2000" dirty="0"/>
              <a:t> (</a:t>
            </a:r>
            <a:r>
              <a:rPr lang="en-SG" sz="2000" dirty="0" err="1"/>
              <a:t>curr</a:t>
            </a:r>
            <a:r>
              <a:rPr lang="en-SG" sz="2000" dirty="0"/>
              <a:t> == len-</a:t>
            </a:r>
            <a:r>
              <a:rPr lang="en-SG" sz="2000" dirty="0">
                <a:solidFill>
                  <a:srgbClr val="E74C3C"/>
                </a:solidFill>
              </a:rPr>
              <a:t>1</a:t>
            </a:r>
            <a:r>
              <a:rPr lang="en-SG" sz="2000" dirty="0"/>
              <a:t>) {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  cs1010_println_string(a);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B78E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>
                <a:solidFill>
                  <a:srgbClr val="37474F"/>
                </a:solidFill>
              </a:rPr>
              <a:t>    </a:t>
            </a:r>
            <a:r>
              <a:rPr lang="en-SG" sz="2000" dirty="0"/>
              <a:t>return</a:t>
            </a:r>
            <a:r>
              <a:rPr lang="en-SG" sz="2000" dirty="0">
                <a:solidFill>
                  <a:srgbClr val="37474F"/>
                </a:solidFill>
              </a:rPr>
              <a:t>;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}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SG" sz="2000" dirty="0"/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permute(a, </a:t>
            </a:r>
            <a:r>
              <a:rPr lang="en-SG" sz="2000" dirty="0" err="1"/>
              <a:t>len</a:t>
            </a:r>
            <a:r>
              <a:rPr lang="en-SG" sz="2000" dirty="0"/>
              <a:t>, </a:t>
            </a:r>
            <a:r>
              <a:rPr lang="en-SG" sz="2000" dirty="0" err="1"/>
              <a:t>curr</a:t>
            </a:r>
            <a:r>
              <a:rPr lang="en-SG" sz="2000" dirty="0"/>
              <a:t> + </a:t>
            </a:r>
            <a:r>
              <a:rPr lang="en-SG" sz="2000" dirty="0">
                <a:solidFill>
                  <a:srgbClr val="E74C3C"/>
                </a:solidFill>
              </a:rPr>
              <a:t>1</a:t>
            </a:r>
            <a:r>
              <a:rPr lang="en-SG" sz="2000" dirty="0"/>
              <a:t>);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</a:t>
            </a:r>
            <a:r>
              <a:rPr lang="en-SG" sz="2000" dirty="0">
                <a:solidFill>
                  <a:srgbClr val="3B78E7"/>
                </a:solidFill>
              </a:rPr>
              <a:t>for</a:t>
            </a:r>
            <a:r>
              <a:rPr lang="en-SG" sz="2000" dirty="0"/>
              <a:t> (</a:t>
            </a:r>
            <a:r>
              <a:rPr lang="en-SG" sz="2000" dirty="0">
                <a:solidFill>
                  <a:srgbClr val="3E61A2"/>
                </a:solidFill>
              </a:rPr>
              <a:t>long</a:t>
            </a:r>
            <a:r>
              <a:rPr lang="en-SG" sz="2000" dirty="0"/>
              <a:t> </a:t>
            </a:r>
            <a:r>
              <a:rPr lang="en-SG" sz="2000" dirty="0" err="1"/>
              <a:t>i</a:t>
            </a:r>
            <a:r>
              <a:rPr lang="en-SG" sz="2000" dirty="0"/>
              <a:t> = </a:t>
            </a:r>
            <a:r>
              <a:rPr lang="en-SG" sz="2000" dirty="0" err="1"/>
              <a:t>curr</a:t>
            </a:r>
            <a:r>
              <a:rPr lang="en-SG" sz="2000" dirty="0"/>
              <a:t> + </a:t>
            </a:r>
            <a:r>
              <a:rPr lang="en-SG" sz="2000" dirty="0">
                <a:solidFill>
                  <a:srgbClr val="E74C3C"/>
                </a:solidFill>
              </a:rPr>
              <a:t>1</a:t>
            </a:r>
            <a:r>
              <a:rPr lang="en-SG" sz="2000" dirty="0"/>
              <a:t>; </a:t>
            </a:r>
            <a:r>
              <a:rPr lang="en-SG" sz="2000" dirty="0" err="1"/>
              <a:t>i</a:t>
            </a:r>
            <a:r>
              <a:rPr lang="en-SG" sz="2000" dirty="0"/>
              <a:t> &lt; </a:t>
            </a:r>
            <a:r>
              <a:rPr lang="en-SG" sz="2000" dirty="0" err="1"/>
              <a:t>len</a:t>
            </a:r>
            <a:r>
              <a:rPr lang="en-SG" sz="2000" dirty="0"/>
              <a:t>; </a:t>
            </a:r>
            <a:r>
              <a:rPr lang="en-SG" sz="2000" dirty="0" err="1"/>
              <a:t>i</a:t>
            </a:r>
            <a:r>
              <a:rPr lang="en-SG" sz="2000" dirty="0"/>
              <a:t> += </a:t>
            </a:r>
            <a:r>
              <a:rPr lang="en-SG" sz="2000" dirty="0">
                <a:solidFill>
                  <a:srgbClr val="E74C3C"/>
                </a:solidFill>
              </a:rPr>
              <a:t>1</a:t>
            </a:r>
            <a:r>
              <a:rPr lang="en-SG" sz="2000" dirty="0"/>
              <a:t>) {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    </a:t>
            </a:r>
            <a:r>
              <a:rPr lang="en-SG" sz="2000" dirty="0">
                <a:solidFill>
                  <a:srgbClr val="3B78E7"/>
                </a:solidFill>
              </a:rPr>
              <a:t>if</a:t>
            </a:r>
            <a:r>
              <a:rPr lang="en-SG" sz="2000" dirty="0"/>
              <a:t> (...) { </a:t>
            </a:r>
            <a:r>
              <a:rPr lang="en-SG" sz="2000" dirty="0">
                <a:solidFill>
                  <a:srgbClr val="999999"/>
                </a:solidFill>
              </a:rPr>
              <a:t>// Line A</a:t>
            </a:r>
            <a:endParaRPr lang="en-SG" sz="2000" dirty="0"/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        swap(a, </a:t>
            </a:r>
            <a:r>
              <a:rPr lang="en-SG" sz="2000" dirty="0" err="1"/>
              <a:t>curr</a:t>
            </a:r>
            <a:r>
              <a:rPr lang="en-SG" sz="2000" dirty="0"/>
              <a:t>, </a:t>
            </a:r>
            <a:r>
              <a:rPr lang="en-SG" sz="2000" dirty="0" err="1"/>
              <a:t>i</a:t>
            </a:r>
            <a:r>
              <a:rPr lang="en-SG" sz="2000" dirty="0"/>
              <a:t>);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        permute(a, </a:t>
            </a:r>
            <a:r>
              <a:rPr lang="en-SG" sz="2000" dirty="0" err="1"/>
              <a:t>len</a:t>
            </a:r>
            <a:r>
              <a:rPr lang="en-SG" sz="2000" dirty="0"/>
              <a:t>, </a:t>
            </a:r>
            <a:r>
              <a:rPr lang="en-SG" sz="2000" dirty="0" err="1"/>
              <a:t>curr</a:t>
            </a:r>
            <a:r>
              <a:rPr lang="en-SG" sz="2000" dirty="0"/>
              <a:t> + </a:t>
            </a:r>
            <a:r>
              <a:rPr lang="en-SG" sz="2000" dirty="0">
                <a:solidFill>
                  <a:srgbClr val="E74C3C"/>
                </a:solidFill>
              </a:rPr>
              <a:t>1</a:t>
            </a:r>
            <a:r>
              <a:rPr lang="en-SG" sz="2000" dirty="0"/>
              <a:t>);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        swap(a, </a:t>
            </a:r>
            <a:r>
              <a:rPr lang="en-SG" sz="2000" dirty="0" err="1"/>
              <a:t>i</a:t>
            </a:r>
            <a:r>
              <a:rPr lang="en-SG" sz="2000" dirty="0"/>
              <a:t>, </a:t>
            </a:r>
            <a:r>
              <a:rPr lang="en-SG" sz="2000" dirty="0" err="1"/>
              <a:t>curr</a:t>
            </a:r>
            <a:r>
              <a:rPr lang="en-SG" sz="2000" dirty="0"/>
              <a:t>);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    }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}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3133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961A-9F40-4844-941C-D63DFCB4E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Set 26.1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E5C1A-F904-4E98-AC98-F57E5E094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33500"/>
            <a:ext cx="9601200" cy="5270500"/>
          </a:xfrm>
        </p:spPr>
        <p:txBody>
          <a:bodyPr>
            <a:normAutofit/>
          </a:bodyPr>
          <a:lstStyle/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>
                <a:solidFill>
                  <a:srgbClr val="3E61A2"/>
                </a:solidFill>
              </a:rPr>
              <a:t>void</a:t>
            </a:r>
            <a:r>
              <a:rPr lang="en-SG" sz="2000" dirty="0"/>
              <a:t> </a:t>
            </a:r>
            <a:r>
              <a:rPr lang="en-SG" sz="2000" dirty="0">
                <a:solidFill>
                  <a:srgbClr val="C2185B"/>
                </a:solidFill>
              </a:rPr>
              <a:t>permute</a:t>
            </a:r>
            <a:r>
              <a:rPr lang="en-SG" sz="2000" dirty="0"/>
              <a:t>(</a:t>
            </a:r>
            <a:r>
              <a:rPr lang="en-SG" sz="2000" dirty="0">
                <a:solidFill>
                  <a:srgbClr val="3E61A2"/>
                </a:solidFill>
              </a:rPr>
              <a:t>char</a:t>
            </a:r>
            <a:r>
              <a:rPr lang="en-SG" sz="2000" dirty="0"/>
              <a:t> a[], </a:t>
            </a:r>
            <a:r>
              <a:rPr lang="en-SG" sz="2000" dirty="0">
                <a:solidFill>
                  <a:srgbClr val="3E61A2"/>
                </a:solidFill>
              </a:rPr>
              <a:t>long</a:t>
            </a:r>
            <a:r>
              <a:rPr lang="en-SG" sz="2000" dirty="0"/>
              <a:t> </a:t>
            </a:r>
            <a:r>
              <a:rPr lang="en-SG" sz="2000" dirty="0" err="1"/>
              <a:t>len</a:t>
            </a:r>
            <a:r>
              <a:rPr lang="en-SG" sz="2000" dirty="0"/>
              <a:t>, </a:t>
            </a:r>
            <a:r>
              <a:rPr lang="en-SG" sz="2000" dirty="0">
                <a:solidFill>
                  <a:srgbClr val="3E61A2"/>
                </a:solidFill>
              </a:rPr>
              <a:t>long</a:t>
            </a:r>
            <a:r>
              <a:rPr lang="en-SG" sz="2000" dirty="0"/>
              <a:t> </a:t>
            </a:r>
            <a:r>
              <a:rPr lang="en-SG" sz="2000" dirty="0" err="1"/>
              <a:t>curr</a:t>
            </a:r>
            <a:r>
              <a:rPr lang="en-SG" sz="2000" dirty="0"/>
              <a:t>) {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>
                <a:solidFill>
                  <a:srgbClr val="3B78E7"/>
                </a:solidFill>
              </a:rPr>
              <a:t>  if</a:t>
            </a:r>
            <a:r>
              <a:rPr lang="en-SG" sz="2000" dirty="0"/>
              <a:t> (</a:t>
            </a:r>
            <a:r>
              <a:rPr lang="en-SG" sz="2000" dirty="0" err="1"/>
              <a:t>curr</a:t>
            </a:r>
            <a:r>
              <a:rPr lang="en-SG" sz="2000" dirty="0"/>
              <a:t> == len-</a:t>
            </a:r>
            <a:r>
              <a:rPr lang="en-SG" sz="2000" dirty="0">
                <a:solidFill>
                  <a:srgbClr val="E74C3C"/>
                </a:solidFill>
              </a:rPr>
              <a:t>1</a:t>
            </a:r>
            <a:r>
              <a:rPr lang="en-SG" sz="2000" dirty="0"/>
              <a:t>) {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  cs1010_println_string(a);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B78E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>
                <a:solidFill>
                  <a:srgbClr val="37474F"/>
                </a:solidFill>
              </a:rPr>
              <a:t>    </a:t>
            </a:r>
            <a:r>
              <a:rPr lang="en-SG" sz="2000" dirty="0"/>
              <a:t>return</a:t>
            </a:r>
            <a:r>
              <a:rPr lang="en-SG" sz="2000" dirty="0">
                <a:solidFill>
                  <a:srgbClr val="37474F"/>
                </a:solidFill>
              </a:rPr>
              <a:t>;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}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SG" sz="2000" dirty="0"/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permute(a, </a:t>
            </a:r>
            <a:r>
              <a:rPr lang="en-SG" sz="2000" dirty="0" err="1"/>
              <a:t>len</a:t>
            </a:r>
            <a:r>
              <a:rPr lang="en-SG" sz="2000" dirty="0"/>
              <a:t>, </a:t>
            </a:r>
            <a:r>
              <a:rPr lang="en-SG" sz="2000" dirty="0" err="1"/>
              <a:t>curr</a:t>
            </a:r>
            <a:r>
              <a:rPr lang="en-SG" sz="2000" dirty="0"/>
              <a:t> + </a:t>
            </a:r>
            <a:r>
              <a:rPr lang="en-SG" sz="2000" dirty="0">
                <a:solidFill>
                  <a:srgbClr val="E74C3C"/>
                </a:solidFill>
              </a:rPr>
              <a:t>1</a:t>
            </a:r>
            <a:r>
              <a:rPr lang="en-SG" sz="2000" dirty="0"/>
              <a:t>);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</a:t>
            </a:r>
            <a:r>
              <a:rPr lang="en-SG" sz="2000" dirty="0">
                <a:solidFill>
                  <a:srgbClr val="3B78E7"/>
                </a:solidFill>
              </a:rPr>
              <a:t>for</a:t>
            </a:r>
            <a:r>
              <a:rPr lang="en-SG" sz="2000" dirty="0"/>
              <a:t> (</a:t>
            </a:r>
            <a:r>
              <a:rPr lang="en-SG" sz="2000" dirty="0">
                <a:solidFill>
                  <a:srgbClr val="3E61A2"/>
                </a:solidFill>
              </a:rPr>
              <a:t>long</a:t>
            </a:r>
            <a:r>
              <a:rPr lang="en-SG" sz="2000" dirty="0"/>
              <a:t> </a:t>
            </a:r>
            <a:r>
              <a:rPr lang="en-SG" sz="2000" dirty="0" err="1"/>
              <a:t>i</a:t>
            </a:r>
            <a:r>
              <a:rPr lang="en-SG" sz="2000" dirty="0"/>
              <a:t> = </a:t>
            </a:r>
            <a:r>
              <a:rPr lang="en-SG" sz="2000" dirty="0" err="1"/>
              <a:t>curr</a:t>
            </a:r>
            <a:r>
              <a:rPr lang="en-SG" sz="2000" dirty="0"/>
              <a:t> + </a:t>
            </a:r>
            <a:r>
              <a:rPr lang="en-SG" sz="2000" dirty="0">
                <a:solidFill>
                  <a:srgbClr val="E74C3C"/>
                </a:solidFill>
              </a:rPr>
              <a:t>1</a:t>
            </a:r>
            <a:r>
              <a:rPr lang="en-SG" sz="2000" dirty="0"/>
              <a:t>; </a:t>
            </a:r>
            <a:r>
              <a:rPr lang="en-SG" sz="2000" dirty="0" err="1"/>
              <a:t>i</a:t>
            </a:r>
            <a:r>
              <a:rPr lang="en-SG" sz="2000" dirty="0"/>
              <a:t> &lt; </a:t>
            </a:r>
            <a:r>
              <a:rPr lang="en-SG" sz="2000" dirty="0" err="1"/>
              <a:t>len</a:t>
            </a:r>
            <a:r>
              <a:rPr lang="en-SG" sz="2000" dirty="0"/>
              <a:t>; </a:t>
            </a:r>
            <a:r>
              <a:rPr lang="en-SG" sz="2000" dirty="0" err="1"/>
              <a:t>i</a:t>
            </a:r>
            <a:r>
              <a:rPr lang="en-SG" sz="2000" dirty="0"/>
              <a:t> += </a:t>
            </a:r>
            <a:r>
              <a:rPr lang="en-SG" sz="2000" dirty="0">
                <a:solidFill>
                  <a:srgbClr val="E74C3C"/>
                </a:solidFill>
              </a:rPr>
              <a:t>1</a:t>
            </a:r>
            <a:r>
              <a:rPr lang="en-SG" sz="2000" dirty="0"/>
              <a:t>) {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    </a:t>
            </a:r>
            <a:r>
              <a:rPr lang="en-SG" sz="2000" dirty="0">
                <a:solidFill>
                  <a:srgbClr val="3B78E7"/>
                </a:solidFill>
              </a:rPr>
              <a:t>if</a:t>
            </a:r>
            <a:r>
              <a:rPr lang="en-SG" sz="2000" dirty="0"/>
              <a:t> (</a:t>
            </a:r>
            <a:r>
              <a:rPr lang="en-US" sz="2000" b="1" dirty="0">
                <a:solidFill>
                  <a:srgbClr val="00B050"/>
                </a:solidFill>
              </a:rPr>
              <a:t>!</a:t>
            </a:r>
            <a:r>
              <a:rPr lang="en-US" sz="2000" b="1" dirty="0" err="1">
                <a:solidFill>
                  <a:srgbClr val="00B050"/>
                </a:solidFill>
              </a:rPr>
              <a:t>appear_before</a:t>
            </a:r>
            <a:r>
              <a:rPr lang="en-US" sz="2000" b="1" dirty="0">
                <a:solidFill>
                  <a:srgbClr val="00B050"/>
                </a:solidFill>
              </a:rPr>
              <a:t>(a, </a:t>
            </a:r>
            <a:r>
              <a:rPr lang="en-US" sz="2000" b="1" dirty="0" err="1">
                <a:solidFill>
                  <a:srgbClr val="00B050"/>
                </a:solidFill>
              </a:rPr>
              <a:t>curr</a:t>
            </a:r>
            <a:r>
              <a:rPr lang="en-US" sz="2000" b="1" dirty="0">
                <a:solidFill>
                  <a:srgbClr val="00B050"/>
                </a:solidFill>
              </a:rPr>
              <a:t>, </a:t>
            </a:r>
            <a:r>
              <a:rPr lang="en-US" sz="2000" b="1" dirty="0" err="1">
                <a:solidFill>
                  <a:srgbClr val="00B050"/>
                </a:solidFill>
              </a:rPr>
              <a:t>i</a:t>
            </a:r>
            <a:r>
              <a:rPr lang="en-US" sz="2000" b="1" dirty="0">
                <a:solidFill>
                  <a:srgbClr val="00B050"/>
                </a:solidFill>
              </a:rPr>
              <a:t>)</a:t>
            </a:r>
            <a:r>
              <a:rPr lang="en-SG" sz="2000" dirty="0"/>
              <a:t>) { </a:t>
            </a:r>
            <a:r>
              <a:rPr lang="en-SG" sz="2000" dirty="0">
                <a:solidFill>
                  <a:srgbClr val="999999"/>
                </a:solidFill>
              </a:rPr>
              <a:t>// If appeared before, skip further permutation</a:t>
            </a:r>
            <a:endParaRPr lang="en-SG" sz="2000" dirty="0"/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        swap(a, </a:t>
            </a:r>
            <a:r>
              <a:rPr lang="en-SG" sz="2000" dirty="0" err="1"/>
              <a:t>curr</a:t>
            </a:r>
            <a:r>
              <a:rPr lang="en-SG" sz="2000" dirty="0"/>
              <a:t>, </a:t>
            </a:r>
            <a:r>
              <a:rPr lang="en-SG" sz="2000" dirty="0" err="1"/>
              <a:t>i</a:t>
            </a:r>
            <a:r>
              <a:rPr lang="en-SG" sz="2000" dirty="0"/>
              <a:t>);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        permute(a, </a:t>
            </a:r>
            <a:r>
              <a:rPr lang="en-SG" sz="2000" dirty="0" err="1"/>
              <a:t>len</a:t>
            </a:r>
            <a:r>
              <a:rPr lang="en-SG" sz="2000" dirty="0"/>
              <a:t>, </a:t>
            </a:r>
            <a:r>
              <a:rPr lang="en-SG" sz="2000" dirty="0" err="1"/>
              <a:t>curr</a:t>
            </a:r>
            <a:r>
              <a:rPr lang="en-SG" sz="2000" dirty="0"/>
              <a:t> + </a:t>
            </a:r>
            <a:r>
              <a:rPr lang="en-SG" sz="2000" dirty="0">
                <a:solidFill>
                  <a:srgbClr val="E74C3C"/>
                </a:solidFill>
              </a:rPr>
              <a:t>1</a:t>
            </a:r>
            <a:r>
              <a:rPr lang="en-SG" sz="2000" dirty="0"/>
              <a:t>);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        swap(a, </a:t>
            </a:r>
            <a:r>
              <a:rPr lang="en-SG" sz="2000" dirty="0" err="1"/>
              <a:t>i</a:t>
            </a:r>
            <a:r>
              <a:rPr lang="en-SG" sz="2000" dirty="0"/>
              <a:t>, </a:t>
            </a:r>
            <a:r>
              <a:rPr lang="en-SG" sz="2000" dirty="0" err="1"/>
              <a:t>curr</a:t>
            </a:r>
            <a:r>
              <a:rPr lang="en-SG" sz="2000" dirty="0"/>
              <a:t>);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    }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  }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37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8364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12E0D-5AEB-4069-8D9E-2D62BDB18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Set 26.1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6C5D29-1365-4667-8D1B-7555AE9BD2BD}"/>
              </a:ext>
            </a:extLst>
          </p:cNvPr>
          <p:cNvSpPr/>
          <p:nvPr/>
        </p:nvSpPr>
        <p:spPr>
          <a:xfrm>
            <a:off x="3113752" y="2552010"/>
            <a:ext cx="461912" cy="369330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CEB50E-5396-4C5D-AF91-5CCE506ABB42}"/>
              </a:ext>
            </a:extLst>
          </p:cNvPr>
          <p:cNvSpPr/>
          <p:nvPr/>
        </p:nvSpPr>
        <p:spPr>
          <a:xfrm>
            <a:off x="3775200" y="2552010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422CF7-DC1B-4954-ABF2-6214732D74C0}"/>
              </a:ext>
            </a:extLst>
          </p:cNvPr>
          <p:cNvSpPr/>
          <p:nvPr/>
        </p:nvSpPr>
        <p:spPr>
          <a:xfrm>
            <a:off x="4436648" y="2552010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0689DE-02BE-433D-A7DB-E482025F0A63}"/>
              </a:ext>
            </a:extLst>
          </p:cNvPr>
          <p:cNvSpPr/>
          <p:nvPr/>
        </p:nvSpPr>
        <p:spPr>
          <a:xfrm>
            <a:off x="5098096" y="2552010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b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038E72-CC4F-406E-A8AE-2DD452847DAA}"/>
              </a:ext>
            </a:extLst>
          </p:cNvPr>
          <p:cNvSpPr/>
          <p:nvPr/>
        </p:nvSpPr>
        <p:spPr>
          <a:xfrm>
            <a:off x="5759544" y="2552010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267776-84F7-466D-8159-7CF6144CEA76}"/>
              </a:ext>
            </a:extLst>
          </p:cNvPr>
          <p:cNvSpPr txBox="1"/>
          <p:nvPr/>
        </p:nvSpPr>
        <p:spPr>
          <a:xfrm>
            <a:off x="3816854" y="1813343"/>
            <a:ext cx="234455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Calibri"/>
              </a:rPr>
              <a:t>permutate recursively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3648E-9216-4EE4-8CB9-529147DA95CB}"/>
              </a:ext>
            </a:extLst>
          </p:cNvPr>
          <p:cNvSpPr/>
          <p:nvPr/>
        </p:nvSpPr>
        <p:spPr>
          <a:xfrm>
            <a:off x="3113752" y="3270018"/>
            <a:ext cx="461912" cy="369330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A6B522-147E-416E-9ECA-81ABE921A384}"/>
              </a:ext>
            </a:extLst>
          </p:cNvPr>
          <p:cNvSpPr/>
          <p:nvPr/>
        </p:nvSpPr>
        <p:spPr>
          <a:xfrm>
            <a:off x="3775200" y="3270018"/>
            <a:ext cx="461912" cy="369330"/>
          </a:xfrm>
          <a:prstGeom prst="rect">
            <a:avLst/>
          </a:prstGeom>
          <a:solidFill>
            <a:schemeClr val="accent2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79112C-EFC3-4903-AF78-2DE3C769C63F}"/>
              </a:ext>
            </a:extLst>
          </p:cNvPr>
          <p:cNvSpPr/>
          <p:nvPr/>
        </p:nvSpPr>
        <p:spPr>
          <a:xfrm>
            <a:off x="4436648" y="3270018"/>
            <a:ext cx="461912" cy="369330"/>
          </a:xfrm>
          <a:prstGeom prst="rect">
            <a:avLst/>
          </a:prstGeom>
          <a:solidFill>
            <a:schemeClr val="accent2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4A8B92-4081-4CE7-B492-E1865447F694}"/>
              </a:ext>
            </a:extLst>
          </p:cNvPr>
          <p:cNvSpPr/>
          <p:nvPr/>
        </p:nvSpPr>
        <p:spPr>
          <a:xfrm>
            <a:off x="5098096" y="3270018"/>
            <a:ext cx="461912" cy="369330"/>
          </a:xfrm>
          <a:prstGeom prst="rect">
            <a:avLst/>
          </a:prstGeom>
          <a:solidFill>
            <a:schemeClr val="accent2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b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6FEFD6-6D7F-4C84-ACC8-48B3D8CFEB7D}"/>
              </a:ext>
            </a:extLst>
          </p:cNvPr>
          <p:cNvSpPr/>
          <p:nvPr/>
        </p:nvSpPr>
        <p:spPr>
          <a:xfrm>
            <a:off x="5759544" y="3270018"/>
            <a:ext cx="461912" cy="369330"/>
          </a:xfrm>
          <a:prstGeom prst="rect">
            <a:avLst/>
          </a:prstGeom>
          <a:solidFill>
            <a:schemeClr val="accent2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0ECC35-84EA-4C19-A473-4DE4D62F765F}"/>
              </a:ext>
            </a:extLst>
          </p:cNvPr>
          <p:cNvSpPr/>
          <p:nvPr/>
        </p:nvSpPr>
        <p:spPr>
          <a:xfrm>
            <a:off x="3113752" y="3988026"/>
            <a:ext cx="461912" cy="369330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A1C4C2-FAEA-4CC6-BC71-D711805B3750}"/>
              </a:ext>
            </a:extLst>
          </p:cNvPr>
          <p:cNvSpPr/>
          <p:nvPr/>
        </p:nvSpPr>
        <p:spPr>
          <a:xfrm>
            <a:off x="3775200" y="3988026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C5B5CA-DC8C-498E-AEEB-C4C4F7A25615}"/>
              </a:ext>
            </a:extLst>
          </p:cNvPr>
          <p:cNvSpPr/>
          <p:nvPr/>
        </p:nvSpPr>
        <p:spPr>
          <a:xfrm>
            <a:off x="4436648" y="3988026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9D3E1F-D799-47D1-9913-097BABEB8E74}"/>
              </a:ext>
            </a:extLst>
          </p:cNvPr>
          <p:cNvSpPr/>
          <p:nvPr/>
        </p:nvSpPr>
        <p:spPr>
          <a:xfrm>
            <a:off x="5098096" y="3988026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b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E68B66-7CA4-44BA-A25D-0133F1C92FF5}"/>
              </a:ext>
            </a:extLst>
          </p:cNvPr>
          <p:cNvSpPr/>
          <p:nvPr/>
        </p:nvSpPr>
        <p:spPr>
          <a:xfrm>
            <a:off x="5759544" y="3988026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98C7EE-6C1D-4E5D-9F50-13BE6F2AFCB3}"/>
              </a:ext>
            </a:extLst>
          </p:cNvPr>
          <p:cNvSpPr/>
          <p:nvPr/>
        </p:nvSpPr>
        <p:spPr>
          <a:xfrm>
            <a:off x="3113752" y="4705065"/>
            <a:ext cx="461912" cy="369330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4B3638-F234-4FA4-AE3B-EE6F05A389DD}"/>
              </a:ext>
            </a:extLst>
          </p:cNvPr>
          <p:cNvSpPr/>
          <p:nvPr/>
        </p:nvSpPr>
        <p:spPr>
          <a:xfrm>
            <a:off x="3775200" y="4705065"/>
            <a:ext cx="461912" cy="369330"/>
          </a:xfrm>
          <a:prstGeom prst="rect">
            <a:avLst/>
          </a:prstGeom>
          <a:solidFill>
            <a:srgbClr val="00B05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C3A0AC-B987-4CBC-A40D-5CA829C3F69C}"/>
              </a:ext>
            </a:extLst>
          </p:cNvPr>
          <p:cNvSpPr/>
          <p:nvPr/>
        </p:nvSpPr>
        <p:spPr>
          <a:xfrm>
            <a:off x="4436648" y="4705065"/>
            <a:ext cx="461912" cy="369330"/>
          </a:xfrm>
          <a:prstGeom prst="rect">
            <a:avLst/>
          </a:prstGeom>
          <a:solidFill>
            <a:srgbClr val="00B05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3D89C7E-5538-43AA-B3F6-1BF54EBF3756}"/>
              </a:ext>
            </a:extLst>
          </p:cNvPr>
          <p:cNvSpPr/>
          <p:nvPr/>
        </p:nvSpPr>
        <p:spPr>
          <a:xfrm>
            <a:off x="5098096" y="4705065"/>
            <a:ext cx="461912" cy="369330"/>
          </a:xfrm>
          <a:prstGeom prst="rect">
            <a:avLst/>
          </a:prstGeom>
          <a:solidFill>
            <a:srgbClr val="00B05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7406B9-9FAA-40E0-AD0E-E761818EE7B8}"/>
              </a:ext>
            </a:extLst>
          </p:cNvPr>
          <p:cNvSpPr/>
          <p:nvPr/>
        </p:nvSpPr>
        <p:spPr>
          <a:xfrm>
            <a:off x="5759544" y="4705065"/>
            <a:ext cx="461912" cy="369330"/>
          </a:xfrm>
          <a:prstGeom prst="rect">
            <a:avLst/>
          </a:prstGeom>
          <a:solidFill>
            <a:srgbClr val="00B05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C6501B-DDB9-40B9-93B4-BF7110D2DBF1}"/>
              </a:ext>
            </a:extLst>
          </p:cNvPr>
          <p:cNvSpPr/>
          <p:nvPr/>
        </p:nvSpPr>
        <p:spPr>
          <a:xfrm>
            <a:off x="3113752" y="5443732"/>
            <a:ext cx="461912" cy="369330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7C82643-176E-45C1-8D23-C637EDA22FEE}"/>
              </a:ext>
            </a:extLst>
          </p:cNvPr>
          <p:cNvSpPr/>
          <p:nvPr/>
        </p:nvSpPr>
        <p:spPr>
          <a:xfrm>
            <a:off x="3775200" y="5443732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EA49E69-BB7A-4328-9E18-24A303F8073B}"/>
              </a:ext>
            </a:extLst>
          </p:cNvPr>
          <p:cNvSpPr/>
          <p:nvPr/>
        </p:nvSpPr>
        <p:spPr>
          <a:xfrm>
            <a:off x="4436648" y="5443732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DD68A0-69AE-4BC9-BA49-7588CDC341FD}"/>
              </a:ext>
            </a:extLst>
          </p:cNvPr>
          <p:cNvSpPr/>
          <p:nvPr/>
        </p:nvSpPr>
        <p:spPr>
          <a:xfrm>
            <a:off x="5098096" y="5443732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79BD431-2077-40CD-8016-1B44A0788CF2}"/>
              </a:ext>
            </a:extLst>
          </p:cNvPr>
          <p:cNvSpPr/>
          <p:nvPr/>
        </p:nvSpPr>
        <p:spPr>
          <a:xfrm>
            <a:off x="5759544" y="5443732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</a:t>
            </a: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A03501F6-0008-4059-A839-C976F3C262C0}"/>
              </a:ext>
            </a:extLst>
          </p:cNvPr>
          <p:cNvSpPr/>
          <p:nvPr/>
        </p:nvSpPr>
        <p:spPr>
          <a:xfrm rot="5400000">
            <a:off x="4903860" y="1095668"/>
            <a:ext cx="230592" cy="2404603"/>
          </a:xfrm>
          <a:prstGeom prst="leftBrac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604163-CAA6-4CE7-BCB4-C3D9B93D865E}"/>
              </a:ext>
            </a:extLst>
          </p:cNvPr>
          <p:cNvSpPr/>
          <p:nvPr/>
        </p:nvSpPr>
        <p:spPr>
          <a:xfrm>
            <a:off x="6927846" y="2552010"/>
            <a:ext cx="461912" cy="369330"/>
          </a:xfrm>
          <a:prstGeom prst="rect">
            <a:avLst/>
          </a:prstGeom>
          <a:solidFill>
            <a:schemeClr val="accent2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A7354C9-94B4-4505-9DAF-957CA0D307C4}"/>
              </a:ext>
            </a:extLst>
          </p:cNvPr>
          <p:cNvSpPr/>
          <p:nvPr/>
        </p:nvSpPr>
        <p:spPr>
          <a:xfrm>
            <a:off x="7589294" y="2552010"/>
            <a:ext cx="461912" cy="369330"/>
          </a:xfrm>
          <a:prstGeom prst="rect">
            <a:avLst/>
          </a:prstGeom>
          <a:solidFill>
            <a:schemeClr val="accent2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17EA386-144B-455C-A422-1602BE267095}"/>
              </a:ext>
            </a:extLst>
          </p:cNvPr>
          <p:cNvSpPr/>
          <p:nvPr/>
        </p:nvSpPr>
        <p:spPr>
          <a:xfrm>
            <a:off x="8250742" y="2552010"/>
            <a:ext cx="461912" cy="369330"/>
          </a:xfrm>
          <a:prstGeom prst="rect">
            <a:avLst/>
          </a:prstGeom>
          <a:solidFill>
            <a:schemeClr val="accent2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E3D8FDD-7A70-4D66-8E8E-E4216AF4B1A1}"/>
              </a:ext>
            </a:extLst>
          </p:cNvPr>
          <p:cNvSpPr/>
          <p:nvPr/>
        </p:nvSpPr>
        <p:spPr>
          <a:xfrm>
            <a:off x="8912190" y="2552010"/>
            <a:ext cx="461912" cy="369330"/>
          </a:xfrm>
          <a:prstGeom prst="rect">
            <a:avLst/>
          </a:prstGeom>
          <a:solidFill>
            <a:schemeClr val="accent2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b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A89294A-CCD3-4BD1-BC81-CF9E77DA8972}"/>
              </a:ext>
            </a:extLst>
          </p:cNvPr>
          <p:cNvSpPr/>
          <p:nvPr/>
        </p:nvSpPr>
        <p:spPr>
          <a:xfrm>
            <a:off x="9573638" y="2552010"/>
            <a:ext cx="461912" cy="369330"/>
          </a:xfrm>
          <a:prstGeom prst="rect">
            <a:avLst/>
          </a:prstGeom>
          <a:solidFill>
            <a:schemeClr val="accent2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1D45A95-F618-49D0-BDC5-3CC29C4BA067}"/>
              </a:ext>
            </a:extLst>
          </p:cNvPr>
          <p:cNvCxnSpPr>
            <a:cxnSpLocks/>
          </p:cNvCxnSpPr>
          <p:nvPr/>
        </p:nvCxnSpPr>
        <p:spPr>
          <a:xfrm flipV="1">
            <a:off x="6344792" y="2736675"/>
            <a:ext cx="506854" cy="53334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38351A6-1ADD-44BF-8F93-7BFB2B8BF44B}"/>
              </a:ext>
            </a:extLst>
          </p:cNvPr>
          <p:cNvSpPr txBox="1"/>
          <p:nvPr/>
        </p:nvSpPr>
        <p:spPr>
          <a:xfrm>
            <a:off x="6499105" y="2029473"/>
            <a:ext cx="396518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Calibri"/>
              </a:rPr>
              <a:t>o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Calibri"/>
              </a:rPr>
              <a:t>ne of the permutations generated: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5B400FF-C91F-4142-B7CA-DEE1B1B8C901}"/>
              </a:ext>
            </a:extLst>
          </p:cNvPr>
          <p:cNvSpPr/>
          <p:nvPr/>
        </p:nvSpPr>
        <p:spPr>
          <a:xfrm>
            <a:off x="6935943" y="4705065"/>
            <a:ext cx="461912" cy="369330"/>
          </a:xfrm>
          <a:prstGeom prst="rect">
            <a:avLst/>
          </a:prstGeom>
          <a:solidFill>
            <a:srgbClr val="00B05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AA3D07F-A837-42E6-B170-CB8E7B3E6DD5}"/>
              </a:ext>
            </a:extLst>
          </p:cNvPr>
          <p:cNvSpPr/>
          <p:nvPr/>
        </p:nvSpPr>
        <p:spPr>
          <a:xfrm>
            <a:off x="7597391" y="4705065"/>
            <a:ext cx="461912" cy="369330"/>
          </a:xfrm>
          <a:prstGeom prst="rect">
            <a:avLst/>
          </a:prstGeom>
          <a:solidFill>
            <a:srgbClr val="00B05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  <a:sym typeface="Calibri"/>
              </a:rPr>
              <a:t>a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0202A89-421A-4201-89EF-E84FA3A5AB5D}"/>
              </a:ext>
            </a:extLst>
          </p:cNvPr>
          <p:cNvSpPr/>
          <p:nvPr/>
        </p:nvSpPr>
        <p:spPr>
          <a:xfrm>
            <a:off x="8258839" y="4705065"/>
            <a:ext cx="461912" cy="369330"/>
          </a:xfrm>
          <a:prstGeom prst="rect">
            <a:avLst/>
          </a:prstGeom>
          <a:solidFill>
            <a:srgbClr val="00B05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8BD6580-E267-4F7F-B0F4-647DF2664413}"/>
              </a:ext>
            </a:extLst>
          </p:cNvPr>
          <p:cNvSpPr/>
          <p:nvPr/>
        </p:nvSpPr>
        <p:spPr>
          <a:xfrm>
            <a:off x="8920287" y="4705065"/>
            <a:ext cx="461912" cy="36933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chemeClr val="bg1"/>
                </a:solidFill>
                <a:sym typeface="Calibri"/>
              </a:rPr>
              <a:t>…</a:t>
            </a: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8E21511-8425-4CA6-B0FC-A147E9901801}"/>
              </a:ext>
            </a:extLst>
          </p:cNvPr>
          <p:cNvSpPr/>
          <p:nvPr/>
        </p:nvSpPr>
        <p:spPr>
          <a:xfrm>
            <a:off x="9581735" y="4705065"/>
            <a:ext cx="461912" cy="36933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defTabSz="914400" hangingPunct="0"/>
            <a:r>
              <a:rPr lang="en-US" b="1" dirty="0">
                <a:solidFill>
                  <a:schemeClr val="bg1"/>
                </a:solidFill>
                <a:sym typeface="Calibri"/>
              </a:rPr>
              <a:t>…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0CD8304-8B9B-404F-B5C0-C07FA6248E2C}"/>
              </a:ext>
            </a:extLst>
          </p:cNvPr>
          <p:cNvCxnSpPr>
            <a:cxnSpLocks/>
          </p:cNvCxnSpPr>
          <p:nvPr/>
        </p:nvCxnSpPr>
        <p:spPr>
          <a:xfrm>
            <a:off x="6344792" y="4871195"/>
            <a:ext cx="50685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810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12E0D-5AEB-4069-8D9E-2D62BDB18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Set 26.1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6C5D29-1365-4667-8D1B-7555AE9BD2BD}"/>
              </a:ext>
            </a:extLst>
          </p:cNvPr>
          <p:cNvSpPr/>
          <p:nvPr/>
        </p:nvSpPr>
        <p:spPr>
          <a:xfrm>
            <a:off x="3113752" y="2552010"/>
            <a:ext cx="461912" cy="369330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CEB50E-5396-4C5D-AF91-5CCE506ABB42}"/>
              </a:ext>
            </a:extLst>
          </p:cNvPr>
          <p:cNvSpPr/>
          <p:nvPr/>
        </p:nvSpPr>
        <p:spPr>
          <a:xfrm>
            <a:off x="3775200" y="2552010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422CF7-DC1B-4954-ABF2-6214732D74C0}"/>
              </a:ext>
            </a:extLst>
          </p:cNvPr>
          <p:cNvSpPr/>
          <p:nvPr/>
        </p:nvSpPr>
        <p:spPr>
          <a:xfrm>
            <a:off x="4436648" y="2552010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0689DE-02BE-433D-A7DB-E482025F0A63}"/>
              </a:ext>
            </a:extLst>
          </p:cNvPr>
          <p:cNvSpPr/>
          <p:nvPr/>
        </p:nvSpPr>
        <p:spPr>
          <a:xfrm>
            <a:off x="5098096" y="2552010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b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038E72-CC4F-406E-A8AE-2DD452847DAA}"/>
              </a:ext>
            </a:extLst>
          </p:cNvPr>
          <p:cNvSpPr/>
          <p:nvPr/>
        </p:nvSpPr>
        <p:spPr>
          <a:xfrm>
            <a:off x="5759544" y="2552010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267776-84F7-466D-8159-7CF6144CEA76}"/>
              </a:ext>
            </a:extLst>
          </p:cNvPr>
          <p:cNvSpPr txBox="1"/>
          <p:nvPr/>
        </p:nvSpPr>
        <p:spPr>
          <a:xfrm>
            <a:off x="3816854" y="1813343"/>
            <a:ext cx="234455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Calibri"/>
              </a:rPr>
              <a:t>permutate recursively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3648E-9216-4EE4-8CB9-529147DA95CB}"/>
              </a:ext>
            </a:extLst>
          </p:cNvPr>
          <p:cNvSpPr/>
          <p:nvPr/>
        </p:nvSpPr>
        <p:spPr>
          <a:xfrm>
            <a:off x="3113752" y="3270018"/>
            <a:ext cx="461912" cy="369330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A6B522-147E-416E-9ECA-81ABE921A384}"/>
              </a:ext>
            </a:extLst>
          </p:cNvPr>
          <p:cNvSpPr/>
          <p:nvPr/>
        </p:nvSpPr>
        <p:spPr>
          <a:xfrm>
            <a:off x="3775200" y="3270018"/>
            <a:ext cx="461912" cy="369330"/>
          </a:xfrm>
          <a:prstGeom prst="rect">
            <a:avLst/>
          </a:prstGeom>
          <a:solidFill>
            <a:schemeClr val="accent2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79112C-EFC3-4903-AF78-2DE3C769C63F}"/>
              </a:ext>
            </a:extLst>
          </p:cNvPr>
          <p:cNvSpPr/>
          <p:nvPr/>
        </p:nvSpPr>
        <p:spPr>
          <a:xfrm>
            <a:off x="4436648" y="3270018"/>
            <a:ext cx="461912" cy="369330"/>
          </a:xfrm>
          <a:prstGeom prst="rect">
            <a:avLst/>
          </a:prstGeom>
          <a:solidFill>
            <a:schemeClr val="accent2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4A8B92-4081-4CE7-B492-E1865447F694}"/>
              </a:ext>
            </a:extLst>
          </p:cNvPr>
          <p:cNvSpPr/>
          <p:nvPr/>
        </p:nvSpPr>
        <p:spPr>
          <a:xfrm>
            <a:off x="5098096" y="3270018"/>
            <a:ext cx="461912" cy="369330"/>
          </a:xfrm>
          <a:prstGeom prst="rect">
            <a:avLst/>
          </a:prstGeom>
          <a:solidFill>
            <a:schemeClr val="accent2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b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6FEFD6-6D7F-4C84-ACC8-48B3D8CFEB7D}"/>
              </a:ext>
            </a:extLst>
          </p:cNvPr>
          <p:cNvSpPr/>
          <p:nvPr/>
        </p:nvSpPr>
        <p:spPr>
          <a:xfrm>
            <a:off x="5759544" y="3270018"/>
            <a:ext cx="461912" cy="369330"/>
          </a:xfrm>
          <a:prstGeom prst="rect">
            <a:avLst/>
          </a:prstGeom>
          <a:solidFill>
            <a:schemeClr val="accent2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0ECC35-84EA-4C19-A473-4DE4D62F765F}"/>
              </a:ext>
            </a:extLst>
          </p:cNvPr>
          <p:cNvSpPr/>
          <p:nvPr/>
        </p:nvSpPr>
        <p:spPr>
          <a:xfrm>
            <a:off x="3113752" y="3988026"/>
            <a:ext cx="461912" cy="369330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A1C4C2-FAEA-4CC6-BC71-D711805B3750}"/>
              </a:ext>
            </a:extLst>
          </p:cNvPr>
          <p:cNvSpPr/>
          <p:nvPr/>
        </p:nvSpPr>
        <p:spPr>
          <a:xfrm>
            <a:off x="3775200" y="3988026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C5B5CA-DC8C-498E-AEEB-C4C4F7A25615}"/>
              </a:ext>
            </a:extLst>
          </p:cNvPr>
          <p:cNvSpPr/>
          <p:nvPr/>
        </p:nvSpPr>
        <p:spPr>
          <a:xfrm>
            <a:off x="4436648" y="3988026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9D3E1F-D799-47D1-9913-097BABEB8E74}"/>
              </a:ext>
            </a:extLst>
          </p:cNvPr>
          <p:cNvSpPr/>
          <p:nvPr/>
        </p:nvSpPr>
        <p:spPr>
          <a:xfrm>
            <a:off x="5098096" y="3988026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b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E68B66-7CA4-44BA-A25D-0133F1C92FF5}"/>
              </a:ext>
            </a:extLst>
          </p:cNvPr>
          <p:cNvSpPr/>
          <p:nvPr/>
        </p:nvSpPr>
        <p:spPr>
          <a:xfrm>
            <a:off x="5759544" y="3988026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98C7EE-6C1D-4E5D-9F50-13BE6F2AFCB3}"/>
              </a:ext>
            </a:extLst>
          </p:cNvPr>
          <p:cNvSpPr/>
          <p:nvPr/>
        </p:nvSpPr>
        <p:spPr>
          <a:xfrm>
            <a:off x="3113752" y="4705065"/>
            <a:ext cx="461912" cy="369330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4B3638-F234-4FA4-AE3B-EE6F05A389DD}"/>
              </a:ext>
            </a:extLst>
          </p:cNvPr>
          <p:cNvSpPr/>
          <p:nvPr/>
        </p:nvSpPr>
        <p:spPr>
          <a:xfrm>
            <a:off x="3775200" y="4705065"/>
            <a:ext cx="461912" cy="369330"/>
          </a:xfrm>
          <a:prstGeom prst="rect">
            <a:avLst/>
          </a:prstGeom>
          <a:solidFill>
            <a:srgbClr val="00B05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C3A0AC-B987-4CBC-A40D-5CA829C3F69C}"/>
              </a:ext>
            </a:extLst>
          </p:cNvPr>
          <p:cNvSpPr/>
          <p:nvPr/>
        </p:nvSpPr>
        <p:spPr>
          <a:xfrm>
            <a:off x="4436648" y="4705065"/>
            <a:ext cx="461912" cy="369330"/>
          </a:xfrm>
          <a:prstGeom prst="rect">
            <a:avLst/>
          </a:prstGeom>
          <a:solidFill>
            <a:srgbClr val="00B05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3D89C7E-5538-43AA-B3F6-1BF54EBF3756}"/>
              </a:ext>
            </a:extLst>
          </p:cNvPr>
          <p:cNvSpPr/>
          <p:nvPr/>
        </p:nvSpPr>
        <p:spPr>
          <a:xfrm>
            <a:off x="5098096" y="4705065"/>
            <a:ext cx="461912" cy="369330"/>
          </a:xfrm>
          <a:prstGeom prst="rect">
            <a:avLst/>
          </a:prstGeom>
          <a:solidFill>
            <a:srgbClr val="00B05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7406B9-9FAA-40E0-AD0E-E761818EE7B8}"/>
              </a:ext>
            </a:extLst>
          </p:cNvPr>
          <p:cNvSpPr/>
          <p:nvPr/>
        </p:nvSpPr>
        <p:spPr>
          <a:xfrm>
            <a:off x="5759544" y="4705065"/>
            <a:ext cx="461912" cy="369330"/>
          </a:xfrm>
          <a:prstGeom prst="rect">
            <a:avLst/>
          </a:prstGeom>
          <a:solidFill>
            <a:srgbClr val="00B05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C6501B-DDB9-40B9-93B4-BF7110D2DBF1}"/>
              </a:ext>
            </a:extLst>
          </p:cNvPr>
          <p:cNvSpPr/>
          <p:nvPr/>
        </p:nvSpPr>
        <p:spPr>
          <a:xfrm>
            <a:off x="3113752" y="5443732"/>
            <a:ext cx="461912" cy="369330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7C82643-176E-45C1-8D23-C637EDA22FEE}"/>
              </a:ext>
            </a:extLst>
          </p:cNvPr>
          <p:cNvSpPr/>
          <p:nvPr/>
        </p:nvSpPr>
        <p:spPr>
          <a:xfrm>
            <a:off x="3775200" y="5443732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EA49E69-BB7A-4328-9E18-24A303F8073B}"/>
              </a:ext>
            </a:extLst>
          </p:cNvPr>
          <p:cNvSpPr/>
          <p:nvPr/>
        </p:nvSpPr>
        <p:spPr>
          <a:xfrm>
            <a:off x="4436648" y="5443732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DD68A0-69AE-4BC9-BA49-7588CDC341FD}"/>
              </a:ext>
            </a:extLst>
          </p:cNvPr>
          <p:cNvSpPr/>
          <p:nvPr/>
        </p:nvSpPr>
        <p:spPr>
          <a:xfrm>
            <a:off x="5098096" y="5443732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79BD431-2077-40CD-8016-1B44A0788CF2}"/>
              </a:ext>
            </a:extLst>
          </p:cNvPr>
          <p:cNvSpPr/>
          <p:nvPr/>
        </p:nvSpPr>
        <p:spPr>
          <a:xfrm>
            <a:off x="5759544" y="5443732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</a:t>
            </a: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A03501F6-0008-4059-A839-C976F3C262C0}"/>
              </a:ext>
            </a:extLst>
          </p:cNvPr>
          <p:cNvSpPr/>
          <p:nvPr/>
        </p:nvSpPr>
        <p:spPr>
          <a:xfrm rot="5400000">
            <a:off x="4903860" y="1095668"/>
            <a:ext cx="230592" cy="2404603"/>
          </a:xfrm>
          <a:prstGeom prst="leftBrac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604163-CAA6-4CE7-BCB4-C3D9B93D865E}"/>
              </a:ext>
            </a:extLst>
          </p:cNvPr>
          <p:cNvSpPr/>
          <p:nvPr/>
        </p:nvSpPr>
        <p:spPr>
          <a:xfrm>
            <a:off x="6927846" y="2552010"/>
            <a:ext cx="461912" cy="369330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A7354C9-94B4-4505-9DAF-957CA0D307C4}"/>
              </a:ext>
            </a:extLst>
          </p:cNvPr>
          <p:cNvSpPr/>
          <p:nvPr/>
        </p:nvSpPr>
        <p:spPr>
          <a:xfrm>
            <a:off x="7589294" y="2552010"/>
            <a:ext cx="461912" cy="369330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17EA386-144B-455C-A422-1602BE267095}"/>
              </a:ext>
            </a:extLst>
          </p:cNvPr>
          <p:cNvSpPr/>
          <p:nvPr/>
        </p:nvSpPr>
        <p:spPr>
          <a:xfrm>
            <a:off x="8250742" y="2552010"/>
            <a:ext cx="461912" cy="369330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E3D8FDD-7A70-4D66-8E8E-E4216AF4B1A1}"/>
              </a:ext>
            </a:extLst>
          </p:cNvPr>
          <p:cNvSpPr/>
          <p:nvPr/>
        </p:nvSpPr>
        <p:spPr>
          <a:xfrm>
            <a:off x="8912190" y="2552010"/>
            <a:ext cx="461912" cy="369330"/>
          </a:xfrm>
          <a:prstGeom prst="rect">
            <a:avLst/>
          </a:prstGeom>
          <a:solidFill>
            <a:schemeClr val="accent2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b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A89294A-CCD3-4BD1-BC81-CF9E77DA8972}"/>
              </a:ext>
            </a:extLst>
          </p:cNvPr>
          <p:cNvSpPr/>
          <p:nvPr/>
        </p:nvSpPr>
        <p:spPr>
          <a:xfrm>
            <a:off x="9573638" y="2552010"/>
            <a:ext cx="461912" cy="369330"/>
          </a:xfrm>
          <a:prstGeom prst="rect">
            <a:avLst/>
          </a:prstGeom>
          <a:solidFill>
            <a:schemeClr val="accent2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1D45A95-F618-49D0-BDC5-3CC29C4BA067}"/>
              </a:ext>
            </a:extLst>
          </p:cNvPr>
          <p:cNvCxnSpPr>
            <a:cxnSpLocks/>
          </p:cNvCxnSpPr>
          <p:nvPr/>
        </p:nvCxnSpPr>
        <p:spPr>
          <a:xfrm flipV="1">
            <a:off x="6344792" y="2736675"/>
            <a:ext cx="506854" cy="53334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38351A6-1ADD-44BF-8F93-7BFB2B8BF44B}"/>
              </a:ext>
            </a:extLst>
          </p:cNvPr>
          <p:cNvSpPr txBox="1"/>
          <p:nvPr/>
        </p:nvSpPr>
        <p:spPr>
          <a:xfrm>
            <a:off x="6499105" y="2029473"/>
            <a:ext cx="396518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Calibri"/>
              </a:rPr>
              <a:t>o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Calibri"/>
              </a:rPr>
              <a:t>ne of the permutations generated: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5B400FF-C91F-4142-B7CA-DEE1B1B8C901}"/>
              </a:ext>
            </a:extLst>
          </p:cNvPr>
          <p:cNvSpPr/>
          <p:nvPr/>
        </p:nvSpPr>
        <p:spPr>
          <a:xfrm>
            <a:off x="6935943" y="4705065"/>
            <a:ext cx="461912" cy="369330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AA3D07F-A837-42E6-B170-CB8E7B3E6DD5}"/>
              </a:ext>
            </a:extLst>
          </p:cNvPr>
          <p:cNvSpPr/>
          <p:nvPr/>
        </p:nvSpPr>
        <p:spPr>
          <a:xfrm>
            <a:off x="7597391" y="4705065"/>
            <a:ext cx="461912" cy="369330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  <a:sym typeface="Calibri"/>
              </a:rPr>
              <a:t>a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0202A89-421A-4201-89EF-E84FA3A5AB5D}"/>
              </a:ext>
            </a:extLst>
          </p:cNvPr>
          <p:cNvSpPr/>
          <p:nvPr/>
        </p:nvSpPr>
        <p:spPr>
          <a:xfrm>
            <a:off x="8258839" y="4705065"/>
            <a:ext cx="461912" cy="369330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8BD6580-E267-4F7F-B0F4-647DF2664413}"/>
              </a:ext>
            </a:extLst>
          </p:cNvPr>
          <p:cNvSpPr/>
          <p:nvPr/>
        </p:nvSpPr>
        <p:spPr>
          <a:xfrm>
            <a:off x="8920287" y="4705065"/>
            <a:ext cx="461912" cy="369330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chemeClr val="bg1"/>
                </a:solidFill>
                <a:sym typeface="Calibri"/>
              </a:rPr>
              <a:t>…</a:t>
            </a: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8E21511-8425-4CA6-B0FC-A147E9901801}"/>
              </a:ext>
            </a:extLst>
          </p:cNvPr>
          <p:cNvSpPr/>
          <p:nvPr/>
        </p:nvSpPr>
        <p:spPr>
          <a:xfrm>
            <a:off x="9581735" y="4705065"/>
            <a:ext cx="461912" cy="369330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defTabSz="914400" hangingPunct="0"/>
            <a:r>
              <a:rPr lang="en-US" b="1" dirty="0">
                <a:solidFill>
                  <a:schemeClr val="bg1"/>
                </a:solidFill>
                <a:sym typeface="Calibri"/>
              </a:rPr>
              <a:t>…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0CD8304-8B9B-404F-B5C0-C07FA6248E2C}"/>
              </a:ext>
            </a:extLst>
          </p:cNvPr>
          <p:cNvCxnSpPr>
            <a:cxnSpLocks/>
          </p:cNvCxnSpPr>
          <p:nvPr/>
        </p:nvCxnSpPr>
        <p:spPr>
          <a:xfrm>
            <a:off x="6344792" y="4871195"/>
            <a:ext cx="50685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09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24F32-4173-42BA-9BF4-B2EE1283B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Set 26.1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69698-0C80-4420-B5BA-D35D79A1B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SG" dirty="0">
                <a:solidFill>
                  <a:srgbClr val="D73A49"/>
                </a:solidFill>
                <a:latin typeface="Monaco" pitchFamily="2" charset="77"/>
              </a:rPr>
              <a:t>bool</a:t>
            </a:r>
            <a:r>
              <a:rPr lang="en-SG" dirty="0">
                <a:latin typeface="Monaco" pitchFamily="2" charset="77"/>
              </a:rPr>
              <a:t> </a:t>
            </a:r>
            <a:r>
              <a:rPr lang="en-SG" dirty="0" err="1">
                <a:solidFill>
                  <a:srgbClr val="6F42C1"/>
                </a:solidFill>
                <a:latin typeface="Monaco" pitchFamily="2" charset="77"/>
              </a:rPr>
              <a:t>appear_before</a:t>
            </a:r>
            <a:r>
              <a:rPr lang="en-SG" dirty="0">
                <a:latin typeface="Monaco" pitchFamily="2" charset="77"/>
              </a:rPr>
              <a:t>(</a:t>
            </a:r>
            <a:r>
              <a:rPr lang="en-SG" dirty="0">
                <a:solidFill>
                  <a:srgbClr val="D73A49"/>
                </a:solidFill>
                <a:latin typeface="Monaco" pitchFamily="2" charset="77"/>
              </a:rPr>
              <a:t>char</a:t>
            </a:r>
            <a:r>
              <a:rPr lang="en-SG" dirty="0">
                <a:latin typeface="Monaco" pitchFamily="2" charset="77"/>
              </a:rPr>
              <a:t> a[], </a:t>
            </a:r>
            <a:r>
              <a:rPr lang="en-SG" dirty="0">
                <a:solidFill>
                  <a:srgbClr val="D73A49"/>
                </a:solidFill>
                <a:latin typeface="Monaco" pitchFamily="2" charset="77"/>
              </a:rPr>
              <a:t>long</a:t>
            </a:r>
            <a:r>
              <a:rPr lang="en-SG" dirty="0">
                <a:latin typeface="Monaco" pitchFamily="2" charset="77"/>
              </a:rPr>
              <a:t> k, </a:t>
            </a:r>
            <a:r>
              <a:rPr lang="en-SG" dirty="0">
                <a:solidFill>
                  <a:srgbClr val="D73A49"/>
                </a:solidFill>
                <a:latin typeface="Monaco" pitchFamily="2" charset="77"/>
              </a:rPr>
              <a:t>long</a:t>
            </a:r>
            <a:r>
              <a:rPr lang="en-SG" dirty="0">
                <a:latin typeface="Monaco" pitchFamily="2" charset="77"/>
              </a:rPr>
              <a:t> </a:t>
            </a:r>
            <a:r>
              <a:rPr lang="en-SG" dirty="0" err="1">
                <a:latin typeface="Monaco" pitchFamily="2" charset="77"/>
              </a:rPr>
              <a:t>i</a:t>
            </a:r>
            <a:r>
              <a:rPr lang="en-SG" dirty="0">
                <a:latin typeface="Monaco" pitchFamily="2" charset="77"/>
              </a:rPr>
              <a:t>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SG" dirty="0">
                <a:latin typeface="Monaco" pitchFamily="2" charset="77"/>
              </a:rPr>
              <a:t>  </a:t>
            </a:r>
            <a:r>
              <a:rPr lang="en-SG" dirty="0">
                <a:solidFill>
                  <a:srgbClr val="D73A49"/>
                </a:solidFill>
                <a:latin typeface="Monaco" pitchFamily="2" charset="77"/>
              </a:rPr>
              <a:t>for</a:t>
            </a:r>
            <a:r>
              <a:rPr lang="en-SG" dirty="0">
                <a:latin typeface="Monaco" pitchFamily="2" charset="77"/>
              </a:rPr>
              <a:t> (</a:t>
            </a:r>
            <a:r>
              <a:rPr lang="en-SG" dirty="0">
                <a:solidFill>
                  <a:srgbClr val="D73A49"/>
                </a:solidFill>
                <a:latin typeface="Monaco" pitchFamily="2" charset="77"/>
              </a:rPr>
              <a:t>int</a:t>
            </a:r>
            <a:r>
              <a:rPr lang="en-SG" dirty="0">
                <a:latin typeface="Monaco" pitchFamily="2" charset="77"/>
              </a:rPr>
              <a:t> j = k; j &lt; </a:t>
            </a:r>
            <a:r>
              <a:rPr lang="en-SG" dirty="0" err="1">
                <a:latin typeface="Monaco" pitchFamily="2" charset="77"/>
              </a:rPr>
              <a:t>i</a:t>
            </a:r>
            <a:r>
              <a:rPr lang="en-SG" dirty="0">
                <a:latin typeface="Monaco" pitchFamily="2" charset="77"/>
              </a:rPr>
              <a:t>; j += </a:t>
            </a:r>
            <a:r>
              <a:rPr lang="en-SG" dirty="0">
                <a:solidFill>
                  <a:srgbClr val="005CC5"/>
                </a:solidFill>
                <a:latin typeface="Monaco" pitchFamily="2" charset="77"/>
              </a:rPr>
              <a:t>1</a:t>
            </a:r>
            <a:r>
              <a:rPr lang="en-SG" dirty="0">
                <a:latin typeface="Monaco" pitchFamily="2" charset="77"/>
              </a:rPr>
              <a:t>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SG" dirty="0">
                <a:latin typeface="Monaco" pitchFamily="2" charset="77"/>
              </a:rPr>
              <a:t>    </a:t>
            </a:r>
            <a:r>
              <a:rPr lang="en-SG" dirty="0">
                <a:solidFill>
                  <a:srgbClr val="D73A49"/>
                </a:solidFill>
                <a:latin typeface="Monaco" pitchFamily="2" charset="77"/>
              </a:rPr>
              <a:t>if</a:t>
            </a:r>
            <a:r>
              <a:rPr lang="en-SG" dirty="0">
                <a:latin typeface="Monaco" pitchFamily="2" charset="77"/>
              </a:rPr>
              <a:t> (a[j] == a[</a:t>
            </a:r>
            <a:r>
              <a:rPr lang="en-SG" dirty="0" err="1">
                <a:latin typeface="Monaco" pitchFamily="2" charset="77"/>
              </a:rPr>
              <a:t>i</a:t>
            </a:r>
            <a:r>
              <a:rPr lang="en-SG" dirty="0">
                <a:latin typeface="Monaco" pitchFamily="2" charset="77"/>
              </a:rPr>
              <a:t>]) {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SG" dirty="0">
                <a:solidFill>
                  <a:srgbClr val="D73A49"/>
                </a:solidFill>
                <a:latin typeface="Monaco" pitchFamily="2" charset="77"/>
              </a:rPr>
              <a:t>      return</a:t>
            </a:r>
            <a:r>
              <a:rPr lang="en-SG" dirty="0">
                <a:latin typeface="Monaco" pitchFamily="2" charset="77"/>
              </a:rPr>
              <a:t> </a:t>
            </a:r>
            <a:r>
              <a:rPr lang="en-SG" dirty="0">
                <a:solidFill>
                  <a:srgbClr val="005CC5"/>
                </a:solidFill>
                <a:latin typeface="Monaco" pitchFamily="2" charset="77"/>
              </a:rPr>
              <a:t>true</a:t>
            </a:r>
            <a:r>
              <a:rPr lang="en-SG" dirty="0">
                <a:latin typeface="Monaco" pitchFamily="2" charset="77"/>
              </a:rPr>
              <a:t>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SG" dirty="0">
                <a:latin typeface="Monaco" pitchFamily="2" charset="77"/>
              </a:rPr>
              <a:t>    }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SG" dirty="0">
                <a:latin typeface="Monaco" pitchFamily="2" charset="77"/>
              </a:rPr>
              <a:t>  }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SG" dirty="0">
                <a:solidFill>
                  <a:srgbClr val="D73A49"/>
                </a:solidFill>
                <a:latin typeface="Monaco" pitchFamily="2" charset="77"/>
              </a:rPr>
              <a:t>  return</a:t>
            </a:r>
            <a:r>
              <a:rPr lang="en-SG" dirty="0">
                <a:latin typeface="Monaco" pitchFamily="2" charset="77"/>
              </a:rPr>
              <a:t> </a:t>
            </a:r>
            <a:r>
              <a:rPr lang="en-SG" dirty="0">
                <a:solidFill>
                  <a:srgbClr val="005CC5"/>
                </a:solidFill>
                <a:latin typeface="Monaco" pitchFamily="2" charset="77"/>
              </a:rPr>
              <a:t>false</a:t>
            </a:r>
            <a:r>
              <a:rPr lang="en-SG" dirty="0">
                <a:latin typeface="Monaco" pitchFamily="2" charset="77"/>
              </a:rPr>
              <a:t>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SG" dirty="0">
                <a:latin typeface="Monaco" pitchFamily="2" charset="77"/>
              </a:rPr>
              <a:t>}</a:t>
            </a:r>
            <a:endParaRPr lang="en-US" dirty="0">
              <a:latin typeface="Monaco" pitchFamily="2" charset="77"/>
            </a:endParaRPr>
          </a:p>
          <a:p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810746-CC41-4B64-AD3F-B067309EED5F}"/>
              </a:ext>
            </a:extLst>
          </p:cNvPr>
          <p:cNvSpPr/>
          <p:nvPr/>
        </p:nvSpPr>
        <p:spPr>
          <a:xfrm>
            <a:off x="7865096" y="1359930"/>
            <a:ext cx="461912" cy="369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4B27BF-549B-477B-BCA9-8F2283BD8D71}"/>
              </a:ext>
            </a:extLst>
          </p:cNvPr>
          <p:cNvSpPr/>
          <p:nvPr/>
        </p:nvSpPr>
        <p:spPr>
          <a:xfrm>
            <a:off x="8526544" y="1359930"/>
            <a:ext cx="461912" cy="369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A86E8C-95A9-489B-B56A-EBC7BBBB676B}"/>
              </a:ext>
            </a:extLst>
          </p:cNvPr>
          <p:cNvSpPr/>
          <p:nvPr/>
        </p:nvSpPr>
        <p:spPr>
          <a:xfrm>
            <a:off x="9187992" y="1359930"/>
            <a:ext cx="461912" cy="369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F4340F-79A3-4330-BC41-7889CF8C5488}"/>
              </a:ext>
            </a:extLst>
          </p:cNvPr>
          <p:cNvSpPr/>
          <p:nvPr/>
        </p:nvSpPr>
        <p:spPr>
          <a:xfrm>
            <a:off x="9849440" y="1359930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0C7A24-6DC8-4E05-8801-6BC8F475814D}"/>
              </a:ext>
            </a:extLst>
          </p:cNvPr>
          <p:cNvSpPr/>
          <p:nvPr/>
        </p:nvSpPr>
        <p:spPr>
          <a:xfrm>
            <a:off x="10510888" y="1359930"/>
            <a:ext cx="461912" cy="36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DF9A7C-D1BD-4F42-8BCF-F46D0B01EFDA}"/>
              </a:ext>
            </a:extLst>
          </p:cNvPr>
          <p:cNvSpPr txBox="1"/>
          <p:nvPr/>
        </p:nvSpPr>
        <p:spPr>
          <a:xfrm>
            <a:off x="7783012" y="990600"/>
            <a:ext cx="64376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aco" pitchFamily="2" charset="77"/>
                <a:sym typeface="Calibri"/>
              </a:rPr>
              <a:t>a[k]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62BEE7-0BB4-40EB-B231-964CA2192779}"/>
              </a:ext>
            </a:extLst>
          </p:cNvPr>
          <p:cNvSpPr txBox="1"/>
          <p:nvPr/>
        </p:nvSpPr>
        <p:spPr>
          <a:xfrm>
            <a:off x="9758514" y="990600"/>
            <a:ext cx="64376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aco" pitchFamily="2" charset="77"/>
                <a:sym typeface="Calibri"/>
              </a:rPr>
              <a:t>a[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aco" pitchFamily="2" charset="77"/>
                <a:sym typeface="Calibri"/>
              </a:rPr>
              <a:t>i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aco" pitchFamily="2" charset="77"/>
                <a:sym typeface="Calibri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8339034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A5246-B179-4AA4-A262-2359EBDC3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Permutations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7382E-FFC0-41F4-A907-3850CC5BD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Original Permutations code: </a:t>
            </a:r>
            <a:r>
              <a:rPr lang="fr-FR" dirty="0">
                <a:hlinkClick r:id="rId2"/>
              </a:rPr>
              <a:t>https://github.com/DigiPie/cs1010_tut_c09/blob/master/Tutorial_10/permutations.c</a:t>
            </a:r>
            <a:endParaRPr lang="fr-FR" dirty="0"/>
          </a:p>
          <a:p>
            <a:r>
              <a:rPr lang="en-SG" dirty="0"/>
              <a:t>Problem</a:t>
            </a:r>
            <a:r>
              <a:rPr lang="fr-FR" dirty="0"/>
              <a:t> Set 26.1 solution: </a:t>
            </a:r>
            <a:r>
              <a:rPr lang="fr-FR" dirty="0">
                <a:hlinkClick r:id="rId3"/>
              </a:rPr>
              <a:t>https://github.com/DigiPie/cs1010_tut_c09/blob/master/Tutorial_10/problem26_1.c</a:t>
            </a:r>
            <a:r>
              <a:rPr lang="fr-FR" dirty="0"/>
              <a:t>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857058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F7EA-C6D4-4913-AB50-ADB68F64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/>
          <a:lstStyle/>
          <a:p>
            <a:r>
              <a:rPr lang="en-SG" dirty="0"/>
              <a:t>PRACTICAL EXAM 1</a:t>
            </a:r>
          </a:p>
        </p:txBody>
      </p:sp>
      <p:sp>
        <p:nvSpPr>
          <p:cNvPr id="4" name="AutoShape 2" descr="Image result for gong cha nus">
            <a:extLst>
              <a:ext uri="{FF2B5EF4-FFF2-40B4-BE49-F238E27FC236}">
                <a16:creationId xmlns:a16="http://schemas.microsoft.com/office/drawing/2014/main" id="{943BFA35-D113-4E70-8747-61669A1E3B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05150" y="17478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5" name="AutoShape 4" descr="Image result for gong cha nus">
            <a:extLst>
              <a:ext uri="{FF2B5EF4-FFF2-40B4-BE49-F238E27FC236}">
                <a16:creationId xmlns:a16="http://schemas.microsoft.com/office/drawing/2014/main" id="{7E6627FC-FBA5-4808-B20D-C2380A2724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57550" y="19002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EC7D028-D5EE-4DEA-A3DF-A37DDF18B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Q2 Newton. Q5 Square</a:t>
            </a:r>
            <a:endParaRPr lang="en-SG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7051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6B00B3-7276-4522-B33F-0E953A5A77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55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19" name="Rectangle 12">
            <a:extLst>
              <a:ext uri="{FF2B5EF4-FFF2-40B4-BE49-F238E27FC236}">
                <a16:creationId xmlns:a16="http://schemas.microsoft.com/office/drawing/2014/main" id="{F33867FC-EB8E-4B00-B7D5-7967D9DF1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D69E00ED-B0F1-4570-A74E-E05D0E9A8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074D0BE7-DDD8-46AB-A2C1-5B7FFD921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3F7EA-C6D4-4913-AB50-ADB68F64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SG"/>
              <a:t>THE END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EC7D028-D5EE-4DEA-A3DF-A37DDF18B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SG" b="1" dirty="0"/>
              <a:t>Evan Tay </a:t>
            </a:r>
            <a:r>
              <a:rPr lang="en-SG" dirty="0"/>
              <a:t>|</a:t>
            </a:r>
            <a:r>
              <a:rPr lang="en-SG" b="1" dirty="0"/>
              <a:t> </a:t>
            </a:r>
            <a:r>
              <a:rPr lang="en-SG" i="1" dirty="0"/>
              <a:t>evantay@comp.nus.edu.sg</a:t>
            </a:r>
          </a:p>
          <a:p>
            <a:pPr>
              <a:spcAft>
                <a:spcPts val="600"/>
              </a:spcAft>
            </a:pPr>
            <a:r>
              <a:rPr lang="en-SG" b="1" dirty="0">
                <a:hlinkClick r:id="rId4"/>
              </a:rPr>
              <a:t>https://github.com/DigiPie/cs1010_tut_c09</a:t>
            </a:r>
            <a:r>
              <a:rPr lang="en-SG" b="1" dirty="0"/>
              <a:t> </a:t>
            </a:r>
          </a:p>
        </p:txBody>
      </p:sp>
      <p:sp>
        <p:nvSpPr>
          <p:cNvPr id="4" name="AutoShape 2" descr="Image result for gong cha nus">
            <a:extLst>
              <a:ext uri="{FF2B5EF4-FFF2-40B4-BE49-F238E27FC236}">
                <a16:creationId xmlns:a16="http://schemas.microsoft.com/office/drawing/2014/main" id="{943BFA35-D113-4E70-8747-61669A1E3B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05150" y="17478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5" name="AutoShape 4" descr="Image result for gong cha nus">
            <a:extLst>
              <a:ext uri="{FF2B5EF4-FFF2-40B4-BE49-F238E27FC236}">
                <a16:creationId xmlns:a16="http://schemas.microsoft.com/office/drawing/2014/main" id="{7E6627FC-FBA5-4808-B20D-C2380A2724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57550" y="19002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5324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F7EA-C6D4-4913-AB50-ADB68F64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/>
          <a:lstStyle/>
          <a:p>
            <a:r>
              <a:rPr lang="en-SG" dirty="0"/>
              <a:t>TOWER OF HANOI</a:t>
            </a:r>
          </a:p>
        </p:txBody>
      </p:sp>
      <p:sp>
        <p:nvSpPr>
          <p:cNvPr id="4" name="AutoShape 2" descr="Image result for gong cha nus">
            <a:extLst>
              <a:ext uri="{FF2B5EF4-FFF2-40B4-BE49-F238E27FC236}">
                <a16:creationId xmlns:a16="http://schemas.microsoft.com/office/drawing/2014/main" id="{943BFA35-D113-4E70-8747-61669A1E3B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05150" y="17478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5" name="AutoShape 4" descr="Image result for gong cha nus">
            <a:extLst>
              <a:ext uri="{FF2B5EF4-FFF2-40B4-BE49-F238E27FC236}">
                <a16:creationId xmlns:a16="http://schemas.microsoft.com/office/drawing/2014/main" id="{7E6627FC-FBA5-4808-B20D-C2380A2724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57550" y="19002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EC7D028-D5EE-4DEA-A3DF-A37DDF18B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Unit 25</a:t>
            </a:r>
            <a:endParaRPr lang="en-SG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91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F9530-0FDF-43AA-A405-5FD789AF9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Tower of Hanoi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B6376-7198-4A38-BB32-B61CC4C80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</a:t>
            </a:r>
            <a:r>
              <a:rPr lang="en-US" b="1" i="1" dirty="0">
                <a:solidFill>
                  <a:srgbClr val="0070C0"/>
                </a:solidFill>
              </a:rPr>
              <a:t>3</a:t>
            </a:r>
            <a:r>
              <a:rPr lang="en-US" dirty="0"/>
              <a:t> pegs and </a:t>
            </a:r>
            <a:r>
              <a:rPr lang="en-US" b="1" i="1" dirty="0">
                <a:solidFill>
                  <a:srgbClr val="0070C0"/>
                </a:solidFill>
              </a:rPr>
              <a:t>n</a:t>
            </a:r>
            <a:r>
              <a:rPr lang="en-US" dirty="0"/>
              <a:t> disks of various size that we can slide into any of the pegs. There are a few rules that we have to obey: </a:t>
            </a:r>
          </a:p>
          <a:p>
            <a:r>
              <a:rPr lang="en-US" dirty="0"/>
              <a:t>we can only move one disk at a time;</a:t>
            </a:r>
          </a:p>
          <a:p>
            <a:r>
              <a:rPr lang="en-US" dirty="0"/>
              <a:t>we can only move the topmost disk from one peg and place the disk on another peg;</a:t>
            </a:r>
          </a:p>
          <a:p>
            <a:r>
              <a:rPr lang="en-US" dirty="0"/>
              <a:t>no disk can be placed on top of a smaller disk.</a:t>
            </a:r>
          </a:p>
        </p:txBody>
      </p:sp>
    </p:spTree>
    <p:extLst>
      <p:ext uri="{BB962C8B-B14F-4D97-AF65-F5344CB8AC3E}">
        <p14:creationId xmlns:p14="http://schemas.microsoft.com/office/powerpoint/2010/main" val="2743389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BAA25-0011-48F8-8C5F-1E636219A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Tower of Hanoi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29553E-5F44-4E4B-BABF-BEFF2C6C9E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97" r="26032"/>
          <a:stretch/>
        </p:blipFill>
        <p:spPr>
          <a:xfrm>
            <a:off x="1371600" y="1352776"/>
            <a:ext cx="4441371" cy="3571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5CEFCF-7828-4F30-B2A5-BBC47DB63F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397" r="26032"/>
          <a:stretch/>
        </p:blipFill>
        <p:spPr>
          <a:xfrm>
            <a:off x="6596749" y="2979056"/>
            <a:ext cx="4441371" cy="357187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97EB3D9C-D4AD-45C2-B1E5-25A0D1CEC82A}"/>
              </a:ext>
            </a:extLst>
          </p:cNvPr>
          <p:cNvSpPr/>
          <p:nvPr/>
        </p:nvSpPr>
        <p:spPr>
          <a:xfrm>
            <a:off x="5682346" y="3432628"/>
            <a:ext cx="1045028" cy="899886"/>
          </a:xfrm>
          <a:prstGeom prst="rightArrow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38269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CCCC5-D695-4233-A433-3061533D4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Tower of Hanoi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3ADCC-8970-4044-AB3E-DE25BC1DC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defTabSz="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60">
                <a:solidFill>
                  <a:srgbClr val="C2185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kern="0" dirty="0">
                <a:solidFill>
                  <a:srgbClr val="3E61A2"/>
                </a:solidFill>
                <a:latin typeface="Monaco"/>
                <a:sym typeface="Monaco"/>
              </a:rPr>
              <a:t>void</a:t>
            </a: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</a:t>
            </a:r>
            <a:r>
              <a:rPr lang="en-SG" sz="2000" kern="0" dirty="0">
                <a:solidFill>
                  <a:srgbClr val="C2185B"/>
                </a:solidFill>
                <a:latin typeface="Monaco"/>
                <a:sym typeface="Monaco"/>
              </a:rPr>
              <a:t>solve</a:t>
            </a: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(</a:t>
            </a:r>
            <a:r>
              <a:rPr lang="en-SG" sz="2000" kern="0" dirty="0">
                <a:solidFill>
                  <a:srgbClr val="3E61A2"/>
                </a:solidFill>
                <a:latin typeface="Monaco"/>
                <a:sym typeface="Monaco"/>
              </a:rPr>
              <a:t>long</a:t>
            </a: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k, </a:t>
            </a:r>
            <a:r>
              <a:rPr lang="en-SG" sz="2000" kern="0" dirty="0">
                <a:solidFill>
                  <a:srgbClr val="3E61A2"/>
                </a:solidFill>
                <a:latin typeface="Monaco"/>
                <a:sym typeface="Monaco"/>
              </a:rPr>
              <a:t>long</a:t>
            </a: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source, </a:t>
            </a:r>
            <a:r>
              <a:rPr lang="en-SG" sz="2000" kern="0" dirty="0">
                <a:solidFill>
                  <a:srgbClr val="3E61A2"/>
                </a:solidFill>
                <a:latin typeface="Monaco"/>
                <a:sym typeface="Monaco"/>
              </a:rPr>
              <a:t>long</a:t>
            </a: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dest, </a:t>
            </a:r>
            <a:r>
              <a:rPr lang="en-SG" sz="2000" kern="0" dirty="0">
                <a:solidFill>
                  <a:srgbClr val="3E61A2"/>
                </a:solidFill>
                <a:latin typeface="Monaco"/>
                <a:sym typeface="Monaco"/>
              </a:rPr>
              <a:t>long</a:t>
            </a: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placeholder) {</a:t>
            </a:r>
          </a:p>
          <a:p>
            <a:pPr marL="0" lvl="0" indent="0" defTabSz="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60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 </a:t>
            </a:r>
            <a:r>
              <a:rPr lang="en-SG" sz="2000" kern="0" dirty="0">
                <a:solidFill>
                  <a:srgbClr val="3B78E7"/>
                </a:solidFill>
                <a:latin typeface="Monaco"/>
                <a:sym typeface="Monaco"/>
              </a:rPr>
              <a:t>if</a:t>
            </a: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(k == </a:t>
            </a:r>
            <a:r>
              <a:rPr lang="en-SG" sz="2000" kern="0" dirty="0">
                <a:solidFill>
                  <a:srgbClr val="E74C3C"/>
                </a:solidFill>
                <a:latin typeface="Monaco"/>
                <a:sym typeface="Monaco"/>
              </a:rPr>
              <a:t>1</a:t>
            </a: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) {</a:t>
            </a:r>
          </a:p>
          <a:p>
            <a:pPr marL="0" lvl="0" indent="0" defTabSz="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60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   print(k, source, dest);</a:t>
            </a:r>
          </a:p>
          <a:p>
            <a:pPr marL="0" lvl="0" indent="0" defTabSz="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60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 }</a:t>
            </a:r>
          </a:p>
          <a:p>
            <a:pPr marL="0" lvl="0" indent="0" defTabSz="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60">
                <a:solidFill>
                  <a:srgbClr val="3B78E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 </a:t>
            </a:r>
            <a:r>
              <a:rPr lang="en-SG" sz="2000" kern="0" dirty="0">
                <a:solidFill>
                  <a:srgbClr val="3B78E7"/>
                </a:solidFill>
                <a:latin typeface="Monaco"/>
                <a:sym typeface="Monaco"/>
              </a:rPr>
              <a:t>else</a:t>
            </a: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{</a:t>
            </a:r>
          </a:p>
          <a:p>
            <a:pPr marL="0" lvl="0" indent="0" defTabSz="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60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   solve(k - </a:t>
            </a:r>
            <a:r>
              <a:rPr lang="en-SG" sz="2000" kern="0" dirty="0">
                <a:solidFill>
                  <a:srgbClr val="E74C3C"/>
                </a:solidFill>
                <a:latin typeface="Monaco"/>
                <a:sym typeface="Monaco"/>
              </a:rPr>
              <a:t>1</a:t>
            </a: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, source, placeholder, dest);</a:t>
            </a:r>
          </a:p>
          <a:p>
            <a:pPr marL="0" lvl="0" indent="0" defTabSz="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60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   print(k, source, dest);</a:t>
            </a:r>
          </a:p>
          <a:p>
            <a:pPr marL="0" lvl="0" indent="0" defTabSz="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60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   solve(k - </a:t>
            </a:r>
            <a:r>
              <a:rPr lang="en-SG" sz="2000" kern="0" dirty="0">
                <a:solidFill>
                  <a:srgbClr val="E74C3C"/>
                </a:solidFill>
                <a:latin typeface="Monaco"/>
                <a:sym typeface="Monaco"/>
              </a:rPr>
              <a:t>1</a:t>
            </a: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, placeholder, dest, source);</a:t>
            </a:r>
          </a:p>
          <a:p>
            <a:pPr marL="0" lvl="0" indent="0" defTabSz="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60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 }</a:t>
            </a:r>
          </a:p>
          <a:p>
            <a:pPr marL="0" lvl="0" indent="0" defTabSz="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60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}</a:t>
            </a:r>
          </a:p>
          <a:p>
            <a:pPr marL="0" indent="0">
              <a:buNone/>
            </a:pPr>
            <a:endParaRPr lang="en-SG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327BD4-0877-47CD-8AF4-3992506629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97" r="26032"/>
          <a:stretch/>
        </p:blipFill>
        <p:spPr>
          <a:xfrm>
            <a:off x="8092800" y="1815496"/>
            <a:ext cx="2880000" cy="23161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821713-9E54-452B-B39B-1190F7CBCD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397" r="26032"/>
          <a:stretch/>
        </p:blipFill>
        <p:spPr>
          <a:xfrm>
            <a:off x="8092800" y="4239246"/>
            <a:ext cx="2880000" cy="231617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F08A7C6-507D-4984-BD66-600AC0D0C7FE}"/>
              </a:ext>
            </a:extLst>
          </p:cNvPr>
          <p:cNvCxnSpPr>
            <a:cxnSpLocks/>
          </p:cNvCxnSpPr>
          <p:nvPr/>
        </p:nvCxnSpPr>
        <p:spPr>
          <a:xfrm flipV="1">
            <a:off x="5740400" y="3530600"/>
            <a:ext cx="2654300" cy="1270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AC49DF6-57B7-4A85-BD31-5288661FB528}"/>
              </a:ext>
            </a:extLst>
          </p:cNvPr>
          <p:cNvCxnSpPr/>
          <p:nvPr/>
        </p:nvCxnSpPr>
        <p:spPr>
          <a:xfrm>
            <a:off x="4051300" y="3949700"/>
            <a:ext cx="4343400" cy="939800"/>
          </a:xfrm>
          <a:prstGeom prst="bentConnector3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BF4D2C1-8E29-4A9D-AA29-DD3BBD24C536}"/>
              </a:ext>
            </a:extLst>
          </p:cNvPr>
          <p:cNvCxnSpPr>
            <a:cxnSpLocks/>
          </p:cNvCxnSpPr>
          <p:nvPr/>
        </p:nvCxnSpPr>
        <p:spPr>
          <a:xfrm>
            <a:off x="3238500" y="4406900"/>
            <a:ext cx="5156200" cy="15875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999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CCCC5-D695-4233-A433-3061533D4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Tower of Hanoi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3ADCC-8970-4044-AB3E-DE25BC1DC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23068"/>
            <a:ext cx="9601200" cy="4465032"/>
          </a:xfrm>
        </p:spPr>
        <p:txBody>
          <a:bodyPr>
            <a:normAutofit/>
          </a:bodyPr>
          <a:lstStyle/>
          <a:p>
            <a:pPr marL="0" lvl="0" indent="0" defTabSz="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60">
                <a:solidFill>
                  <a:srgbClr val="C2185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kern="0" dirty="0">
                <a:solidFill>
                  <a:srgbClr val="3E61A2"/>
                </a:solidFill>
                <a:latin typeface="Monaco"/>
                <a:sym typeface="Monaco"/>
              </a:rPr>
              <a:t>void</a:t>
            </a: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</a:t>
            </a:r>
            <a:r>
              <a:rPr lang="en-SG" sz="2000" kern="0" dirty="0">
                <a:solidFill>
                  <a:srgbClr val="C2185B"/>
                </a:solidFill>
                <a:latin typeface="Monaco"/>
                <a:sym typeface="Monaco"/>
              </a:rPr>
              <a:t>solve</a:t>
            </a: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(</a:t>
            </a:r>
            <a:r>
              <a:rPr lang="en-SG" sz="2000" kern="0" dirty="0">
                <a:solidFill>
                  <a:srgbClr val="3E61A2"/>
                </a:solidFill>
                <a:latin typeface="Monaco"/>
                <a:sym typeface="Monaco"/>
              </a:rPr>
              <a:t>long</a:t>
            </a: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k, </a:t>
            </a:r>
            <a:r>
              <a:rPr lang="en-SG" sz="2000" kern="0" dirty="0">
                <a:solidFill>
                  <a:srgbClr val="3E61A2"/>
                </a:solidFill>
                <a:latin typeface="Monaco"/>
                <a:sym typeface="Monaco"/>
              </a:rPr>
              <a:t>long</a:t>
            </a: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source, </a:t>
            </a:r>
            <a:r>
              <a:rPr lang="en-SG" sz="2000" kern="0" dirty="0">
                <a:solidFill>
                  <a:srgbClr val="3E61A2"/>
                </a:solidFill>
                <a:latin typeface="Monaco"/>
                <a:sym typeface="Monaco"/>
              </a:rPr>
              <a:t>long</a:t>
            </a: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dest, </a:t>
            </a:r>
            <a:r>
              <a:rPr lang="en-SG" sz="2000" kern="0" dirty="0">
                <a:solidFill>
                  <a:srgbClr val="3E61A2"/>
                </a:solidFill>
                <a:latin typeface="Monaco"/>
                <a:sym typeface="Monaco"/>
              </a:rPr>
              <a:t>long</a:t>
            </a: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placeholder) {</a:t>
            </a:r>
          </a:p>
          <a:p>
            <a:pPr marL="0" lvl="0" indent="0" defTabSz="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60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 </a:t>
            </a:r>
            <a:r>
              <a:rPr lang="en-SG" sz="2000" kern="0" dirty="0">
                <a:solidFill>
                  <a:srgbClr val="3B78E7"/>
                </a:solidFill>
                <a:latin typeface="Monaco"/>
                <a:sym typeface="Monaco"/>
              </a:rPr>
              <a:t>if</a:t>
            </a: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(k == </a:t>
            </a:r>
            <a:r>
              <a:rPr lang="en-SG" sz="2000" kern="0" dirty="0">
                <a:solidFill>
                  <a:srgbClr val="E74C3C"/>
                </a:solidFill>
                <a:latin typeface="Monaco"/>
                <a:sym typeface="Monaco"/>
              </a:rPr>
              <a:t>1</a:t>
            </a: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) {</a:t>
            </a:r>
          </a:p>
          <a:p>
            <a:pPr marL="0" lvl="0" indent="0" defTabSz="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60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   print(k, source, dest);</a:t>
            </a:r>
          </a:p>
          <a:p>
            <a:pPr marL="0" lvl="0" indent="0" defTabSz="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60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 }</a:t>
            </a:r>
          </a:p>
          <a:p>
            <a:pPr marL="0" lvl="0" indent="0" defTabSz="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60">
                <a:solidFill>
                  <a:srgbClr val="3B78E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 </a:t>
            </a:r>
            <a:r>
              <a:rPr lang="en-SG" sz="2000" kern="0" dirty="0">
                <a:solidFill>
                  <a:srgbClr val="3B78E7"/>
                </a:solidFill>
                <a:latin typeface="Monaco"/>
                <a:sym typeface="Monaco"/>
              </a:rPr>
              <a:t>else</a:t>
            </a: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{</a:t>
            </a:r>
          </a:p>
          <a:p>
            <a:pPr marL="0" lvl="0" indent="0" defTabSz="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60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   solve(k - </a:t>
            </a:r>
            <a:r>
              <a:rPr lang="en-SG" sz="2000" kern="0" dirty="0">
                <a:solidFill>
                  <a:srgbClr val="E74C3C"/>
                </a:solidFill>
                <a:latin typeface="Monaco"/>
                <a:sym typeface="Monaco"/>
              </a:rPr>
              <a:t>1</a:t>
            </a: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, source, placeholder, dest);</a:t>
            </a:r>
          </a:p>
          <a:p>
            <a:pPr marL="0" lvl="0" indent="0" defTabSz="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60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   print(k, source, dest);</a:t>
            </a:r>
          </a:p>
          <a:p>
            <a:pPr marL="0" lvl="0" indent="0" defTabSz="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60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   solve(k - </a:t>
            </a:r>
            <a:r>
              <a:rPr lang="en-SG" sz="2000" kern="0" dirty="0">
                <a:solidFill>
                  <a:srgbClr val="E74C3C"/>
                </a:solidFill>
                <a:latin typeface="Monaco"/>
                <a:sym typeface="Monaco"/>
              </a:rPr>
              <a:t>1</a:t>
            </a: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, placeholder, dest, source);</a:t>
            </a:r>
          </a:p>
          <a:p>
            <a:pPr marL="0" lvl="0" indent="0" defTabSz="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60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  }</a:t>
            </a:r>
          </a:p>
          <a:p>
            <a:pPr marL="0" lvl="0" indent="0" defTabSz="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60">
                <a:solidFill>
                  <a:srgbClr val="3747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SG" sz="2000" kern="0" dirty="0">
                <a:solidFill>
                  <a:srgbClr val="37474F"/>
                </a:solidFill>
                <a:latin typeface="Monaco"/>
                <a:sym typeface="Monaco"/>
              </a:rPr>
              <a:t>}</a:t>
            </a:r>
          </a:p>
          <a:p>
            <a:pPr marL="0" indent="0">
              <a:buNone/>
            </a:pPr>
            <a:endParaRPr lang="en-SG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7E0B3B-CBB5-421A-982A-729F766BD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730875"/>
            <a:ext cx="554355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90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24D7D-651F-472F-AFDA-1DCB9ACD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Set 25.1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03BCB-568D-4E9D-82E3-139EDA5A2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that we add a new restriction to the Tower of Hanoi puzzle. Let's say that the disks are on Peg A (or Peg 1) to begin with, and we want to move the disk to Peg C (or Peg 3). We are only allowed to move a disk either to Peg B from another peg or from Peg B to another peg. In other words, we </a:t>
            </a:r>
            <a:r>
              <a:rPr lang="en-US" b="1" dirty="0">
                <a:solidFill>
                  <a:srgbClr val="00B050"/>
                </a:solidFill>
              </a:rPr>
              <a:t>cannot move the disks between Peg A and Peg C directly.</a:t>
            </a:r>
            <a:endParaRPr lang="en-SG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730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24D7D-651F-472F-AFDA-1DCB9ACD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Set 25.1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03BCB-568D-4E9D-82E3-139EDA5A2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that we add a new restriction to the Tower of Hanoi puzzle. Let's say that the disks are on Peg A (or Peg 1) to begin with, and we want to move the disk to Peg C (or Peg 3). We are only allowed to move a disk either to Peg B from another peg or from Peg B to another peg. In other words, we </a:t>
            </a:r>
            <a:r>
              <a:rPr lang="en-US" b="1" dirty="0">
                <a:solidFill>
                  <a:srgbClr val="00B050"/>
                </a:solidFill>
              </a:rPr>
              <a:t>cannot move the disks between Peg A and Peg C directly.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Can only move pegs between Peg A and B, and Peg B and C</a:t>
            </a:r>
            <a:endParaRPr lang="en-SG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24951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1873</Words>
  <Application>Microsoft Office PowerPoint</Application>
  <PresentationFormat>Widescreen</PresentationFormat>
  <Paragraphs>297</Paragraphs>
  <Slides>27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Monaco</vt:lpstr>
      <vt:lpstr>Roboto</vt:lpstr>
      <vt:lpstr>Calibri</vt:lpstr>
      <vt:lpstr>Franklin Gothic Book</vt:lpstr>
      <vt:lpstr>Crop</vt:lpstr>
      <vt:lpstr>cs1010</vt:lpstr>
      <vt:lpstr>Today’s plan</vt:lpstr>
      <vt:lpstr>TOWER OF HANOI</vt:lpstr>
      <vt:lpstr>Tower of Hanoi</vt:lpstr>
      <vt:lpstr>Tower of Hanoi</vt:lpstr>
      <vt:lpstr>Tower of Hanoi</vt:lpstr>
      <vt:lpstr>Tower of Hanoi</vt:lpstr>
      <vt:lpstr>Problem Set 25.1</vt:lpstr>
      <vt:lpstr>Problem Set 25.1</vt:lpstr>
      <vt:lpstr>Problem Set 25.1</vt:lpstr>
      <vt:lpstr>Problem Set 25.1</vt:lpstr>
      <vt:lpstr>Problem Set 25.1</vt:lpstr>
      <vt:lpstr>Problem Set 25.1</vt:lpstr>
      <vt:lpstr>Tower of Hanoi</vt:lpstr>
      <vt:lpstr>Permutations</vt:lpstr>
      <vt:lpstr>Permutations</vt:lpstr>
      <vt:lpstr>Permutations</vt:lpstr>
      <vt:lpstr>Problem Set 26.1</vt:lpstr>
      <vt:lpstr>Problem Set 26.1</vt:lpstr>
      <vt:lpstr>Problem Set 26.1</vt:lpstr>
      <vt:lpstr>Problem Set 26.1</vt:lpstr>
      <vt:lpstr>Problem Set 26.1</vt:lpstr>
      <vt:lpstr>Problem Set 26.1</vt:lpstr>
      <vt:lpstr>Problem Set 26.1</vt:lpstr>
      <vt:lpstr>Permutations</vt:lpstr>
      <vt:lpstr>PRACTICAL EXAM 1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</dc:title>
  <dc:creator>Evan Tay</dc:creator>
  <cp:lastModifiedBy>Evan Tay</cp:lastModifiedBy>
  <cp:revision>5</cp:revision>
  <dcterms:created xsi:type="dcterms:W3CDTF">2018-11-04T18:14:01Z</dcterms:created>
  <dcterms:modified xsi:type="dcterms:W3CDTF">2018-11-05T03:03:55Z</dcterms:modified>
</cp:coreProperties>
</file>