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notesMasterIdLst>
    <p:notesMasterId r:id="rId13"/>
  </p:notesMasterIdLst>
  <p:sldIdLst>
    <p:sldId id="372" r:id="rId2"/>
    <p:sldId id="374" r:id="rId3"/>
    <p:sldId id="297" r:id="rId4"/>
    <p:sldId id="303" r:id="rId5"/>
    <p:sldId id="378" r:id="rId6"/>
    <p:sldId id="377" r:id="rId7"/>
    <p:sldId id="375" r:id="rId8"/>
    <p:sldId id="379" r:id="rId9"/>
    <p:sldId id="381" r:id="rId10"/>
    <p:sldId id="382" r:id="rId11"/>
    <p:sldId id="3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84203" autoAdjust="0"/>
  </p:normalViewPr>
  <p:slideViewPr>
    <p:cSldViewPr snapToGrid="0">
      <p:cViewPr varScale="1">
        <p:scale>
          <a:sx n="56" d="100"/>
          <a:sy n="56" d="100"/>
        </p:scale>
        <p:origin x="10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F1339-9A09-4147-A280-CE820B321722}" type="datetimeFigureOut">
              <a:rPr lang="en-SG" smtClean="0"/>
              <a:t>11/11/2018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63B6A-274F-43F4-941C-D03F0DF53188}" type="slidenum">
              <a:rPr lang="en-SG" smtClean="0"/>
              <a:t>‹#›</a:t>
            </a:fld>
            <a:endParaRPr lang="en-SG"/>
          </a:p>
        </p:txBody>
      </p:sp>
    </p:spTree>
    <p:extLst>
      <p:ext uri="{BB962C8B-B14F-4D97-AF65-F5344CB8AC3E}">
        <p14:creationId xmlns:p14="http://schemas.microsoft.com/office/powerpoint/2010/main" val="1759984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a:t>
            </a:fld>
            <a:endParaRPr lang="en-SG"/>
          </a:p>
        </p:txBody>
      </p:sp>
    </p:spTree>
    <p:extLst>
      <p:ext uri="{BB962C8B-B14F-4D97-AF65-F5344CB8AC3E}">
        <p14:creationId xmlns:p14="http://schemas.microsoft.com/office/powerpoint/2010/main" val="2425193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https://play.kahoot.it/#/k/3485f712-07e4-482f-b84e-69a30ef03266 </a:t>
            </a:r>
          </a:p>
        </p:txBody>
      </p:sp>
      <p:sp>
        <p:nvSpPr>
          <p:cNvPr id="4" name="Slide Number Placeholder 3"/>
          <p:cNvSpPr>
            <a:spLocks noGrp="1"/>
          </p:cNvSpPr>
          <p:nvPr>
            <p:ph type="sldNum" sz="quarter" idx="10"/>
          </p:nvPr>
        </p:nvSpPr>
        <p:spPr/>
        <p:txBody>
          <a:bodyPr/>
          <a:lstStyle/>
          <a:p>
            <a:fld id="{A0063B6A-274F-43F4-941C-D03F0DF53188}" type="slidenum">
              <a:rPr lang="en-SG" smtClean="0"/>
              <a:t>3</a:t>
            </a:fld>
            <a:endParaRPr lang="en-SG"/>
          </a:p>
        </p:txBody>
      </p:sp>
    </p:spTree>
    <p:extLst>
      <p:ext uri="{BB962C8B-B14F-4D97-AF65-F5344CB8AC3E}">
        <p14:creationId xmlns:p14="http://schemas.microsoft.com/office/powerpoint/2010/main" val="18580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4</a:t>
            </a:fld>
            <a:endParaRPr lang="en-SG"/>
          </a:p>
        </p:txBody>
      </p:sp>
    </p:spTree>
    <p:extLst>
      <p:ext uri="{BB962C8B-B14F-4D97-AF65-F5344CB8AC3E}">
        <p14:creationId xmlns:p14="http://schemas.microsoft.com/office/powerpoint/2010/main" val="540177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5</a:t>
            </a:fld>
            <a:endParaRPr lang="en-SG"/>
          </a:p>
        </p:txBody>
      </p:sp>
    </p:spTree>
    <p:extLst>
      <p:ext uri="{BB962C8B-B14F-4D97-AF65-F5344CB8AC3E}">
        <p14:creationId xmlns:p14="http://schemas.microsoft.com/office/powerpoint/2010/main" val="4065176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7</a:t>
            </a:fld>
            <a:endParaRPr lang="en-SG"/>
          </a:p>
        </p:txBody>
      </p:sp>
    </p:spTree>
    <p:extLst>
      <p:ext uri="{BB962C8B-B14F-4D97-AF65-F5344CB8AC3E}">
        <p14:creationId xmlns:p14="http://schemas.microsoft.com/office/powerpoint/2010/main" val="1948838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11</a:t>
            </a:fld>
            <a:endParaRPr lang="en-SG"/>
          </a:p>
        </p:txBody>
      </p:sp>
    </p:spTree>
    <p:extLst>
      <p:ext uri="{BB962C8B-B14F-4D97-AF65-F5344CB8AC3E}">
        <p14:creationId xmlns:p14="http://schemas.microsoft.com/office/powerpoint/2010/main" val="337933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B9EBBA-996F-894A-B54A-D6246ED52CEA}" type="datetimeFigureOut">
              <a:rPr lang="en-US" smtClean="0"/>
              <a:pPr/>
              <a:t>11/11/2018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307322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433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34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14214"/>
          </a:xfrm>
        </p:spPr>
        <p:txBody>
          <a:bodyPr/>
          <a:lstStyle>
            <a:lvl1pPr>
              <a:defRPr b="1">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1371600" y="1923068"/>
            <a:ext cx="9601200" cy="394433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smtClean="0"/>
              <a:pPr/>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26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FA1846-DA80-1C48-A609-854EA85C59AD}" type="datetimeFigureOut">
              <a:rPr lang="en-US" smtClean="0"/>
              <a:pPr/>
              <a:t>11/11/2018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lumMod val="95000"/>
            </a:schemeClr>
          </a:solidFill>
          <a:ln w="0">
            <a:noFill/>
            <a:prstDash val="solid"/>
            <a:round/>
            <a:headEnd/>
            <a:tailEnd/>
          </a:ln>
        </p:spPr>
      </p:sp>
    </p:spTree>
    <p:extLst>
      <p:ext uri="{BB962C8B-B14F-4D97-AF65-F5344CB8AC3E}">
        <p14:creationId xmlns:p14="http://schemas.microsoft.com/office/powerpoint/2010/main" val="34374358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99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488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0371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73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0DF5E60-9974-AC48-9591-99C2BB44B7CF}" type="datetimeFigureOut">
              <a:rPr lang="en-US" smtClean="0"/>
              <a:pPr/>
              <a:t>11/11/2018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545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B482E8-6E0E-1B4F-B1FD-C69DB9E858D9}" type="datetimeFigureOut">
              <a:rPr lang="en-US" smtClean="0"/>
              <a:pPr/>
              <a:t>11/11/2018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56818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B482E8-6E0E-1B4F-B1FD-C69DB9E858D9}" type="datetimeFigureOut">
              <a:rPr lang="en-US" smtClean="0"/>
              <a:pPr/>
              <a:t>11/11/2018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A6F499CB-6FE2-42E7-A278-E2C6106B4F30}"/>
              </a:ext>
            </a:extLst>
          </p:cNvPr>
          <p:cNvSpPr/>
          <p:nvPr userDrawn="1"/>
        </p:nvSpPr>
        <p:spPr>
          <a:xfrm>
            <a:off x="1371600" y="259318"/>
            <a:ext cx="4582088" cy="369332"/>
          </a:xfrm>
          <a:prstGeom prst="rect">
            <a:avLst/>
          </a:prstGeom>
        </p:spPr>
        <p:txBody>
          <a:bodyPr wrap="none">
            <a:spAutoFit/>
          </a:bodyPr>
          <a:lstStyle/>
          <a:p>
            <a:r>
              <a:rPr lang="en-SG" sz="1800" b="1" dirty="0">
                <a:solidFill>
                  <a:schemeClr val="tx1">
                    <a:lumMod val="65000"/>
                    <a:lumOff val="35000"/>
                  </a:schemeClr>
                </a:solidFill>
              </a:rPr>
              <a:t>https://github.com/DigiPie/cs1010_tut</a:t>
            </a:r>
            <a:r>
              <a:rPr lang="en-SG" sz="1800" b="1">
                <a:solidFill>
                  <a:schemeClr val="tx1">
                    <a:lumMod val="65000"/>
                    <a:lumOff val="35000"/>
                  </a:schemeClr>
                </a:solidFill>
              </a:rPr>
              <a:t>_c09</a:t>
            </a:r>
            <a:r>
              <a:rPr lang="en-SG" sz="1800" b="1" dirty="0">
                <a:solidFill>
                  <a:schemeClr val="tx1">
                    <a:lumMod val="65000"/>
                    <a:lumOff val="35000"/>
                  </a:schemeClr>
                </a:solidFill>
              </a:rPr>
              <a:t> </a:t>
            </a:r>
          </a:p>
        </p:txBody>
      </p:sp>
      <p:sp>
        <p:nvSpPr>
          <p:cNvPr id="10" name="Rectangle 9">
            <a:extLst>
              <a:ext uri="{FF2B5EF4-FFF2-40B4-BE49-F238E27FC236}">
                <a16:creationId xmlns:a16="http://schemas.microsoft.com/office/drawing/2014/main" id="{35717644-FCAF-4AF9-A768-8730295986B1}"/>
              </a:ext>
            </a:extLst>
          </p:cNvPr>
          <p:cNvSpPr/>
          <p:nvPr userDrawn="1"/>
        </p:nvSpPr>
        <p:spPr>
          <a:xfrm>
            <a:off x="8209608" y="259318"/>
            <a:ext cx="2763192" cy="369332"/>
          </a:xfrm>
          <a:prstGeom prst="rect">
            <a:avLst/>
          </a:prstGeom>
        </p:spPr>
        <p:txBody>
          <a:bodyPr wrap="none">
            <a:spAutoFit/>
          </a:bodyPr>
          <a:lstStyle/>
          <a:p>
            <a:r>
              <a:rPr lang="en-SG" sz="1800" b="1" dirty="0">
                <a:solidFill>
                  <a:schemeClr val="tx1">
                    <a:lumMod val="65000"/>
                    <a:lumOff val="35000"/>
                  </a:schemeClr>
                </a:solidFill>
              </a:rPr>
              <a:t>evantay@comp.nus.edu.sg</a:t>
            </a:r>
          </a:p>
        </p:txBody>
      </p:sp>
    </p:spTree>
    <p:extLst>
      <p:ext uri="{BB962C8B-B14F-4D97-AF65-F5344CB8AC3E}">
        <p14:creationId xmlns:p14="http://schemas.microsoft.com/office/powerpoint/2010/main" val="5260378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DigiPie/cs1010_tut_c0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github.com/DigiPie/cs1010_tut_c0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a:t>cs1010</a:t>
            </a:r>
            <a:endParaRPr lang="en-SG" sz="9600" dirty="0"/>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fontScale="62500" lnSpcReduction="20000"/>
          </a:bodyPr>
          <a:lstStyle/>
          <a:p>
            <a:pPr>
              <a:lnSpc>
                <a:spcPct val="102000"/>
              </a:lnSpc>
              <a:spcAft>
                <a:spcPts val="600"/>
              </a:spcAft>
            </a:pPr>
            <a:r>
              <a:rPr lang="en-SG" sz="4000" b="1">
                <a:solidFill>
                  <a:schemeClr val="tx1"/>
                </a:solidFill>
              </a:rPr>
              <a:t>Evan Tay </a:t>
            </a:r>
            <a:r>
              <a:rPr lang="en-SG" sz="4000">
                <a:solidFill>
                  <a:schemeClr val="tx1"/>
                </a:solidFill>
              </a:rPr>
              <a:t>|</a:t>
            </a:r>
            <a:r>
              <a:rPr lang="en-SG" sz="4000" b="1">
                <a:solidFill>
                  <a:schemeClr val="tx1"/>
                </a:solidFill>
              </a:rPr>
              <a:t> </a:t>
            </a:r>
            <a:r>
              <a:rPr lang="en-SG" sz="4000" i="1">
                <a:solidFill>
                  <a:schemeClr val="tx1"/>
                </a:solidFill>
              </a:rPr>
              <a:t>evantay@comp.nus.edu.sg</a:t>
            </a:r>
          </a:p>
          <a:p>
            <a:pPr>
              <a:lnSpc>
                <a:spcPct val="102000"/>
              </a:lnSpc>
              <a:spcAft>
                <a:spcPts val="600"/>
              </a:spcAft>
            </a:pPr>
            <a:r>
              <a:rPr lang="en-SG" sz="4000" b="1">
                <a:solidFill>
                  <a:schemeClr val="bg2"/>
                </a:solidFill>
                <a:hlinkClick r:id="rId3"/>
              </a:rPr>
              <a:t>https://github.com/DigiPie/cs1010_tut_c09</a:t>
            </a:r>
            <a:r>
              <a:rPr lang="en-SG" sz="4000" b="1">
                <a:solidFill>
                  <a:schemeClr val="bg2"/>
                </a:solidFill>
              </a:rPr>
              <a:t> </a:t>
            </a:r>
            <a:endParaRPr lang="en-SG" sz="4000" b="1" dirty="0">
              <a:solidFill>
                <a:schemeClr val="bg2"/>
              </a:solidFill>
            </a:endParaRPr>
          </a:p>
        </p:txBody>
      </p:sp>
    </p:spTree>
    <p:extLst>
      <p:ext uri="{BB962C8B-B14F-4D97-AF65-F5344CB8AC3E}">
        <p14:creationId xmlns:p14="http://schemas.microsoft.com/office/powerpoint/2010/main" val="93650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8039E-2DBF-41A7-95CD-EF4ADF95D65E}"/>
              </a:ext>
            </a:extLst>
          </p:cNvPr>
          <p:cNvSpPr>
            <a:spLocks noGrp="1"/>
          </p:cNvSpPr>
          <p:nvPr>
            <p:ph type="title"/>
          </p:nvPr>
        </p:nvSpPr>
        <p:spPr/>
        <p:txBody>
          <a:bodyPr/>
          <a:lstStyle/>
          <a:p>
            <a:r>
              <a:rPr lang="en-SG" dirty="0"/>
              <a:t>PS 27.2 Solution</a:t>
            </a:r>
          </a:p>
        </p:txBody>
      </p:sp>
      <p:sp>
        <p:nvSpPr>
          <p:cNvPr id="4" name="Rectangle 3">
            <a:extLst>
              <a:ext uri="{FF2B5EF4-FFF2-40B4-BE49-F238E27FC236}">
                <a16:creationId xmlns:a16="http://schemas.microsoft.com/office/drawing/2014/main" id="{A7C37E2E-9E69-4D31-B77F-E4708F9E7F1A}"/>
              </a:ext>
            </a:extLst>
          </p:cNvPr>
          <p:cNvSpPr/>
          <p:nvPr/>
        </p:nvSpPr>
        <p:spPr>
          <a:xfrm>
            <a:off x="1371600" y="1700014"/>
            <a:ext cx="4107180" cy="4016484"/>
          </a:xfrm>
          <a:prstGeom prst="rect">
            <a:avLst/>
          </a:prstGeom>
        </p:spPr>
        <p:txBody>
          <a:bodyPr wrap="square">
            <a:spAutoFit/>
          </a:bodyPr>
          <a:lstStyle/>
          <a:p>
            <a:pPr>
              <a:defRPr sz="2260">
                <a:solidFill>
                  <a:srgbClr val="37474F"/>
                </a:solidFill>
                <a:latin typeface="Monaco"/>
                <a:ea typeface="Monaco"/>
                <a:cs typeface="Monaco"/>
                <a:sym typeface="Monaco"/>
              </a:defRPr>
            </a:pPr>
            <a:r>
              <a:rPr lang="en-SG" sz="1700" dirty="0">
                <a:solidFill>
                  <a:srgbClr val="3E61A2"/>
                </a:solidFill>
              </a:rPr>
              <a:t>void</a:t>
            </a:r>
            <a:r>
              <a:rPr lang="en-SG" sz="1700" dirty="0"/>
              <a:t> </a:t>
            </a:r>
            <a:r>
              <a:rPr lang="en-SG" sz="1700" dirty="0">
                <a:solidFill>
                  <a:srgbClr val="C2185B"/>
                </a:solidFill>
              </a:rPr>
              <a:t>permute</a:t>
            </a:r>
            <a:r>
              <a:rPr lang="en-SG" sz="1700" dirty="0"/>
              <a:t>(</a:t>
            </a:r>
            <a:r>
              <a:rPr lang="en-SG" sz="1700" dirty="0">
                <a:solidFill>
                  <a:srgbClr val="3E61A2"/>
                </a:solidFill>
              </a:rPr>
              <a:t>char</a:t>
            </a:r>
            <a:r>
              <a:rPr lang="en-SG" sz="1700" dirty="0"/>
              <a:t> a[], </a:t>
            </a:r>
            <a:r>
              <a:rPr lang="en-SG" sz="1700" dirty="0">
                <a:solidFill>
                  <a:srgbClr val="3E61A2"/>
                </a:solidFill>
              </a:rPr>
              <a:t>long</a:t>
            </a:r>
            <a:r>
              <a:rPr lang="en-SG" sz="1700" dirty="0"/>
              <a:t> </a:t>
            </a:r>
            <a:r>
              <a:rPr lang="en-SG" sz="1700" dirty="0" err="1"/>
              <a:t>len</a:t>
            </a:r>
            <a:r>
              <a:rPr lang="en-SG" sz="1700" dirty="0"/>
              <a:t>, </a:t>
            </a:r>
            <a:r>
              <a:rPr lang="en-SG" sz="1700" dirty="0">
                <a:solidFill>
                  <a:srgbClr val="3E61A2"/>
                </a:solidFill>
              </a:rPr>
              <a:t>long</a:t>
            </a:r>
            <a:r>
              <a:rPr lang="en-SG" sz="1700" dirty="0"/>
              <a:t> </a:t>
            </a:r>
            <a:r>
              <a:rPr lang="en-SG" sz="1700" dirty="0" err="1"/>
              <a:t>curr</a:t>
            </a:r>
            <a:r>
              <a:rPr lang="en-SG" sz="1700" dirty="0"/>
              <a:t>) {</a:t>
            </a:r>
          </a:p>
          <a:p>
            <a:pPr>
              <a:defRPr sz="2260">
                <a:solidFill>
                  <a:srgbClr val="37474F"/>
                </a:solidFill>
                <a:latin typeface="Monaco"/>
                <a:ea typeface="Monaco"/>
                <a:cs typeface="Monaco"/>
                <a:sym typeface="Monaco"/>
              </a:defRPr>
            </a:pPr>
            <a:r>
              <a:rPr lang="en-SG" sz="1700" dirty="0"/>
              <a:t> </a:t>
            </a:r>
            <a:r>
              <a:rPr lang="en-SG" sz="1700" dirty="0">
                <a:solidFill>
                  <a:srgbClr val="3B78E7"/>
                </a:solidFill>
              </a:rPr>
              <a:t>if</a:t>
            </a:r>
            <a:r>
              <a:rPr lang="en-SG" sz="1700" dirty="0"/>
              <a:t> (</a:t>
            </a:r>
            <a:r>
              <a:rPr lang="en-SG" sz="1700" dirty="0" err="1"/>
              <a:t>curr</a:t>
            </a:r>
            <a:r>
              <a:rPr lang="en-SG" sz="1700" dirty="0"/>
              <a:t> == len-</a:t>
            </a:r>
            <a:r>
              <a:rPr lang="en-SG" sz="1700" dirty="0">
                <a:solidFill>
                  <a:srgbClr val="E74C3C"/>
                </a:solidFill>
              </a:rPr>
              <a:t>1</a:t>
            </a:r>
            <a:r>
              <a:rPr lang="en-SG" sz="1700" dirty="0"/>
              <a:t>) {</a:t>
            </a:r>
          </a:p>
          <a:p>
            <a:pPr>
              <a:defRPr sz="2260">
                <a:solidFill>
                  <a:srgbClr val="37474F"/>
                </a:solidFill>
                <a:latin typeface="Monaco"/>
                <a:ea typeface="Monaco"/>
                <a:cs typeface="Monaco"/>
                <a:sym typeface="Monaco"/>
              </a:defRPr>
            </a:pPr>
            <a:r>
              <a:rPr lang="en-SG" sz="1700" dirty="0"/>
              <a:t>    cs1010_println_string(a);</a:t>
            </a:r>
          </a:p>
          <a:p>
            <a:pPr>
              <a:defRPr sz="2260">
                <a:solidFill>
                  <a:srgbClr val="3B78E7"/>
                </a:solidFill>
                <a:latin typeface="Monaco"/>
                <a:ea typeface="Monaco"/>
                <a:cs typeface="Monaco"/>
                <a:sym typeface="Monaco"/>
              </a:defRPr>
            </a:pPr>
            <a:r>
              <a:rPr lang="en-SG" sz="1700" dirty="0">
                <a:solidFill>
                  <a:srgbClr val="37474F"/>
                </a:solidFill>
              </a:rPr>
              <a:t>    </a:t>
            </a:r>
            <a:r>
              <a:rPr lang="en-SG" sz="1700" dirty="0"/>
              <a:t>return</a:t>
            </a:r>
            <a:r>
              <a:rPr lang="en-SG" sz="1700" dirty="0">
                <a:solidFill>
                  <a:srgbClr val="37474F"/>
                </a:solidFill>
              </a:rPr>
              <a:t>;</a:t>
            </a:r>
          </a:p>
          <a:p>
            <a:pPr>
              <a:defRPr sz="2260">
                <a:solidFill>
                  <a:srgbClr val="37474F"/>
                </a:solidFill>
                <a:latin typeface="Monaco"/>
                <a:ea typeface="Monaco"/>
                <a:cs typeface="Monaco"/>
                <a:sym typeface="Monaco"/>
              </a:defRPr>
            </a:pPr>
            <a:r>
              <a:rPr lang="en-SG" sz="1700" dirty="0"/>
              <a:t>  }</a:t>
            </a:r>
          </a:p>
          <a:p>
            <a:pPr>
              <a:defRPr sz="2260">
                <a:solidFill>
                  <a:srgbClr val="37474F"/>
                </a:solidFill>
                <a:latin typeface="Monaco"/>
                <a:ea typeface="Monaco"/>
                <a:cs typeface="Monaco"/>
                <a:sym typeface="Monaco"/>
              </a:defRPr>
            </a:pPr>
            <a:endParaRPr lang="en-SG" sz="1700" dirty="0"/>
          </a:p>
          <a:p>
            <a:pPr>
              <a:defRPr sz="2260">
                <a:solidFill>
                  <a:srgbClr val="37474F"/>
                </a:solidFill>
                <a:latin typeface="Monaco"/>
                <a:ea typeface="Monaco"/>
                <a:cs typeface="Monaco"/>
                <a:sym typeface="Monaco"/>
              </a:defRPr>
            </a:pPr>
            <a:r>
              <a:rPr lang="en-SG" sz="1700" dirty="0"/>
              <a:t>  permute(a, </a:t>
            </a:r>
            <a:r>
              <a:rPr lang="en-SG" sz="1700" dirty="0" err="1"/>
              <a:t>len</a:t>
            </a:r>
            <a:r>
              <a:rPr lang="en-SG" sz="1700" dirty="0"/>
              <a:t>, </a:t>
            </a:r>
            <a:r>
              <a:rPr lang="en-SG" sz="1700" dirty="0" err="1"/>
              <a:t>curr</a:t>
            </a:r>
            <a:r>
              <a:rPr lang="en-SG" sz="1700" dirty="0"/>
              <a:t> + </a:t>
            </a:r>
            <a:r>
              <a:rPr lang="en-SG" sz="1700" dirty="0">
                <a:solidFill>
                  <a:srgbClr val="E74C3C"/>
                </a:solidFill>
              </a:rPr>
              <a:t>1</a:t>
            </a:r>
            <a:r>
              <a:rPr lang="en-SG" sz="1700" dirty="0"/>
              <a:t>);</a:t>
            </a:r>
          </a:p>
          <a:p>
            <a:pPr>
              <a:defRPr sz="2260">
                <a:solidFill>
                  <a:srgbClr val="37474F"/>
                </a:solidFill>
                <a:latin typeface="Monaco"/>
                <a:ea typeface="Monaco"/>
                <a:cs typeface="Monaco"/>
                <a:sym typeface="Monaco"/>
              </a:defRPr>
            </a:pPr>
            <a:r>
              <a:rPr lang="en-SG" sz="1700" dirty="0"/>
              <a:t>  </a:t>
            </a:r>
            <a:r>
              <a:rPr lang="en-SG" sz="1700" dirty="0">
                <a:solidFill>
                  <a:srgbClr val="3B78E7"/>
                </a:solidFill>
              </a:rPr>
              <a:t>for</a:t>
            </a:r>
            <a:r>
              <a:rPr lang="en-SG" sz="1700" dirty="0"/>
              <a:t> (</a:t>
            </a:r>
            <a:r>
              <a:rPr lang="en-SG" sz="1700" dirty="0">
                <a:solidFill>
                  <a:srgbClr val="3E61A2"/>
                </a:solidFill>
              </a:rPr>
              <a:t>long</a:t>
            </a:r>
            <a:r>
              <a:rPr lang="en-SG" sz="1700" dirty="0"/>
              <a:t> </a:t>
            </a:r>
            <a:r>
              <a:rPr lang="en-SG" sz="1700" dirty="0" err="1"/>
              <a:t>i</a:t>
            </a:r>
            <a:r>
              <a:rPr lang="en-SG" sz="1700" dirty="0"/>
              <a:t> = </a:t>
            </a:r>
            <a:r>
              <a:rPr lang="en-SG" sz="1700" dirty="0" err="1"/>
              <a:t>curr</a:t>
            </a:r>
            <a:r>
              <a:rPr lang="en-SG" sz="1700" dirty="0"/>
              <a:t> + </a:t>
            </a:r>
            <a:r>
              <a:rPr lang="en-SG" sz="1700" dirty="0">
                <a:solidFill>
                  <a:srgbClr val="E74C3C"/>
                </a:solidFill>
              </a:rPr>
              <a:t>1</a:t>
            </a:r>
            <a:r>
              <a:rPr lang="en-SG" sz="1700" dirty="0"/>
              <a:t>; </a:t>
            </a:r>
            <a:r>
              <a:rPr lang="en-SG" sz="1700" dirty="0" err="1"/>
              <a:t>i</a:t>
            </a:r>
            <a:r>
              <a:rPr lang="en-SG" sz="1700" dirty="0"/>
              <a:t> &lt; </a:t>
            </a:r>
            <a:r>
              <a:rPr lang="en-SG" sz="1700" dirty="0" err="1"/>
              <a:t>len</a:t>
            </a:r>
            <a:r>
              <a:rPr lang="en-SG" sz="1700" dirty="0"/>
              <a:t>; </a:t>
            </a:r>
            <a:r>
              <a:rPr lang="en-SG" sz="1700" dirty="0" err="1"/>
              <a:t>i</a:t>
            </a:r>
            <a:r>
              <a:rPr lang="en-SG" sz="1700" dirty="0"/>
              <a:t> += </a:t>
            </a:r>
            <a:r>
              <a:rPr lang="en-SG" sz="1700" dirty="0">
                <a:solidFill>
                  <a:srgbClr val="E74C3C"/>
                </a:solidFill>
              </a:rPr>
              <a:t>1</a:t>
            </a:r>
            <a:r>
              <a:rPr lang="en-SG" sz="1700" dirty="0"/>
              <a:t>) {</a:t>
            </a:r>
          </a:p>
          <a:p>
            <a:pPr>
              <a:defRPr sz="2260">
                <a:solidFill>
                  <a:srgbClr val="37474F"/>
                </a:solidFill>
                <a:latin typeface="Monaco"/>
                <a:ea typeface="Monaco"/>
                <a:cs typeface="Monaco"/>
                <a:sym typeface="Monaco"/>
              </a:defRPr>
            </a:pPr>
            <a:r>
              <a:rPr lang="en-SG" sz="1700" dirty="0"/>
              <a:t>    </a:t>
            </a:r>
            <a:r>
              <a:rPr lang="en-SG" sz="1700" dirty="0">
                <a:solidFill>
                  <a:srgbClr val="3B78E7"/>
                </a:solidFill>
              </a:rPr>
              <a:t>if</a:t>
            </a:r>
            <a:r>
              <a:rPr lang="en-SG" sz="1700" dirty="0"/>
              <a:t> (</a:t>
            </a:r>
            <a:r>
              <a:rPr lang="en-SG" sz="1700" dirty="0">
                <a:sym typeface="Monaco"/>
              </a:rPr>
              <a:t>!</a:t>
            </a:r>
            <a:r>
              <a:rPr lang="en-SG" sz="1700" dirty="0" err="1">
                <a:sym typeface="Monaco"/>
              </a:rPr>
              <a:t>appear_before</a:t>
            </a:r>
            <a:r>
              <a:rPr lang="en-SG" sz="1700" dirty="0">
                <a:sym typeface="Monaco"/>
              </a:rPr>
              <a:t>(a, </a:t>
            </a:r>
            <a:r>
              <a:rPr lang="en-SG" sz="1700" dirty="0" err="1">
                <a:sym typeface="Monaco"/>
              </a:rPr>
              <a:t>curr</a:t>
            </a:r>
            <a:r>
              <a:rPr lang="en-SG" sz="1700" dirty="0">
                <a:sym typeface="Monaco"/>
              </a:rPr>
              <a:t>, </a:t>
            </a:r>
            <a:r>
              <a:rPr lang="en-SG" sz="1700" dirty="0" err="1">
                <a:sym typeface="Monaco"/>
              </a:rPr>
              <a:t>i</a:t>
            </a:r>
            <a:r>
              <a:rPr lang="en-SG" sz="1700" dirty="0">
                <a:sym typeface="Monaco"/>
              </a:rPr>
              <a:t>)</a:t>
            </a:r>
            <a:r>
              <a:rPr lang="en-SG" sz="1700" dirty="0"/>
              <a:t>) { </a:t>
            </a:r>
            <a:r>
              <a:rPr lang="en-SG" sz="1700" dirty="0">
                <a:solidFill>
                  <a:srgbClr val="999999"/>
                </a:solidFill>
              </a:rPr>
              <a:t>// Line A</a:t>
            </a:r>
          </a:p>
          <a:p>
            <a:pPr>
              <a:defRPr sz="2260">
                <a:solidFill>
                  <a:srgbClr val="37474F"/>
                </a:solidFill>
                <a:latin typeface="Monaco"/>
                <a:ea typeface="Monaco"/>
                <a:cs typeface="Monaco"/>
                <a:sym typeface="Monaco"/>
              </a:defRPr>
            </a:pPr>
            <a:r>
              <a:rPr lang="en-SG" sz="1700" dirty="0"/>
              <a:t>      swap(a, </a:t>
            </a:r>
            <a:r>
              <a:rPr lang="en-SG" sz="1700" dirty="0" err="1"/>
              <a:t>curr</a:t>
            </a:r>
            <a:r>
              <a:rPr lang="en-SG" sz="1700" dirty="0"/>
              <a:t>, </a:t>
            </a:r>
            <a:r>
              <a:rPr lang="en-SG" sz="1700" dirty="0" err="1"/>
              <a:t>i</a:t>
            </a:r>
            <a:r>
              <a:rPr lang="en-SG" sz="1700" dirty="0"/>
              <a:t>);</a:t>
            </a:r>
          </a:p>
          <a:p>
            <a:pPr>
              <a:defRPr sz="2260">
                <a:solidFill>
                  <a:srgbClr val="37474F"/>
                </a:solidFill>
                <a:latin typeface="Monaco"/>
                <a:ea typeface="Monaco"/>
                <a:cs typeface="Monaco"/>
                <a:sym typeface="Monaco"/>
              </a:defRPr>
            </a:pPr>
            <a:r>
              <a:rPr lang="en-SG" sz="1700" dirty="0"/>
              <a:t>      permute(a, </a:t>
            </a:r>
            <a:r>
              <a:rPr lang="en-SG" sz="1700" dirty="0" err="1"/>
              <a:t>len</a:t>
            </a:r>
            <a:r>
              <a:rPr lang="en-SG" sz="1700" dirty="0"/>
              <a:t>, </a:t>
            </a:r>
            <a:r>
              <a:rPr lang="en-SG" sz="1700" dirty="0" err="1"/>
              <a:t>curr</a:t>
            </a:r>
            <a:r>
              <a:rPr lang="en-SG" sz="1700" dirty="0"/>
              <a:t> + </a:t>
            </a:r>
            <a:r>
              <a:rPr lang="en-SG" sz="1700" dirty="0">
                <a:solidFill>
                  <a:srgbClr val="E74C3C"/>
                </a:solidFill>
              </a:rPr>
              <a:t>1</a:t>
            </a:r>
            <a:r>
              <a:rPr lang="en-SG" sz="1700" dirty="0"/>
              <a:t>);</a:t>
            </a:r>
          </a:p>
          <a:p>
            <a:pPr>
              <a:defRPr sz="2260">
                <a:solidFill>
                  <a:srgbClr val="37474F"/>
                </a:solidFill>
                <a:latin typeface="Monaco"/>
                <a:ea typeface="Monaco"/>
                <a:cs typeface="Monaco"/>
                <a:sym typeface="Monaco"/>
              </a:defRPr>
            </a:pPr>
            <a:r>
              <a:rPr lang="en-SG" sz="1700" dirty="0"/>
              <a:t>      swap(a, </a:t>
            </a:r>
            <a:r>
              <a:rPr lang="en-SG" sz="1700" dirty="0" err="1"/>
              <a:t>i</a:t>
            </a:r>
            <a:r>
              <a:rPr lang="en-SG" sz="1700" dirty="0"/>
              <a:t>, </a:t>
            </a:r>
            <a:r>
              <a:rPr lang="en-SG" sz="1700" dirty="0" err="1"/>
              <a:t>curr</a:t>
            </a:r>
            <a:r>
              <a:rPr lang="en-SG" sz="1700" dirty="0"/>
              <a:t>);</a:t>
            </a:r>
          </a:p>
          <a:p>
            <a:pPr>
              <a:defRPr sz="2260">
                <a:solidFill>
                  <a:srgbClr val="37474F"/>
                </a:solidFill>
                <a:latin typeface="Monaco"/>
                <a:ea typeface="Monaco"/>
                <a:cs typeface="Monaco"/>
                <a:sym typeface="Monaco"/>
              </a:defRPr>
            </a:pPr>
            <a:r>
              <a:rPr lang="en-SG" sz="1700" dirty="0"/>
              <a:t>    }</a:t>
            </a:r>
          </a:p>
          <a:p>
            <a:pPr>
              <a:defRPr sz="2260">
                <a:solidFill>
                  <a:srgbClr val="37474F"/>
                </a:solidFill>
                <a:latin typeface="Monaco"/>
                <a:ea typeface="Monaco"/>
                <a:cs typeface="Monaco"/>
                <a:sym typeface="Monaco"/>
              </a:defRPr>
            </a:pPr>
            <a:r>
              <a:rPr lang="en-SG" sz="1700" dirty="0"/>
              <a:t>  }</a:t>
            </a:r>
          </a:p>
          <a:p>
            <a:pPr>
              <a:defRPr sz="2260">
                <a:solidFill>
                  <a:srgbClr val="37474F"/>
                </a:solidFill>
                <a:latin typeface="Monaco"/>
                <a:ea typeface="Monaco"/>
                <a:cs typeface="Monaco"/>
                <a:sym typeface="Monaco"/>
              </a:defRPr>
            </a:pPr>
            <a:r>
              <a:rPr lang="en-SG" sz="1700" dirty="0"/>
              <a:t>}</a:t>
            </a:r>
          </a:p>
        </p:txBody>
      </p:sp>
      <p:sp>
        <p:nvSpPr>
          <p:cNvPr id="5" name="Content Placeholder 2">
            <a:extLst>
              <a:ext uri="{FF2B5EF4-FFF2-40B4-BE49-F238E27FC236}">
                <a16:creationId xmlns:a16="http://schemas.microsoft.com/office/drawing/2014/main" id="{638638DC-CA4E-447D-B4D8-3922598E40A8}"/>
              </a:ext>
            </a:extLst>
          </p:cNvPr>
          <p:cNvSpPr txBox="1">
            <a:spLocks/>
          </p:cNvSpPr>
          <p:nvPr/>
        </p:nvSpPr>
        <p:spPr>
          <a:xfrm>
            <a:off x="6096000" y="1700014"/>
            <a:ext cx="4876800" cy="4016484"/>
          </a:xfrm>
          <a:prstGeom prst="rect">
            <a:avLst/>
          </a:prstGeom>
        </p:spPr>
        <p:txBody>
          <a:bodyPr vert="horz" lIns="91440" tIns="45720" rIns="91440" bIns="45720" rtlCol="0">
            <a:normAutofit fontScale="925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457200">
              <a:lnSpc>
                <a:spcPct val="100000"/>
              </a:lnSpc>
              <a:spcBef>
                <a:spcPts val="0"/>
              </a:spcBef>
              <a:buFontTx/>
              <a:buNone/>
              <a:defRPr sz="2260">
                <a:solidFill>
                  <a:srgbClr val="37474F"/>
                </a:solidFill>
                <a:latin typeface="Monaco"/>
                <a:ea typeface="Monaco"/>
                <a:cs typeface="Monaco"/>
                <a:sym typeface="Monaco"/>
              </a:defRPr>
            </a:pPr>
            <a:r>
              <a:rPr lang="en-SG" sz="1700" dirty="0">
                <a:solidFill>
                  <a:srgbClr val="3E61A2"/>
                </a:solidFill>
                <a:latin typeface="Monaco"/>
                <a:ea typeface="Monaco"/>
                <a:cs typeface="Monaco"/>
                <a:sym typeface="Monaco"/>
              </a:rPr>
              <a:t>void</a:t>
            </a:r>
            <a:r>
              <a:rPr lang="en-SG" sz="1700" dirty="0">
                <a:solidFill>
                  <a:srgbClr val="37474F"/>
                </a:solidFill>
                <a:latin typeface="Monaco"/>
                <a:ea typeface="Monaco"/>
                <a:cs typeface="Monaco"/>
                <a:sym typeface="Monaco"/>
              </a:rPr>
              <a:t> </a:t>
            </a:r>
            <a:r>
              <a:rPr lang="en-SG" sz="1700" dirty="0">
                <a:solidFill>
                  <a:srgbClr val="C2185B"/>
                </a:solidFill>
                <a:latin typeface="Monaco"/>
                <a:ea typeface="Monaco"/>
                <a:cs typeface="Monaco"/>
                <a:sym typeface="Monaco"/>
              </a:rPr>
              <a:t>permute</a:t>
            </a:r>
            <a:r>
              <a:rPr lang="en-SG" sz="1700" dirty="0">
                <a:solidFill>
                  <a:srgbClr val="37474F"/>
                </a:solidFill>
                <a:latin typeface="Monaco"/>
                <a:ea typeface="Monaco"/>
                <a:cs typeface="Monaco"/>
                <a:sym typeface="Monaco"/>
              </a:rPr>
              <a:t>(</a:t>
            </a:r>
            <a:r>
              <a:rPr lang="en-SG" sz="1700" dirty="0">
                <a:solidFill>
                  <a:srgbClr val="3E61A2"/>
                </a:solidFill>
                <a:latin typeface="Monaco"/>
                <a:ea typeface="Monaco"/>
                <a:cs typeface="Monaco"/>
                <a:sym typeface="Monaco"/>
              </a:rPr>
              <a:t>char</a:t>
            </a:r>
            <a:r>
              <a:rPr lang="en-SG" sz="1700" dirty="0">
                <a:solidFill>
                  <a:srgbClr val="37474F"/>
                </a:solidFill>
                <a:latin typeface="Monaco"/>
                <a:ea typeface="Monaco"/>
                <a:cs typeface="Monaco"/>
                <a:sym typeface="Monaco"/>
              </a:rPr>
              <a:t> a[], </a:t>
            </a:r>
            <a:r>
              <a:rPr lang="en-SG" sz="1700" dirty="0">
                <a:solidFill>
                  <a:srgbClr val="3E61A2"/>
                </a:solidFill>
                <a:latin typeface="Monaco"/>
                <a:ea typeface="Monaco"/>
                <a:cs typeface="Monaco"/>
                <a:sym typeface="Monaco"/>
              </a:rPr>
              <a:t>long</a:t>
            </a:r>
            <a:r>
              <a:rPr lang="en-SG" sz="1700" dirty="0">
                <a:solidFill>
                  <a:srgbClr val="37474F"/>
                </a:solidFill>
                <a:latin typeface="Monaco"/>
                <a:ea typeface="Monaco"/>
                <a:cs typeface="Monaco"/>
                <a:sym typeface="Monaco"/>
              </a:rPr>
              <a:t> </a:t>
            </a:r>
            <a:r>
              <a:rPr lang="en-SG" sz="1700" dirty="0" err="1">
                <a:solidFill>
                  <a:srgbClr val="37474F"/>
                </a:solidFill>
                <a:latin typeface="Monaco"/>
                <a:ea typeface="Monaco"/>
                <a:cs typeface="Monaco"/>
                <a:sym typeface="Monaco"/>
              </a:rPr>
              <a:t>len</a:t>
            </a:r>
            <a:r>
              <a:rPr lang="en-SG" sz="1700" dirty="0">
                <a:solidFill>
                  <a:srgbClr val="37474F"/>
                </a:solidFill>
                <a:latin typeface="Monaco"/>
                <a:ea typeface="Monaco"/>
                <a:cs typeface="Monaco"/>
                <a:sym typeface="Monaco"/>
              </a:rPr>
              <a:t>, </a:t>
            </a:r>
            <a:r>
              <a:rPr lang="en-SG" sz="1700" dirty="0">
                <a:solidFill>
                  <a:srgbClr val="3E61A2"/>
                </a:solidFill>
                <a:latin typeface="Monaco"/>
                <a:ea typeface="Monaco"/>
                <a:cs typeface="Monaco"/>
                <a:sym typeface="Monaco"/>
              </a:rPr>
              <a:t>long</a:t>
            </a:r>
            <a:r>
              <a:rPr lang="en-SG" sz="1700" dirty="0">
                <a:solidFill>
                  <a:srgbClr val="37474F"/>
                </a:solidFill>
                <a:latin typeface="Monaco"/>
                <a:ea typeface="Monaco"/>
                <a:cs typeface="Monaco"/>
                <a:sym typeface="Monaco"/>
              </a:rPr>
              <a:t> </a:t>
            </a:r>
            <a:r>
              <a:rPr lang="en-SG" sz="1700" dirty="0" err="1">
                <a:solidFill>
                  <a:srgbClr val="37474F"/>
                </a:solidFill>
                <a:latin typeface="Monaco"/>
                <a:ea typeface="Monaco"/>
                <a:cs typeface="Monaco"/>
                <a:sym typeface="Monaco"/>
              </a:rPr>
              <a:t>curr</a:t>
            </a:r>
            <a:r>
              <a:rPr lang="en-SG" sz="1700" dirty="0">
                <a:solidFill>
                  <a:srgbClr val="37474F"/>
                </a:solidFill>
                <a:latin typeface="Monaco"/>
                <a:ea typeface="Monaco"/>
                <a:cs typeface="Monaco"/>
                <a:sym typeface="Monaco"/>
              </a:rPr>
              <a:t>) {</a:t>
            </a:r>
            <a:br>
              <a:rPr lang="en-SG" sz="1700" dirty="0">
                <a:solidFill>
                  <a:srgbClr val="37474F"/>
                </a:solidFill>
                <a:latin typeface="Monaco"/>
                <a:ea typeface="Monaco"/>
                <a:cs typeface="Monaco"/>
                <a:sym typeface="Monaco"/>
              </a:rPr>
            </a:br>
            <a:r>
              <a:rPr lang="en-SG" sz="1700" dirty="0">
                <a:solidFill>
                  <a:srgbClr val="37474F"/>
                </a:solidFill>
                <a:latin typeface="Monaco"/>
                <a:ea typeface="Monaco"/>
                <a:cs typeface="Monaco"/>
                <a:sym typeface="Monaco"/>
              </a:rPr>
              <a:t> </a:t>
            </a:r>
            <a:r>
              <a:rPr lang="en-SG" sz="1700" dirty="0">
                <a:solidFill>
                  <a:srgbClr val="3B78E7"/>
                </a:solidFill>
                <a:latin typeface="Monaco"/>
                <a:ea typeface="Monaco"/>
                <a:cs typeface="Monaco"/>
                <a:sym typeface="Monaco"/>
              </a:rPr>
              <a:t>if</a:t>
            </a:r>
            <a:r>
              <a:rPr lang="en-SG" sz="1700" dirty="0">
                <a:solidFill>
                  <a:srgbClr val="37474F"/>
                </a:solidFill>
                <a:latin typeface="Monaco"/>
                <a:ea typeface="Monaco"/>
                <a:cs typeface="Monaco"/>
                <a:sym typeface="Monaco"/>
              </a:rPr>
              <a:t> (</a:t>
            </a:r>
            <a:r>
              <a:rPr lang="en-SG" sz="1700" dirty="0" err="1">
                <a:solidFill>
                  <a:srgbClr val="37474F"/>
                </a:solidFill>
                <a:latin typeface="Monaco"/>
                <a:ea typeface="Monaco"/>
                <a:cs typeface="Monaco"/>
                <a:sym typeface="Monaco"/>
              </a:rPr>
              <a:t>curr</a:t>
            </a:r>
            <a:r>
              <a:rPr lang="en-SG" sz="1700" dirty="0">
                <a:solidFill>
                  <a:srgbClr val="37474F"/>
                </a:solidFill>
                <a:latin typeface="Monaco"/>
                <a:ea typeface="Monaco"/>
                <a:cs typeface="Monaco"/>
                <a:sym typeface="Monaco"/>
              </a:rPr>
              <a:t> == len-</a:t>
            </a:r>
            <a:r>
              <a:rPr lang="en-SG" sz="1700" dirty="0">
                <a:solidFill>
                  <a:srgbClr val="E74C3C"/>
                </a:solidFill>
                <a:latin typeface="Monaco"/>
                <a:ea typeface="Monaco"/>
                <a:cs typeface="Monaco"/>
                <a:sym typeface="Monaco"/>
              </a:rPr>
              <a:t>1</a:t>
            </a:r>
            <a:r>
              <a:rPr lang="en-SG" sz="1700" dirty="0">
                <a:solidFill>
                  <a:srgbClr val="37474F"/>
                </a:solidFill>
                <a:latin typeface="Monaco"/>
                <a:ea typeface="Monaco"/>
                <a:cs typeface="Monaco"/>
                <a:sym typeface="Monaco"/>
              </a:rPr>
              <a:t>) {</a:t>
            </a:r>
          </a:p>
          <a:p>
            <a:pPr marL="0" indent="0" defTabSz="457200">
              <a:lnSpc>
                <a:spcPct val="100000"/>
              </a:lnSpc>
              <a:spcBef>
                <a:spcPts val="0"/>
              </a:spcBef>
              <a:buFontTx/>
              <a:buNone/>
              <a:defRPr sz="2260">
                <a:solidFill>
                  <a:srgbClr val="37474F"/>
                </a:solidFill>
                <a:latin typeface="Monaco"/>
                <a:ea typeface="Monaco"/>
                <a:cs typeface="Monaco"/>
                <a:sym typeface="Monaco"/>
              </a:defRPr>
            </a:pPr>
            <a:r>
              <a:rPr lang="en-SG" sz="1700" dirty="0">
                <a:solidFill>
                  <a:srgbClr val="37474F"/>
                </a:solidFill>
                <a:latin typeface="Monaco"/>
                <a:ea typeface="Monaco"/>
                <a:cs typeface="Monaco"/>
                <a:sym typeface="Monaco"/>
              </a:rPr>
              <a:t>    </a:t>
            </a:r>
            <a:r>
              <a:rPr lang="en-SG" sz="1700" dirty="0">
                <a:solidFill>
                  <a:srgbClr val="37474F"/>
                </a:solidFill>
                <a:highlight>
                  <a:srgbClr val="FFFF00"/>
                </a:highlight>
                <a:latin typeface="Monaco"/>
                <a:ea typeface="Monaco"/>
                <a:cs typeface="Monaco"/>
                <a:sym typeface="Monaco"/>
              </a:rPr>
              <a:t>if (a[</a:t>
            </a:r>
            <a:r>
              <a:rPr lang="en-SG" sz="1700" dirty="0" err="1">
                <a:solidFill>
                  <a:srgbClr val="37474F"/>
                </a:solidFill>
                <a:highlight>
                  <a:srgbClr val="FFFF00"/>
                </a:highlight>
                <a:latin typeface="Monaco"/>
                <a:ea typeface="Monaco"/>
                <a:cs typeface="Monaco"/>
                <a:sym typeface="Monaco"/>
              </a:rPr>
              <a:t>curr</a:t>
            </a:r>
            <a:r>
              <a:rPr lang="en-SG" sz="1700" dirty="0">
                <a:solidFill>
                  <a:srgbClr val="37474F"/>
                </a:solidFill>
                <a:highlight>
                  <a:srgbClr val="FFFF00"/>
                </a:highlight>
                <a:latin typeface="Monaco"/>
                <a:ea typeface="Monaco"/>
                <a:cs typeface="Monaco"/>
                <a:sym typeface="Monaco"/>
              </a:rPr>
              <a:t>] != a[curr-1]) {</a:t>
            </a:r>
          </a:p>
          <a:p>
            <a:pPr marL="0" indent="0" defTabSz="457200">
              <a:lnSpc>
                <a:spcPct val="100000"/>
              </a:lnSpc>
              <a:spcBef>
                <a:spcPts val="0"/>
              </a:spcBef>
              <a:buFontTx/>
              <a:buNone/>
              <a:defRPr sz="2260">
                <a:solidFill>
                  <a:srgbClr val="37474F"/>
                </a:solidFill>
                <a:latin typeface="Monaco"/>
                <a:ea typeface="Monaco"/>
                <a:cs typeface="Monaco"/>
                <a:sym typeface="Monaco"/>
              </a:defRPr>
            </a:pPr>
            <a:r>
              <a:rPr lang="en-SG" sz="1700" dirty="0">
                <a:solidFill>
                  <a:srgbClr val="37474F"/>
                </a:solidFill>
                <a:latin typeface="Monaco"/>
                <a:ea typeface="Monaco"/>
                <a:cs typeface="Monaco"/>
                <a:sym typeface="Monaco"/>
              </a:rPr>
              <a:t>      cs1010_println_string(a);</a:t>
            </a:r>
          </a:p>
          <a:p>
            <a:pPr marL="0" indent="0" defTabSz="457200">
              <a:lnSpc>
                <a:spcPct val="100000"/>
              </a:lnSpc>
              <a:spcBef>
                <a:spcPts val="0"/>
              </a:spcBef>
              <a:buFontTx/>
              <a:buNone/>
              <a:defRPr sz="2260">
                <a:solidFill>
                  <a:srgbClr val="37474F"/>
                </a:solidFill>
                <a:latin typeface="Monaco"/>
                <a:ea typeface="Monaco"/>
                <a:cs typeface="Monaco"/>
                <a:sym typeface="Monaco"/>
              </a:defRPr>
            </a:pPr>
            <a:r>
              <a:rPr lang="en-SG" sz="1700" dirty="0">
                <a:solidFill>
                  <a:srgbClr val="37474F"/>
                </a:solidFill>
                <a:latin typeface="Monaco"/>
                <a:ea typeface="Monaco"/>
                <a:cs typeface="Monaco"/>
                <a:sym typeface="Monaco"/>
              </a:rPr>
              <a:t>    </a:t>
            </a:r>
            <a:r>
              <a:rPr lang="en-SG" sz="1700" dirty="0">
                <a:solidFill>
                  <a:srgbClr val="37474F"/>
                </a:solidFill>
                <a:highlight>
                  <a:srgbClr val="FFFF00"/>
                </a:highlight>
                <a:latin typeface="Monaco"/>
                <a:ea typeface="Monaco"/>
                <a:cs typeface="Monaco"/>
                <a:sym typeface="Monaco"/>
              </a:rPr>
              <a:t>}</a:t>
            </a:r>
          </a:p>
          <a:p>
            <a:pPr marL="0" indent="0" defTabSz="457200">
              <a:lnSpc>
                <a:spcPct val="100000"/>
              </a:lnSpc>
              <a:spcBef>
                <a:spcPts val="0"/>
              </a:spcBef>
              <a:buFontTx/>
              <a:buNone/>
              <a:defRPr sz="2260">
                <a:solidFill>
                  <a:srgbClr val="3B78E7"/>
                </a:solidFill>
                <a:latin typeface="Monaco"/>
                <a:ea typeface="Monaco"/>
                <a:cs typeface="Monaco"/>
                <a:sym typeface="Monaco"/>
              </a:defRPr>
            </a:pPr>
            <a:r>
              <a:rPr lang="en-SG" sz="1700" dirty="0">
                <a:solidFill>
                  <a:srgbClr val="37474F"/>
                </a:solidFill>
                <a:latin typeface="Monaco"/>
                <a:ea typeface="Monaco"/>
                <a:cs typeface="Monaco"/>
                <a:sym typeface="Monaco"/>
              </a:rPr>
              <a:t>    </a:t>
            </a:r>
            <a:r>
              <a:rPr lang="en-SG" sz="1700" dirty="0">
                <a:solidFill>
                  <a:srgbClr val="3B78E7"/>
                </a:solidFill>
                <a:latin typeface="Monaco"/>
                <a:ea typeface="Monaco"/>
                <a:cs typeface="Monaco"/>
                <a:sym typeface="Monaco"/>
              </a:rPr>
              <a:t>return</a:t>
            </a:r>
            <a:r>
              <a:rPr lang="en-SG" sz="1700" dirty="0">
                <a:solidFill>
                  <a:srgbClr val="37474F"/>
                </a:solidFill>
                <a:latin typeface="Monaco"/>
                <a:ea typeface="Monaco"/>
                <a:cs typeface="Monaco"/>
                <a:sym typeface="Monaco"/>
              </a:rPr>
              <a:t>;</a:t>
            </a:r>
          </a:p>
          <a:p>
            <a:pPr marL="0" indent="0" defTabSz="457200">
              <a:lnSpc>
                <a:spcPct val="100000"/>
              </a:lnSpc>
              <a:spcBef>
                <a:spcPts val="0"/>
              </a:spcBef>
              <a:buFontTx/>
              <a:buNone/>
              <a:defRPr sz="2260">
                <a:solidFill>
                  <a:srgbClr val="37474F"/>
                </a:solidFill>
                <a:latin typeface="Monaco"/>
                <a:ea typeface="Monaco"/>
                <a:cs typeface="Monaco"/>
                <a:sym typeface="Monaco"/>
              </a:defRPr>
            </a:pPr>
            <a:r>
              <a:rPr lang="en-SG" sz="1700" dirty="0">
                <a:solidFill>
                  <a:srgbClr val="37474F"/>
                </a:solidFill>
                <a:latin typeface="Monaco"/>
                <a:ea typeface="Monaco"/>
                <a:cs typeface="Monaco"/>
                <a:sym typeface="Monaco"/>
              </a:rPr>
              <a:t>  }</a:t>
            </a:r>
          </a:p>
          <a:p>
            <a:pPr marL="0" indent="0" defTabSz="457200">
              <a:lnSpc>
                <a:spcPct val="100000"/>
              </a:lnSpc>
              <a:spcBef>
                <a:spcPts val="0"/>
              </a:spcBef>
              <a:buFontTx/>
              <a:buNone/>
              <a:defRPr sz="2260">
                <a:solidFill>
                  <a:srgbClr val="37474F"/>
                </a:solidFill>
                <a:latin typeface="Monaco"/>
                <a:ea typeface="Monaco"/>
                <a:cs typeface="Monaco"/>
                <a:sym typeface="Monaco"/>
              </a:defRPr>
            </a:pPr>
            <a:r>
              <a:rPr lang="en-SG" sz="1700" dirty="0">
                <a:solidFill>
                  <a:srgbClr val="37474F"/>
                </a:solidFill>
                <a:latin typeface="Monaco"/>
                <a:ea typeface="Monaco"/>
                <a:cs typeface="Monaco"/>
                <a:sym typeface="Monaco"/>
              </a:rPr>
              <a:t>  </a:t>
            </a:r>
            <a:r>
              <a:rPr lang="en-SG" sz="1700" dirty="0">
                <a:solidFill>
                  <a:srgbClr val="37474F"/>
                </a:solidFill>
                <a:highlight>
                  <a:srgbClr val="FFFF00"/>
                </a:highlight>
                <a:latin typeface="Monaco"/>
                <a:ea typeface="Monaco"/>
                <a:cs typeface="Monaco"/>
                <a:sym typeface="Monaco"/>
              </a:rPr>
              <a:t>if (a[</a:t>
            </a:r>
            <a:r>
              <a:rPr lang="en-SG" sz="1700" dirty="0" err="1">
                <a:solidFill>
                  <a:srgbClr val="37474F"/>
                </a:solidFill>
                <a:highlight>
                  <a:srgbClr val="FFFF00"/>
                </a:highlight>
                <a:latin typeface="Monaco"/>
                <a:ea typeface="Monaco"/>
                <a:cs typeface="Monaco"/>
                <a:sym typeface="Monaco"/>
              </a:rPr>
              <a:t>curr</a:t>
            </a:r>
            <a:r>
              <a:rPr lang="en-SG" sz="1700" dirty="0">
                <a:solidFill>
                  <a:srgbClr val="37474F"/>
                </a:solidFill>
                <a:highlight>
                  <a:srgbClr val="FFFF00"/>
                </a:highlight>
                <a:latin typeface="Monaco"/>
                <a:ea typeface="Monaco"/>
                <a:cs typeface="Monaco"/>
                <a:sym typeface="Monaco"/>
              </a:rPr>
              <a:t>] != a[curr-1]) {</a:t>
            </a:r>
          </a:p>
          <a:p>
            <a:pPr marL="0" indent="0" defTabSz="457200">
              <a:lnSpc>
                <a:spcPct val="100000"/>
              </a:lnSpc>
              <a:spcBef>
                <a:spcPts val="0"/>
              </a:spcBef>
              <a:buFontTx/>
              <a:buNone/>
              <a:defRPr sz="2260">
                <a:solidFill>
                  <a:srgbClr val="37474F"/>
                </a:solidFill>
                <a:latin typeface="Monaco"/>
                <a:ea typeface="Monaco"/>
                <a:cs typeface="Monaco"/>
                <a:sym typeface="Monaco"/>
              </a:defRPr>
            </a:pPr>
            <a:r>
              <a:rPr lang="en-SG" sz="1700" dirty="0">
                <a:solidFill>
                  <a:srgbClr val="37474F"/>
                </a:solidFill>
                <a:latin typeface="Monaco"/>
                <a:ea typeface="Monaco"/>
                <a:cs typeface="Monaco"/>
                <a:sym typeface="Monaco"/>
              </a:rPr>
              <a:t>    permute(a, </a:t>
            </a:r>
            <a:r>
              <a:rPr lang="en-SG" sz="1700" dirty="0" err="1">
                <a:solidFill>
                  <a:srgbClr val="37474F"/>
                </a:solidFill>
                <a:latin typeface="Monaco"/>
                <a:ea typeface="Monaco"/>
                <a:cs typeface="Monaco"/>
                <a:sym typeface="Monaco"/>
              </a:rPr>
              <a:t>len</a:t>
            </a:r>
            <a:r>
              <a:rPr lang="en-SG" sz="1700" dirty="0">
                <a:solidFill>
                  <a:srgbClr val="37474F"/>
                </a:solidFill>
                <a:latin typeface="Monaco"/>
                <a:ea typeface="Monaco"/>
                <a:cs typeface="Monaco"/>
                <a:sym typeface="Monaco"/>
              </a:rPr>
              <a:t>, </a:t>
            </a:r>
            <a:r>
              <a:rPr lang="en-SG" sz="1700" dirty="0" err="1">
                <a:solidFill>
                  <a:srgbClr val="37474F"/>
                </a:solidFill>
                <a:latin typeface="Monaco"/>
                <a:ea typeface="Monaco"/>
                <a:cs typeface="Monaco"/>
                <a:sym typeface="Monaco"/>
              </a:rPr>
              <a:t>curr</a:t>
            </a:r>
            <a:r>
              <a:rPr lang="en-SG" sz="1700" dirty="0">
                <a:solidFill>
                  <a:srgbClr val="37474F"/>
                </a:solidFill>
                <a:latin typeface="Monaco"/>
                <a:ea typeface="Monaco"/>
                <a:cs typeface="Monaco"/>
                <a:sym typeface="Monaco"/>
              </a:rPr>
              <a:t> + </a:t>
            </a:r>
            <a:r>
              <a:rPr lang="en-SG" sz="1700" dirty="0">
                <a:solidFill>
                  <a:srgbClr val="E74C3C"/>
                </a:solidFill>
                <a:latin typeface="Monaco"/>
                <a:ea typeface="Monaco"/>
                <a:cs typeface="Monaco"/>
                <a:sym typeface="Monaco"/>
              </a:rPr>
              <a:t>1</a:t>
            </a:r>
            <a:r>
              <a:rPr lang="en-SG" sz="1700" dirty="0">
                <a:solidFill>
                  <a:srgbClr val="37474F"/>
                </a:solidFill>
                <a:latin typeface="Monaco"/>
                <a:ea typeface="Monaco"/>
                <a:cs typeface="Monaco"/>
                <a:sym typeface="Monaco"/>
              </a:rPr>
              <a:t>);</a:t>
            </a:r>
          </a:p>
          <a:p>
            <a:pPr marL="0" indent="0" defTabSz="457200">
              <a:lnSpc>
                <a:spcPct val="100000"/>
              </a:lnSpc>
              <a:spcBef>
                <a:spcPts val="0"/>
              </a:spcBef>
              <a:buFontTx/>
              <a:buNone/>
              <a:defRPr sz="2260">
                <a:solidFill>
                  <a:srgbClr val="37474F"/>
                </a:solidFill>
                <a:latin typeface="Monaco"/>
                <a:ea typeface="Monaco"/>
                <a:cs typeface="Monaco"/>
                <a:sym typeface="Monaco"/>
              </a:defRPr>
            </a:pPr>
            <a:r>
              <a:rPr lang="en-SG" sz="1700" dirty="0">
                <a:solidFill>
                  <a:srgbClr val="37474F"/>
                </a:solidFill>
                <a:latin typeface="Monaco"/>
                <a:ea typeface="Monaco"/>
                <a:cs typeface="Monaco"/>
                <a:sym typeface="Monaco"/>
              </a:rPr>
              <a:t>  </a:t>
            </a:r>
            <a:r>
              <a:rPr lang="en-SG" sz="1700" dirty="0">
                <a:solidFill>
                  <a:srgbClr val="37474F"/>
                </a:solidFill>
                <a:highlight>
                  <a:srgbClr val="FFFF00"/>
                </a:highlight>
                <a:latin typeface="Monaco"/>
                <a:ea typeface="Monaco"/>
                <a:cs typeface="Monaco"/>
                <a:sym typeface="Monaco"/>
              </a:rPr>
              <a:t>}</a:t>
            </a:r>
          </a:p>
          <a:p>
            <a:pPr marL="0" indent="0" defTabSz="457200">
              <a:lnSpc>
                <a:spcPct val="100000"/>
              </a:lnSpc>
              <a:spcBef>
                <a:spcPts val="0"/>
              </a:spcBef>
              <a:buFontTx/>
              <a:buNone/>
              <a:defRPr sz="2260">
                <a:solidFill>
                  <a:srgbClr val="37474F"/>
                </a:solidFill>
                <a:latin typeface="Monaco"/>
                <a:ea typeface="Monaco"/>
                <a:cs typeface="Monaco"/>
                <a:sym typeface="Monaco"/>
              </a:defRPr>
            </a:pPr>
            <a:r>
              <a:rPr lang="en-SG" sz="1700" dirty="0">
                <a:solidFill>
                  <a:srgbClr val="37474F"/>
                </a:solidFill>
                <a:latin typeface="Monaco"/>
                <a:ea typeface="Monaco"/>
                <a:cs typeface="Monaco"/>
                <a:sym typeface="Monaco"/>
              </a:rPr>
              <a:t>  </a:t>
            </a:r>
            <a:r>
              <a:rPr lang="en-SG" sz="1700" dirty="0">
                <a:solidFill>
                  <a:srgbClr val="3B78E7"/>
                </a:solidFill>
                <a:latin typeface="Monaco"/>
                <a:ea typeface="Monaco"/>
                <a:cs typeface="Monaco"/>
                <a:sym typeface="Monaco"/>
              </a:rPr>
              <a:t>for</a:t>
            </a:r>
            <a:r>
              <a:rPr lang="en-SG" sz="1700" dirty="0">
                <a:solidFill>
                  <a:srgbClr val="37474F"/>
                </a:solidFill>
                <a:latin typeface="Monaco"/>
                <a:ea typeface="Monaco"/>
                <a:cs typeface="Monaco"/>
                <a:sym typeface="Monaco"/>
              </a:rPr>
              <a:t> (</a:t>
            </a:r>
            <a:r>
              <a:rPr lang="en-SG" sz="1700" dirty="0">
                <a:solidFill>
                  <a:srgbClr val="3E61A2"/>
                </a:solidFill>
                <a:latin typeface="Monaco"/>
                <a:ea typeface="Monaco"/>
                <a:cs typeface="Monaco"/>
                <a:sym typeface="Monaco"/>
              </a:rPr>
              <a:t>long</a:t>
            </a:r>
            <a:r>
              <a:rPr lang="en-SG" sz="1700" dirty="0">
                <a:solidFill>
                  <a:srgbClr val="37474F"/>
                </a:solidFill>
                <a:latin typeface="Monaco"/>
                <a:ea typeface="Monaco"/>
                <a:cs typeface="Monaco"/>
                <a:sym typeface="Monaco"/>
              </a:rPr>
              <a:t> </a:t>
            </a:r>
            <a:r>
              <a:rPr lang="en-SG" sz="1700" dirty="0" err="1">
                <a:solidFill>
                  <a:srgbClr val="37474F"/>
                </a:solidFill>
                <a:latin typeface="Monaco"/>
                <a:ea typeface="Monaco"/>
                <a:cs typeface="Monaco"/>
                <a:sym typeface="Monaco"/>
              </a:rPr>
              <a:t>i</a:t>
            </a:r>
            <a:r>
              <a:rPr lang="en-SG" sz="1700" dirty="0">
                <a:solidFill>
                  <a:srgbClr val="37474F"/>
                </a:solidFill>
                <a:latin typeface="Monaco"/>
                <a:ea typeface="Monaco"/>
                <a:cs typeface="Monaco"/>
                <a:sym typeface="Monaco"/>
              </a:rPr>
              <a:t> = </a:t>
            </a:r>
            <a:r>
              <a:rPr lang="en-SG" sz="1700" dirty="0" err="1">
                <a:solidFill>
                  <a:srgbClr val="37474F"/>
                </a:solidFill>
                <a:latin typeface="Monaco"/>
                <a:ea typeface="Monaco"/>
                <a:cs typeface="Monaco"/>
                <a:sym typeface="Monaco"/>
              </a:rPr>
              <a:t>curr</a:t>
            </a:r>
            <a:r>
              <a:rPr lang="en-SG" sz="1700" dirty="0">
                <a:solidFill>
                  <a:srgbClr val="37474F"/>
                </a:solidFill>
                <a:latin typeface="Monaco"/>
                <a:ea typeface="Monaco"/>
                <a:cs typeface="Monaco"/>
                <a:sym typeface="Monaco"/>
              </a:rPr>
              <a:t> + </a:t>
            </a:r>
            <a:r>
              <a:rPr lang="en-SG" sz="1700" dirty="0">
                <a:solidFill>
                  <a:srgbClr val="E74C3C"/>
                </a:solidFill>
                <a:latin typeface="Monaco"/>
                <a:ea typeface="Monaco"/>
                <a:cs typeface="Monaco"/>
                <a:sym typeface="Monaco"/>
              </a:rPr>
              <a:t>1</a:t>
            </a:r>
            <a:r>
              <a:rPr lang="en-SG" sz="1700" dirty="0">
                <a:solidFill>
                  <a:srgbClr val="37474F"/>
                </a:solidFill>
                <a:latin typeface="Monaco"/>
                <a:ea typeface="Monaco"/>
                <a:cs typeface="Monaco"/>
                <a:sym typeface="Monaco"/>
              </a:rPr>
              <a:t>; </a:t>
            </a:r>
            <a:r>
              <a:rPr lang="en-SG" sz="1700" dirty="0" err="1">
                <a:solidFill>
                  <a:srgbClr val="37474F"/>
                </a:solidFill>
                <a:latin typeface="Monaco"/>
                <a:ea typeface="Monaco"/>
                <a:cs typeface="Monaco"/>
                <a:sym typeface="Monaco"/>
              </a:rPr>
              <a:t>i</a:t>
            </a:r>
            <a:r>
              <a:rPr lang="en-SG" sz="1700" dirty="0">
                <a:solidFill>
                  <a:srgbClr val="37474F"/>
                </a:solidFill>
                <a:latin typeface="Monaco"/>
                <a:ea typeface="Monaco"/>
                <a:cs typeface="Monaco"/>
                <a:sym typeface="Monaco"/>
              </a:rPr>
              <a:t> &lt; </a:t>
            </a:r>
            <a:r>
              <a:rPr lang="en-SG" sz="1700" dirty="0" err="1">
                <a:solidFill>
                  <a:srgbClr val="37474F"/>
                </a:solidFill>
                <a:latin typeface="Monaco"/>
                <a:ea typeface="Monaco"/>
                <a:cs typeface="Monaco"/>
                <a:sym typeface="Monaco"/>
              </a:rPr>
              <a:t>len</a:t>
            </a:r>
            <a:r>
              <a:rPr lang="en-SG" sz="1700" dirty="0">
                <a:solidFill>
                  <a:srgbClr val="37474F"/>
                </a:solidFill>
                <a:latin typeface="Monaco"/>
                <a:ea typeface="Monaco"/>
                <a:cs typeface="Monaco"/>
                <a:sym typeface="Monaco"/>
              </a:rPr>
              <a:t>; </a:t>
            </a:r>
            <a:r>
              <a:rPr lang="en-SG" sz="1700" dirty="0" err="1">
                <a:solidFill>
                  <a:srgbClr val="37474F"/>
                </a:solidFill>
                <a:latin typeface="Monaco"/>
                <a:ea typeface="Monaco"/>
                <a:cs typeface="Monaco"/>
                <a:sym typeface="Monaco"/>
              </a:rPr>
              <a:t>i</a:t>
            </a:r>
            <a:r>
              <a:rPr lang="en-SG" sz="1700" dirty="0">
                <a:solidFill>
                  <a:srgbClr val="37474F"/>
                </a:solidFill>
                <a:latin typeface="Monaco"/>
                <a:ea typeface="Monaco"/>
                <a:cs typeface="Monaco"/>
                <a:sym typeface="Monaco"/>
              </a:rPr>
              <a:t> += </a:t>
            </a:r>
            <a:r>
              <a:rPr lang="en-SG" sz="1700" dirty="0">
                <a:solidFill>
                  <a:srgbClr val="E74C3C"/>
                </a:solidFill>
                <a:latin typeface="Monaco"/>
                <a:ea typeface="Monaco"/>
                <a:cs typeface="Monaco"/>
                <a:sym typeface="Monaco"/>
              </a:rPr>
              <a:t>1</a:t>
            </a:r>
            <a:r>
              <a:rPr lang="en-SG" sz="1700" dirty="0">
                <a:solidFill>
                  <a:srgbClr val="37474F"/>
                </a:solidFill>
                <a:latin typeface="Monaco"/>
                <a:ea typeface="Monaco"/>
                <a:cs typeface="Monaco"/>
                <a:sym typeface="Monaco"/>
              </a:rPr>
              <a:t>) {</a:t>
            </a:r>
          </a:p>
          <a:p>
            <a:pPr marL="0" indent="0" defTabSz="457200">
              <a:lnSpc>
                <a:spcPct val="100000"/>
              </a:lnSpc>
              <a:spcBef>
                <a:spcPts val="0"/>
              </a:spcBef>
              <a:buFontTx/>
              <a:buNone/>
              <a:defRPr sz="2260">
                <a:solidFill>
                  <a:srgbClr val="37474F"/>
                </a:solidFill>
                <a:latin typeface="Monaco"/>
                <a:ea typeface="Monaco"/>
                <a:cs typeface="Monaco"/>
                <a:sym typeface="Monaco"/>
              </a:defRPr>
            </a:pPr>
            <a:r>
              <a:rPr lang="en-SG" sz="1700" dirty="0">
                <a:solidFill>
                  <a:srgbClr val="37474F"/>
                </a:solidFill>
                <a:latin typeface="Monaco"/>
                <a:ea typeface="Monaco"/>
                <a:cs typeface="Monaco"/>
                <a:sym typeface="Monaco"/>
              </a:rPr>
              <a:t>    </a:t>
            </a:r>
            <a:r>
              <a:rPr lang="en-SG" sz="1700" dirty="0">
                <a:solidFill>
                  <a:srgbClr val="3B78E7"/>
                </a:solidFill>
                <a:latin typeface="Monaco"/>
                <a:ea typeface="Monaco"/>
                <a:cs typeface="Monaco"/>
                <a:sym typeface="Monaco"/>
              </a:rPr>
              <a:t>if</a:t>
            </a:r>
            <a:r>
              <a:rPr lang="en-SG" sz="1700" dirty="0">
                <a:solidFill>
                  <a:srgbClr val="37474F"/>
                </a:solidFill>
                <a:latin typeface="Monaco"/>
                <a:ea typeface="Monaco"/>
                <a:cs typeface="Monaco"/>
                <a:sym typeface="Monaco"/>
              </a:rPr>
              <a:t> (!</a:t>
            </a:r>
            <a:r>
              <a:rPr lang="en-SG" sz="1700" dirty="0" err="1">
                <a:solidFill>
                  <a:srgbClr val="37474F"/>
                </a:solidFill>
                <a:latin typeface="Monaco"/>
                <a:ea typeface="Monaco"/>
                <a:cs typeface="Monaco"/>
                <a:sym typeface="Monaco"/>
              </a:rPr>
              <a:t>appear_before</a:t>
            </a:r>
            <a:r>
              <a:rPr lang="en-SG" sz="1700" dirty="0">
                <a:solidFill>
                  <a:srgbClr val="37474F"/>
                </a:solidFill>
                <a:latin typeface="Monaco"/>
                <a:ea typeface="Monaco"/>
                <a:cs typeface="Monaco"/>
                <a:sym typeface="Monaco"/>
              </a:rPr>
              <a:t>(a, </a:t>
            </a:r>
            <a:r>
              <a:rPr lang="en-SG" sz="1700" dirty="0" err="1">
                <a:solidFill>
                  <a:srgbClr val="37474F"/>
                </a:solidFill>
                <a:latin typeface="Monaco"/>
                <a:ea typeface="Monaco"/>
                <a:cs typeface="Monaco"/>
                <a:sym typeface="Monaco"/>
              </a:rPr>
              <a:t>curr</a:t>
            </a:r>
            <a:r>
              <a:rPr lang="en-SG" sz="1700" dirty="0">
                <a:solidFill>
                  <a:srgbClr val="37474F"/>
                </a:solidFill>
                <a:latin typeface="Monaco"/>
                <a:ea typeface="Monaco"/>
                <a:cs typeface="Monaco"/>
                <a:sym typeface="Monaco"/>
              </a:rPr>
              <a:t>, </a:t>
            </a:r>
            <a:r>
              <a:rPr lang="en-SG" sz="1700" dirty="0" err="1">
                <a:solidFill>
                  <a:srgbClr val="37474F"/>
                </a:solidFill>
                <a:latin typeface="Monaco"/>
                <a:ea typeface="Monaco"/>
                <a:cs typeface="Monaco"/>
                <a:sym typeface="Monaco"/>
              </a:rPr>
              <a:t>i</a:t>
            </a:r>
            <a:r>
              <a:rPr lang="en-SG" sz="1700" dirty="0">
                <a:solidFill>
                  <a:srgbClr val="37474F"/>
                </a:solidFill>
                <a:latin typeface="Monaco"/>
                <a:ea typeface="Monaco"/>
                <a:cs typeface="Monaco"/>
                <a:sym typeface="Monaco"/>
              </a:rPr>
              <a:t>) &amp;&amp; </a:t>
            </a:r>
            <a:r>
              <a:rPr lang="en-SG" sz="1700" dirty="0">
                <a:solidFill>
                  <a:srgbClr val="37474F"/>
                </a:solidFill>
                <a:highlight>
                  <a:srgbClr val="FFFF00"/>
                </a:highlight>
                <a:latin typeface="Monaco"/>
                <a:ea typeface="Monaco"/>
                <a:cs typeface="Monaco"/>
                <a:sym typeface="Monaco"/>
              </a:rPr>
              <a:t>a[</a:t>
            </a:r>
            <a:r>
              <a:rPr lang="en-SG" sz="1700" dirty="0" err="1">
                <a:solidFill>
                  <a:srgbClr val="37474F"/>
                </a:solidFill>
                <a:highlight>
                  <a:srgbClr val="FFFF00"/>
                </a:highlight>
                <a:latin typeface="Monaco"/>
                <a:ea typeface="Monaco"/>
                <a:cs typeface="Monaco"/>
                <a:sym typeface="Monaco"/>
              </a:rPr>
              <a:t>i</a:t>
            </a:r>
            <a:r>
              <a:rPr lang="en-SG" sz="1700" dirty="0">
                <a:solidFill>
                  <a:srgbClr val="37474F"/>
                </a:solidFill>
                <a:highlight>
                  <a:srgbClr val="FFFF00"/>
                </a:highlight>
                <a:latin typeface="Monaco"/>
                <a:ea typeface="Monaco"/>
                <a:cs typeface="Monaco"/>
                <a:sym typeface="Monaco"/>
              </a:rPr>
              <a:t>] != a[curr-1]</a:t>
            </a:r>
            <a:r>
              <a:rPr lang="en-SG" sz="1700" dirty="0">
                <a:solidFill>
                  <a:srgbClr val="37474F"/>
                </a:solidFill>
                <a:latin typeface="Monaco"/>
                <a:ea typeface="Monaco"/>
                <a:cs typeface="Monaco"/>
                <a:sym typeface="Monaco"/>
              </a:rPr>
              <a:t>) {</a:t>
            </a:r>
            <a:endParaRPr lang="en-SG" sz="1700" dirty="0">
              <a:solidFill>
                <a:srgbClr val="999999"/>
              </a:solidFill>
              <a:latin typeface="Monaco"/>
              <a:ea typeface="Monaco"/>
              <a:cs typeface="Monaco"/>
              <a:sym typeface="Monaco"/>
            </a:endParaRPr>
          </a:p>
          <a:p>
            <a:pPr marL="0" indent="0" defTabSz="457200">
              <a:lnSpc>
                <a:spcPct val="100000"/>
              </a:lnSpc>
              <a:spcBef>
                <a:spcPts val="0"/>
              </a:spcBef>
              <a:buFontTx/>
              <a:buNone/>
              <a:defRPr sz="2260">
                <a:solidFill>
                  <a:srgbClr val="37474F"/>
                </a:solidFill>
                <a:latin typeface="Monaco"/>
                <a:ea typeface="Monaco"/>
                <a:cs typeface="Monaco"/>
                <a:sym typeface="Monaco"/>
              </a:defRPr>
            </a:pPr>
            <a:r>
              <a:rPr lang="en-SG" sz="1700" dirty="0">
                <a:solidFill>
                  <a:srgbClr val="37474F"/>
                </a:solidFill>
                <a:latin typeface="Monaco"/>
                <a:ea typeface="Monaco"/>
                <a:cs typeface="Monaco"/>
                <a:sym typeface="Monaco"/>
              </a:rPr>
              <a:t>      swap(a, </a:t>
            </a:r>
            <a:r>
              <a:rPr lang="en-SG" sz="1700" dirty="0" err="1">
                <a:solidFill>
                  <a:srgbClr val="37474F"/>
                </a:solidFill>
                <a:latin typeface="Monaco"/>
                <a:ea typeface="Monaco"/>
                <a:cs typeface="Monaco"/>
                <a:sym typeface="Monaco"/>
              </a:rPr>
              <a:t>curr</a:t>
            </a:r>
            <a:r>
              <a:rPr lang="en-SG" sz="1700" dirty="0">
                <a:solidFill>
                  <a:srgbClr val="37474F"/>
                </a:solidFill>
                <a:latin typeface="Monaco"/>
                <a:ea typeface="Monaco"/>
                <a:cs typeface="Monaco"/>
                <a:sym typeface="Monaco"/>
              </a:rPr>
              <a:t>, </a:t>
            </a:r>
            <a:r>
              <a:rPr lang="en-SG" sz="1700" dirty="0" err="1">
                <a:solidFill>
                  <a:srgbClr val="37474F"/>
                </a:solidFill>
                <a:latin typeface="Monaco"/>
                <a:ea typeface="Monaco"/>
                <a:cs typeface="Monaco"/>
                <a:sym typeface="Monaco"/>
              </a:rPr>
              <a:t>i</a:t>
            </a:r>
            <a:r>
              <a:rPr lang="en-SG" sz="1700" dirty="0">
                <a:solidFill>
                  <a:srgbClr val="37474F"/>
                </a:solidFill>
                <a:latin typeface="Monaco"/>
                <a:ea typeface="Monaco"/>
                <a:cs typeface="Monaco"/>
                <a:sym typeface="Monaco"/>
              </a:rPr>
              <a:t>);</a:t>
            </a:r>
          </a:p>
          <a:p>
            <a:pPr marL="0" indent="0" defTabSz="457200">
              <a:lnSpc>
                <a:spcPct val="100000"/>
              </a:lnSpc>
              <a:spcBef>
                <a:spcPts val="0"/>
              </a:spcBef>
              <a:buFontTx/>
              <a:buNone/>
              <a:defRPr sz="2260">
                <a:solidFill>
                  <a:srgbClr val="37474F"/>
                </a:solidFill>
                <a:latin typeface="Monaco"/>
                <a:ea typeface="Monaco"/>
                <a:cs typeface="Monaco"/>
                <a:sym typeface="Monaco"/>
              </a:defRPr>
            </a:pPr>
            <a:r>
              <a:rPr lang="en-SG" sz="1700" dirty="0">
                <a:solidFill>
                  <a:srgbClr val="37474F"/>
                </a:solidFill>
                <a:latin typeface="Monaco"/>
                <a:ea typeface="Monaco"/>
                <a:cs typeface="Monaco"/>
                <a:sym typeface="Monaco"/>
              </a:rPr>
              <a:t>      permute(a, </a:t>
            </a:r>
            <a:r>
              <a:rPr lang="en-SG" sz="1700" dirty="0" err="1">
                <a:solidFill>
                  <a:srgbClr val="37474F"/>
                </a:solidFill>
                <a:latin typeface="Monaco"/>
                <a:ea typeface="Monaco"/>
                <a:cs typeface="Monaco"/>
                <a:sym typeface="Monaco"/>
              </a:rPr>
              <a:t>len</a:t>
            </a:r>
            <a:r>
              <a:rPr lang="en-SG" sz="1700" dirty="0">
                <a:solidFill>
                  <a:srgbClr val="37474F"/>
                </a:solidFill>
                <a:latin typeface="Monaco"/>
                <a:ea typeface="Monaco"/>
                <a:cs typeface="Monaco"/>
                <a:sym typeface="Monaco"/>
              </a:rPr>
              <a:t>, </a:t>
            </a:r>
            <a:r>
              <a:rPr lang="en-SG" sz="1700" dirty="0" err="1">
                <a:solidFill>
                  <a:srgbClr val="37474F"/>
                </a:solidFill>
                <a:latin typeface="Monaco"/>
                <a:ea typeface="Monaco"/>
                <a:cs typeface="Monaco"/>
                <a:sym typeface="Monaco"/>
              </a:rPr>
              <a:t>curr</a:t>
            </a:r>
            <a:r>
              <a:rPr lang="en-SG" sz="1700" dirty="0">
                <a:solidFill>
                  <a:srgbClr val="37474F"/>
                </a:solidFill>
                <a:latin typeface="Monaco"/>
                <a:ea typeface="Monaco"/>
                <a:cs typeface="Monaco"/>
                <a:sym typeface="Monaco"/>
              </a:rPr>
              <a:t> + </a:t>
            </a:r>
            <a:r>
              <a:rPr lang="en-SG" sz="1700" dirty="0">
                <a:solidFill>
                  <a:srgbClr val="E74C3C"/>
                </a:solidFill>
                <a:latin typeface="Monaco"/>
                <a:ea typeface="Monaco"/>
                <a:cs typeface="Monaco"/>
                <a:sym typeface="Monaco"/>
              </a:rPr>
              <a:t>1</a:t>
            </a:r>
            <a:r>
              <a:rPr lang="en-SG" sz="1700" dirty="0">
                <a:solidFill>
                  <a:srgbClr val="37474F"/>
                </a:solidFill>
                <a:latin typeface="Monaco"/>
                <a:ea typeface="Monaco"/>
                <a:cs typeface="Monaco"/>
                <a:sym typeface="Monaco"/>
              </a:rPr>
              <a:t>);</a:t>
            </a:r>
          </a:p>
          <a:p>
            <a:pPr marL="0" indent="0" defTabSz="457200">
              <a:lnSpc>
                <a:spcPct val="100000"/>
              </a:lnSpc>
              <a:spcBef>
                <a:spcPts val="0"/>
              </a:spcBef>
              <a:buFontTx/>
              <a:buNone/>
              <a:defRPr sz="2260">
                <a:solidFill>
                  <a:srgbClr val="37474F"/>
                </a:solidFill>
                <a:latin typeface="Monaco"/>
                <a:ea typeface="Monaco"/>
                <a:cs typeface="Monaco"/>
                <a:sym typeface="Monaco"/>
              </a:defRPr>
            </a:pPr>
            <a:r>
              <a:rPr lang="en-SG" sz="1700" dirty="0">
                <a:solidFill>
                  <a:srgbClr val="37474F"/>
                </a:solidFill>
                <a:latin typeface="Monaco"/>
                <a:ea typeface="Monaco"/>
                <a:cs typeface="Monaco"/>
                <a:sym typeface="Monaco"/>
              </a:rPr>
              <a:t>      swap(a, </a:t>
            </a:r>
            <a:r>
              <a:rPr lang="en-SG" sz="1700" dirty="0" err="1">
                <a:solidFill>
                  <a:srgbClr val="37474F"/>
                </a:solidFill>
                <a:latin typeface="Monaco"/>
                <a:ea typeface="Monaco"/>
                <a:cs typeface="Monaco"/>
                <a:sym typeface="Monaco"/>
              </a:rPr>
              <a:t>i</a:t>
            </a:r>
            <a:r>
              <a:rPr lang="en-SG" sz="1700" dirty="0">
                <a:solidFill>
                  <a:srgbClr val="37474F"/>
                </a:solidFill>
                <a:latin typeface="Monaco"/>
                <a:ea typeface="Monaco"/>
                <a:cs typeface="Monaco"/>
                <a:sym typeface="Monaco"/>
              </a:rPr>
              <a:t>, </a:t>
            </a:r>
            <a:r>
              <a:rPr lang="en-SG" sz="1700" dirty="0" err="1">
                <a:solidFill>
                  <a:srgbClr val="37474F"/>
                </a:solidFill>
                <a:latin typeface="Monaco"/>
                <a:ea typeface="Monaco"/>
                <a:cs typeface="Monaco"/>
                <a:sym typeface="Monaco"/>
              </a:rPr>
              <a:t>curr</a:t>
            </a:r>
            <a:r>
              <a:rPr lang="en-SG" sz="1700" dirty="0">
                <a:solidFill>
                  <a:srgbClr val="37474F"/>
                </a:solidFill>
                <a:latin typeface="Monaco"/>
                <a:ea typeface="Monaco"/>
                <a:cs typeface="Monaco"/>
                <a:sym typeface="Monaco"/>
              </a:rPr>
              <a:t>);</a:t>
            </a:r>
          </a:p>
          <a:p>
            <a:pPr marL="0" indent="0" defTabSz="457200">
              <a:lnSpc>
                <a:spcPct val="100000"/>
              </a:lnSpc>
              <a:spcBef>
                <a:spcPts val="0"/>
              </a:spcBef>
              <a:buFontTx/>
              <a:buNone/>
              <a:defRPr sz="2260">
                <a:solidFill>
                  <a:srgbClr val="37474F"/>
                </a:solidFill>
                <a:latin typeface="Monaco"/>
                <a:ea typeface="Monaco"/>
                <a:cs typeface="Monaco"/>
                <a:sym typeface="Monaco"/>
              </a:defRPr>
            </a:pPr>
            <a:r>
              <a:rPr lang="en-SG" sz="1700" dirty="0">
                <a:solidFill>
                  <a:srgbClr val="37474F"/>
                </a:solidFill>
                <a:latin typeface="Monaco"/>
                <a:ea typeface="Monaco"/>
                <a:cs typeface="Monaco"/>
                <a:sym typeface="Monaco"/>
              </a:rPr>
              <a:t>    }</a:t>
            </a:r>
          </a:p>
          <a:p>
            <a:pPr marL="0" indent="0" defTabSz="457200">
              <a:lnSpc>
                <a:spcPct val="100000"/>
              </a:lnSpc>
              <a:spcBef>
                <a:spcPts val="0"/>
              </a:spcBef>
              <a:buFontTx/>
              <a:buNone/>
              <a:defRPr sz="2260">
                <a:solidFill>
                  <a:srgbClr val="37474F"/>
                </a:solidFill>
                <a:latin typeface="Monaco"/>
                <a:ea typeface="Monaco"/>
                <a:cs typeface="Monaco"/>
                <a:sym typeface="Monaco"/>
              </a:defRPr>
            </a:pPr>
            <a:r>
              <a:rPr lang="en-SG" sz="1700" dirty="0">
                <a:solidFill>
                  <a:srgbClr val="37474F"/>
                </a:solidFill>
                <a:latin typeface="Monaco"/>
                <a:ea typeface="Monaco"/>
                <a:cs typeface="Monaco"/>
                <a:sym typeface="Monaco"/>
              </a:rPr>
              <a:t>  }</a:t>
            </a:r>
          </a:p>
          <a:p>
            <a:pPr marL="0" indent="0" defTabSz="457200">
              <a:lnSpc>
                <a:spcPct val="100000"/>
              </a:lnSpc>
              <a:spcBef>
                <a:spcPts val="0"/>
              </a:spcBef>
              <a:buFontTx/>
              <a:buNone/>
              <a:defRPr sz="2260">
                <a:solidFill>
                  <a:srgbClr val="37474F"/>
                </a:solidFill>
                <a:latin typeface="Monaco"/>
                <a:ea typeface="Monaco"/>
                <a:cs typeface="Monaco"/>
                <a:sym typeface="Monaco"/>
              </a:defRPr>
            </a:pPr>
            <a:r>
              <a:rPr lang="en-SG" sz="1700" dirty="0">
                <a:solidFill>
                  <a:srgbClr val="37474F"/>
                </a:solidFill>
                <a:latin typeface="Monaco"/>
                <a:ea typeface="Monaco"/>
                <a:cs typeface="Monaco"/>
                <a:sym typeface="Monaco"/>
              </a:rPr>
              <a:t>}</a:t>
            </a:r>
          </a:p>
        </p:txBody>
      </p:sp>
      <p:sp>
        <p:nvSpPr>
          <p:cNvPr id="6" name="Arrow: Right 5">
            <a:extLst>
              <a:ext uri="{FF2B5EF4-FFF2-40B4-BE49-F238E27FC236}">
                <a16:creationId xmlns:a16="http://schemas.microsoft.com/office/drawing/2014/main" id="{D228DEEF-4EC0-4A3B-9543-A9FAFFCFDD05}"/>
              </a:ext>
            </a:extLst>
          </p:cNvPr>
          <p:cNvSpPr/>
          <p:nvPr/>
        </p:nvSpPr>
        <p:spPr>
          <a:xfrm>
            <a:off x="5337810" y="3063240"/>
            <a:ext cx="758190"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6244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6B00B3-7276-4522-B33F-0E953A5A770D}"/>
              </a:ext>
            </a:extLst>
          </p:cNvPr>
          <p:cNvPicPr>
            <a:picLocks noChangeAspect="1"/>
          </p:cNvPicPr>
          <p:nvPr/>
        </p:nvPicPr>
        <p:blipFill rotWithShape="1">
          <a:blip r:embed="rId3"/>
          <a:srcRect t="2155"/>
          <a:stretch/>
        </p:blipFill>
        <p:spPr>
          <a:xfrm>
            <a:off x="20" y="10"/>
            <a:ext cx="12191980" cy="6859300"/>
          </a:xfrm>
          <a:prstGeom prst="rect">
            <a:avLst/>
          </a:prstGeom>
        </p:spPr>
      </p:pic>
      <p:sp>
        <p:nvSpPr>
          <p:cNvPr id="19" name="Rectangle 12">
            <a:extLst>
              <a:ext uri="{FF2B5EF4-FFF2-40B4-BE49-F238E27FC236}">
                <a16:creationId xmlns:a16="http://schemas.microsoft.com/office/drawing/2014/main" id="{F33867FC-EB8E-4B00-B7D5-7967D9DF1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D69E00ED-B0F1-4570-A74E-E05D0E9A8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1" name="Freeform 6">
            <a:extLst>
              <a:ext uri="{FF2B5EF4-FFF2-40B4-BE49-F238E27FC236}">
                <a16:creationId xmlns:a16="http://schemas.microsoft.com/office/drawing/2014/main" id="{074D0BE7-DDD8-46AB-A2C1-5B7FFD921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normAutofit/>
          </a:bodyPr>
          <a:lstStyle/>
          <a:p>
            <a:r>
              <a:rPr lang="en-SG"/>
              <a:t>THE END</a:t>
            </a:r>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pPr>
              <a:spcAft>
                <a:spcPts val="600"/>
              </a:spcAft>
            </a:pPr>
            <a:r>
              <a:rPr lang="en-SG" b="1" dirty="0"/>
              <a:t>Evan Tay </a:t>
            </a:r>
            <a:r>
              <a:rPr lang="en-SG" dirty="0"/>
              <a:t>|</a:t>
            </a:r>
            <a:r>
              <a:rPr lang="en-SG" b="1" dirty="0"/>
              <a:t> </a:t>
            </a:r>
            <a:r>
              <a:rPr lang="en-SG" i="1" dirty="0"/>
              <a:t>evantay@comp.nus.edu.sg</a:t>
            </a:r>
          </a:p>
          <a:p>
            <a:pPr>
              <a:spcAft>
                <a:spcPts val="600"/>
              </a:spcAft>
            </a:pPr>
            <a:r>
              <a:rPr lang="en-SG" b="1" dirty="0">
                <a:hlinkClick r:id="rId4"/>
              </a:rPr>
              <a:t>https://github.com/DigiPie/cs1010_tut_c09</a:t>
            </a:r>
            <a:r>
              <a:rPr lang="en-SG" b="1" dirty="0"/>
              <a:t> </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272532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07C0-697A-4EDB-ACBA-230E798E6238}"/>
              </a:ext>
            </a:extLst>
          </p:cNvPr>
          <p:cNvSpPr>
            <a:spLocks noGrp="1"/>
          </p:cNvSpPr>
          <p:nvPr>
            <p:ph type="title"/>
          </p:nvPr>
        </p:nvSpPr>
        <p:spPr/>
        <p:txBody>
          <a:bodyPr/>
          <a:lstStyle/>
          <a:p>
            <a:r>
              <a:rPr lang="en-SG" dirty="0"/>
              <a:t>Today’s plan</a:t>
            </a:r>
          </a:p>
        </p:txBody>
      </p:sp>
      <p:sp>
        <p:nvSpPr>
          <p:cNvPr id="3" name="Content Placeholder 2">
            <a:extLst>
              <a:ext uri="{FF2B5EF4-FFF2-40B4-BE49-F238E27FC236}">
                <a16:creationId xmlns:a16="http://schemas.microsoft.com/office/drawing/2014/main" id="{B8F247E8-6BB6-411E-BC98-4EB6D0EA821C}"/>
              </a:ext>
            </a:extLst>
          </p:cNvPr>
          <p:cNvSpPr>
            <a:spLocks noGrp="1"/>
          </p:cNvSpPr>
          <p:nvPr>
            <p:ph idx="1"/>
          </p:nvPr>
        </p:nvSpPr>
        <p:spPr/>
        <p:txBody>
          <a:bodyPr/>
          <a:lstStyle/>
          <a:p>
            <a:r>
              <a:rPr lang="en-SG" b="1" dirty="0"/>
              <a:t>Kahoot Quiz!</a:t>
            </a:r>
          </a:p>
          <a:p>
            <a:r>
              <a:rPr lang="en-SG" b="1" dirty="0"/>
              <a:t>Solutions for PS 27.1 / 27.2 (Self-study)</a:t>
            </a:r>
            <a:endParaRPr lang="en-SG" dirty="0"/>
          </a:p>
          <a:p>
            <a:r>
              <a:rPr lang="en-SG" b="1" dirty="0"/>
              <a:t>Consultation</a:t>
            </a:r>
            <a:endParaRPr lang="en-SG" dirty="0"/>
          </a:p>
          <a:p>
            <a:endParaRPr lang="en-SG" dirty="0"/>
          </a:p>
        </p:txBody>
      </p:sp>
    </p:spTree>
    <p:extLst>
      <p:ext uri="{BB962C8B-B14F-4D97-AF65-F5344CB8AC3E}">
        <p14:creationId xmlns:p14="http://schemas.microsoft.com/office/powerpoint/2010/main" val="400703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a:t>KAHOOT!</a:t>
            </a:r>
            <a:endParaRPr lang="en-SG" sz="9600" dirty="0"/>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b="1">
                <a:solidFill>
                  <a:srgbClr val="00B050"/>
                </a:solidFill>
              </a:rPr>
              <a:t>Quick quiz</a:t>
            </a:r>
            <a:endParaRPr lang="en-SG" sz="4000" b="1" dirty="0">
              <a:solidFill>
                <a:srgbClr val="00B050"/>
              </a:solidFill>
            </a:endParaRPr>
          </a:p>
        </p:txBody>
      </p:sp>
      <p:pic>
        <p:nvPicPr>
          <p:cNvPr id="6" name="Picture 5">
            <a:extLst>
              <a:ext uri="{FF2B5EF4-FFF2-40B4-BE49-F238E27FC236}">
                <a16:creationId xmlns:a16="http://schemas.microsoft.com/office/drawing/2014/main" id="{209F3A34-90F1-40F8-B544-3BDBFFEE3905}"/>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065904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dirty="0"/>
              <a:t>NQUEENS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US" sz="4000" b="1" dirty="0">
                <a:solidFill>
                  <a:srgbClr val="0070C0"/>
                </a:solidFill>
              </a:rPr>
              <a:t>PS 27.1 | PS27.2</a:t>
            </a:r>
            <a:endParaRPr lang="en-SG" sz="4000" dirty="0">
              <a:solidFill>
                <a:schemeClr val="tx1"/>
              </a:solidFill>
            </a:endParaRPr>
          </a:p>
        </p:txBody>
      </p:sp>
    </p:spTree>
    <p:extLst>
      <p:ext uri="{BB962C8B-B14F-4D97-AF65-F5344CB8AC3E}">
        <p14:creationId xmlns:p14="http://schemas.microsoft.com/office/powerpoint/2010/main" val="118591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C4AB9-5E2A-4994-A77D-BC33F81ADF16}"/>
              </a:ext>
            </a:extLst>
          </p:cNvPr>
          <p:cNvSpPr>
            <a:spLocks noGrp="1"/>
          </p:cNvSpPr>
          <p:nvPr>
            <p:ph type="title"/>
          </p:nvPr>
        </p:nvSpPr>
        <p:spPr/>
        <p:txBody>
          <a:bodyPr/>
          <a:lstStyle/>
          <a:p>
            <a:r>
              <a:rPr lang="en-SG" dirty="0"/>
              <a:t>PS 27.1</a:t>
            </a:r>
          </a:p>
        </p:txBody>
      </p:sp>
      <p:sp>
        <p:nvSpPr>
          <p:cNvPr id="3" name="Content Placeholder 2">
            <a:extLst>
              <a:ext uri="{FF2B5EF4-FFF2-40B4-BE49-F238E27FC236}">
                <a16:creationId xmlns:a16="http://schemas.microsoft.com/office/drawing/2014/main" id="{4C324AD0-BA90-40DC-AA98-CECE3658365F}"/>
              </a:ext>
            </a:extLst>
          </p:cNvPr>
          <p:cNvSpPr>
            <a:spLocks noGrp="1"/>
          </p:cNvSpPr>
          <p:nvPr>
            <p:ph idx="1"/>
          </p:nvPr>
        </p:nvSpPr>
        <p:spPr>
          <a:xfrm>
            <a:off x="1371600" y="4686300"/>
            <a:ext cx="9601200" cy="1794510"/>
          </a:xfrm>
        </p:spPr>
        <p:txBody>
          <a:bodyPr>
            <a:normAutofit fontScale="85000" lnSpcReduction="10000"/>
          </a:bodyPr>
          <a:lstStyle/>
          <a:p>
            <a:pPr marL="0" indent="0">
              <a:buNone/>
            </a:pPr>
            <a:r>
              <a:rPr lang="en-US" dirty="0"/>
              <a:t>In the code for Approach 2 above, we check if the queens placed on Rows 0 to row threaten each other, and call </a:t>
            </a:r>
            <a:r>
              <a:rPr lang="en-US" dirty="0" err="1">
                <a:solidFill>
                  <a:srgbClr val="00B050"/>
                </a:solidFill>
              </a:rPr>
              <a:t>nqueens</a:t>
            </a:r>
            <a:r>
              <a:rPr lang="en-US" dirty="0"/>
              <a:t> recursively only if these queens do not threaten each other. Identify the repetitive work being done in the calls </a:t>
            </a:r>
            <a:r>
              <a:rPr lang="en-US" dirty="0" err="1">
                <a:solidFill>
                  <a:srgbClr val="00B050"/>
                </a:solidFill>
              </a:rPr>
              <a:t>threaten_each_other_diagonally</a:t>
            </a:r>
            <a:r>
              <a:rPr lang="en-US" dirty="0"/>
              <a:t>, and suggest a way to remove the repetitive work.</a:t>
            </a:r>
            <a:endParaRPr lang="en-SG" dirty="0"/>
          </a:p>
          <a:p>
            <a:endParaRPr lang="en-SG" dirty="0"/>
          </a:p>
        </p:txBody>
      </p:sp>
      <p:sp>
        <p:nvSpPr>
          <p:cNvPr id="5" name="TextBox 4">
            <a:extLst>
              <a:ext uri="{FF2B5EF4-FFF2-40B4-BE49-F238E27FC236}">
                <a16:creationId xmlns:a16="http://schemas.microsoft.com/office/drawing/2014/main" id="{D31552E8-9384-4486-99EA-25485F64112F}"/>
              </a:ext>
            </a:extLst>
          </p:cNvPr>
          <p:cNvSpPr txBox="1"/>
          <p:nvPr/>
        </p:nvSpPr>
        <p:spPr>
          <a:xfrm>
            <a:off x="3021889" y="1192907"/>
            <a:ext cx="6148222" cy="3693319"/>
          </a:xfrm>
          <a:prstGeom prst="rect">
            <a:avLst/>
          </a:prstGeom>
          <a:noFill/>
        </p:spPr>
        <p:txBody>
          <a:bodyPr wrap="none" rtlCol="0">
            <a:spAutoFit/>
          </a:bodyPr>
          <a:lstStyle/>
          <a:p>
            <a:pPr>
              <a:defRPr sz="1760">
                <a:solidFill>
                  <a:srgbClr val="C2185B"/>
                </a:solidFill>
                <a:latin typeface="Monaco"/>
                <a:ea typeface="Monaco"/>
                <a:cs typeface="Monaco"/>
                <a:sym typeface="Monaco"/>
              </a:defRPr>
            </a:pPr>
            <a:endParaRPr lang="en-US" dirty="0"/>
          </a:p>
          <a:p>
            <a:pPr>
              <a:defRPr sz="1760">
                <a:solidFill>
                  <a:srgbClr val="C2185B"/>
                </a:solidFill>
                <a:latin typeface="Monaco"/>
                <a:ea typeface="Monaco"/>
                <a:cs typeface="Monaco"/>
                <a:sym typeface="Monaco"/>
              </a:defRPr>
            </a:pPr>
            <a:r>
              <a:rPr lang="en-US" dirty="0">
                <a:solidFill>
                  <a:srgbClr val="3E61A2"/>
                </a:solidFill>
              </a:rPr>
              <a:t>bool</a:t>
            </a:r>
            <a:r>
              <a:rPr lang="en-US" dirty="0">
                <a:solidFill>
                  <a:srgbClr val="37474F"/>
                </a:solidFill>
              </a:rPr>
              <a:t> </a:t>
            </a:r>
            <a:r>
              <a:rPr lang="en-US" dirty="0" err="1"/>
              <a:t>threaten_each_other_diagonally</a:t>
            </a:r>
            <a:r>
              <a:rPr lang="en-US" dirty="0">
                <a:solidFill>
                  <a:srgbClr val="37474F"/>
                </a:solidFill>
              </a:rPr>
              <a:t>(</a:t>
            </a:r>
            <a:r>
              <a:rPr lang="en-US" dirty="0">
                <a:solidFill>
                  <a:srgbClr val="3E61A2"/>
                </a:solidFill>
              </a:rPr>
              <a:t>char</a:t>
            </a:r>
            <a:r>
              <a:rPr lang="en-US" dirty="0">
                <a:solidFill>
                  <a:srgbClr val="37474F"/>
                </a:solidFill>
              </a:rPr>
              <a:t> queens[], </a:t>
            </a:r>
            <a:r>
              <a:rPr lang="en-US" dirty="0">
                <a:solidFill>
                  <a:srgbClr val="3E61A2"/>
                </a:solidFill>
              </a:rPr>
              <a:t>long</a:t>
            </a:r>
            <a:r>
              <a:rPr lang="en-US" dirty="0">
                <a:solidFill>
                  <a:srgbClr val="37474F"/>
                </a:solidFill>
              </a:rPr>
              <a:t> </a:t>
            </a:r>
            <a:r>
              <a:rPr lang="en-US" dirty="0" err="1">
                <a:solidFill>
                  <a:srgbClr val="37474F"/>
                </a:solidFill>
              </a:rPr>
              <a:t>len</a:t>
            </a:r>
            <a:r>
              <a:rPr lang="en-US" dirty="0">
                <a:solidFill>
                  <a:srgbClr val="37474F"/>
                </a:solidFill>
              </a:rPr>
              <a:t>) {</a:t>
            </a:r>
          </a:p>
          <a:p>
            <a:pPr>
              <a:defRPr sz="1760">
                <a:solidFill>
                  <a:srgbClr val="37474F"/>
                </a:solidFill>
                <a:latin typeface="Monaco"/>
                <a:ea typeface="Monaco"/>
                <a:cs typeface="Monaco"/>
                <a:sym typeface="Monaco"/>
              </a:defRPr>
            </a:pPr>
            <a:r>
              <a:rPr lang="en-US" dirty="0"/>
              <a:t>  </a:t>
            </a:r>
            <a:r>
              <a:rPr lang="en-US" dirty="0">
                <a:solidFill>
                  <a:srgbClr val="3B78E7"/>
                </a:solidFill>
              </a:rPr>
              <a:t>for</a:t>
            </a:r>
            <a:r>
              <a:rPr lang="en-US" dirty="0"/>
              <a:t> (</a:t>
            </a:r>
            <a:r>
              <a:rPr lang="en-US" dirty="0">
                <a:solidFill>
                  <a:srgbClr val="3E61A2"/>
                </a:solidFill>
              </a:rPr>
              <a:t>long</a:t>
            </a:r>
            <a:r>
              <a:rPr lang="en-US" dirty="0"/>
              <a:t> </a:t>
            </a:r>
            <a:r>
              <a:rPr lang="en-US" dirty="0" err="1"/>
              <a:t>i</a:t>
            </a:r>
            <a:r>
              <a:rPr lang="en-US" dirty="0"/>
              <a:t> = </a:t>
            </a:r>
            <a:r>
              <a:rPr lang="en-US" dirty="0">
                <a:solidFill>
                  <a:srgbClr val="E74C3C"/>
                </a:solidFill>
              </a:rPr>
              <a:t>0</a:t>
            </a:r>
            <a:r>
              <a:rPr lang="en-US" dirty="0"/>
              <a:t>; </a:t>
            </a:r>
            <a:r>
              <a:rPr lang="en-US" dirty="0" err="1"/>
              <a:t>i</a:t>
            </a:r>
            <a:r>
              <a:rPr lang="en-US" dirty="0"/>
              <a:t> &lt; </a:t>
            </a:r>
            <a:r>
              <a:rPr lang="en-US" dirty="0" err="1"/>
              <a:t>len</a:t>
            </a:r>
            <a:r>
              <a:rPr lang="en-US" dirty="0"/>
              <a:t>; </a:t>
            </a:r>
            <a:r>
              <a:rPr lang="en-US" dirty="0" err="1"/>
              <a:t>i</a:t>
            </a:r>
            <a:r>
              <a:rPr lang="en-US" dirty="0"/>
              <a:t> += </a:t>
            </a:r>
            <a:r>
              <a:rPr lang="en-US" dirty="0">
                <a:solidFill>
                  <a:srgbClr val="E74C3C"/>
                </a:solidFill>
              </a:rPr>
              <a:t>1</a:t>
            </a:r>
            <a:r>
              <a:rPr lang="en-US" dirty="0"/>
              <a:t>) {</a:t>
            </a:r>
          </a:p>
          <a:p>
            <a:pPr>
              <a:defRPr sz="1760">
                <a:solidFill>
                  <a:srgbClr val="999999"/>
                </a:solidFill>
                <a:latin typeface="Monaco"/>
                <a:ea typeface="Monaco"/>
                <a:cs typeface="Monaco"/>
                <a:sym typeface="Monaco"/>
              </a:defRPr>
            </a:pPr>
            <a:r>
              <a:rPr lang="en-US" dirty="0">
                <a:solidFill>
                  <a:srgbClr val="37474F"/>
                </a:solidFill>
              </a:rPr>
              <a:t>    </a:t>
            </a:r>
            <a:r>
              <a:rPr lang="en-US" dirty="0"/>
              <a:t>// for each queen in row </a:t>
            </a:r>
            <a:r>
              <a:rPr lang="en-US" dirty="0" err="1"/>
              <a:t>i</a:t>
            </a:r>
            <a:r>
              <a:rPr lang="en-US" dirty="0"/>
              <a:t>, check rows i+1 onwards, </a:t>
            </a:r>
            <a:endParaRPr lang="en-US" dirty="0">
              <a:solidFill>
                <a:srgbClr val="37474F"/>
              </a:solidFill>
            </a:endParaRPr>
          </a:p>
          <a:p>
            <a:pPr>
              <a:defRPr sz="1760">
                <a:solidFill>
                  <a:srgbClr val="999999"/>
                </a:solidFill>
                <a:latin typeface="Monaco"/>
                <a:ea typeface="Monaco"/>
                <a:cs typeface="Monaco"/>
                <a:sym typeface="Monaco"/>
              </a:defRPr>
            </a:pPr>
            <a:r>
              <a:rPr lang="en-US" dirty="0">
                <a:solidFill>
                  <a:srgbClr val="37474F"/>
                </a:solidFill>
              </a:rPr>
              <a:t>    </a:t>
            </a:r>
            <a:r>
              <a:rPr lang="en-US" dirty="0"/>
              <a:t>// on both left (-=1) and right (+=1) side, if there </a:t>
            </a:r>
            <a:endParaRPr lang="en-US" dirty="0">
              <a:solidFill>
                <a:srgbClr val="37474F"/>
              </a:solidFill>
            </a:endParaRPr>
          </a:p>
          <a:p>
            <a:pPr>
              <a:defRPr sz="1760">
                <a:solidFill>
                  <a:srgbClr val="999999"/>
                </a:solidFill>
                <a:latin typeface="Monaco"/>
                <a:ea typeface="Monaco"/>
                <a:cs typeface="Monaco"/>
                <a:sym typeface="Monaco"/>
              </a:defRPr>
            </a:pPr>
            <a:r>
              <a:rPr lang="en-US" dirty="0">
                <a:solidFill>
                  <a:srgbClr val="37474F"/>
                </a:solidFill>
              </a:rPr>
              <a:t>    </a:t>
            </a:r>
            <a:r>
              <a:rPr lang="en-US" dirty="0"/>
              <a:t>// is a queen in that column.</a:t>
            </a:r>
            <a:endParaRPr lang="en-US" dirty="0">
              <a:solidFill>
                <a:srgbClr val="37474F"/>
              </a:solidFill>
            </a:endParaRPr>
          </a:p>
          <a:p>
            <a:pPr>
              <a:defRPr sz="1760">
                <a:solidFill>
                  <a:srgbClr val="37474F"/>
                </a:solidFill>
                <a:latin typeface="Monaco"/>
                <a:ea typeface="Monaco"/>
                <a:cs typeface="Monaco"/>
                <a:sym typeface="Monaco"/>
              </a:defRPr>
            </a:pPr>
            <a:r>
              <a:rPr lang="en-US" dirty="0"/>
              <a:t>    </a:t>
            </a:r>
            <a:r>
              <a:rPr lang="en-US" dirty="0">
                <a:solidFill>
                  <a:srgbClr val="3B78E7"/>
                </a:solidFill>
              </a:rPr>
              <a:t>if</a:t>
            </a:r>
            <a:r>
              <a:rPr lang="en-US" dirty="0"/>
              <a:t> (</a:t>
            </a:r>
            <a:r>
              <a:rPr lang="en-US" dirty="0" err="1"/>
              <a:t>has_a_queen_in_diagonal</a:t>
            </a:r>
            <a:r>
              <a:rPr lang="en-US" dirty="0"/>
              <a:t>(queens, </a:t>
            </a:r>
            <a:r>
              <a:rPr lang="en-US" dirty="0" err="1"/>
              <a:t>len</a:t>
            </a:r>
            <a:r>
              <a:rPr lang="en-US" dirty="0"/>
              <a:t>, </a:t>
            </a:r>
            <a:r>
              <a:rPr lang="en-US" dirty="0" err="1"/>
              <a:t>i</a:t>
            </a:r>
            <a:r>
              <a:rPr lang="en-US" dirty="0"/>
              <a:t>)) {</a:t>
            </a:r>
          </a:p>
          <a:p>
            <a:pPr>
              <a:defRPr sz="1760">
                <a:solidFill>
                  <a:srgbClr val="37474F"/>
                </a:solidFill>
                <a:latin typeface="Monaco"/>
                <a:ea typeface="Monaco"/>
                <a:cs typeface="Monaco"/>
                <a:sym typeface="Monaco"/>
              </a:defRPr>
            </a:pPr>
            <a:r>
              <a:rPr lang="en-US" dirty="0"/>
              <a:t>      </a:t>
            </a:r>
            <a:r>
              <a:rPr lang="en-US" dirty="0">
                <a:solidFill>
                  <a:srgbClr val="3B78E7"/>
                </a:solidFill>
              </a:rPr>
              <a:t>return</a:t>
            </a:r>
            <a:r>
              <a:rPr lang="en-US" dirty="0"/>
              <a:t> </a:t>
            </a:r>
            <a:r>
              <a:rPr lang="en-US" dirty="0">
                <a:solidFill>
                  <a:srgbClr val="C2185B"/>
                </a:solidFill>
              </a:rPr>
              <a:t>true</a:t>
            </a:r>
            <a:r>
              <a:rPr lang="en-US" dirty="0"/>
              <a:t>;</a:t>
            </a:r>
          </a:p>
          <a:p>
            <a:pPr>
              <a:defRPr sz="1760">
                <a:solidFill>
                  <a:srgbClr val="37474F"/>
                </a:solidFill>
                <a:latin typeface="Monaco"/>
                <a:ea typeface="Monaco"/>
                <a:cs typeface="Monaco"/>
                <a:sym typeface="Monaco"/>
              </a:defRPr>
            </a:pPr>
            <a:r>
              <a:rPr lang="en-US" dirty="0"/>
              <a:t>    }</a:t>
            </a:r>
          </a:p>
          <a:p>
            <a:pPr>
              <a:defRPr sz="1760">
                <a:solidFill>
                  <a:srgbClr val="37474F"/>
                </a:solidFill>
                <a:latin typeface="Monaco"/>
                <a:ea typeface="Monaco"/>
                <a:cs typeface="Monaco"/>
                <a:sym typeface="Monaco"/>
              </a:defRPr>
            </a:pPr>
            <a:r>
              <a:rPr lang="en-US" dirty="0"/>
              <a:t>  }</a:t>
            </a:r>
          </a:p>
          <a:p>
            <a:pPr>
              <a:defRPr sz="1760">
                <a:solidFill>
                  <a:srgbClr val="3B78E7"/>
                </a:solidFill>
                <a:latin typeface="Monaco"/>
                <a:ea typeface="Monaco"/>
                <a:cs typeface="Monaco"/>
                <a:sym typeface="Monaco"/>
              </a:defRPr>
            </a:pPr>
            <a:r>
              <a:rPr lang="en-US" dirty="0">
                <a:solidFill>
                  <a:srgbClr val="37474F"/>
                </a:solidFill>
              </a:rPr>
              <a:t>  </a:t>
            </a:r>
            <a:r>
              <a:rPr lang="en-US" dirty="0"/>
              <a:t>return</a:t>
            </a:r>
            <a:r>
              <a:rPr lang="en-US" dirty="0">
                <a:solidFill>
                  <a:srgbClr val="37474F"/>
                </a:solidFill>
              </a:rPr>
              <a:t> </a:t>
            </a:r>
            <a:r>
              <a:rPr lang="en-US" dirty="0">
                <a:solidFill>
                  <a:srgbClr val="C2185B"/>
                </a:solidFill>
              </a:rPr>
              <a:t>false</a:t>
            </a:r>
            <a:r>
              <a:rPr lang="en-US" dirty="0">
                <a:solidFill>
                  <a:srgbClr val="37474F"/>
                </a:solidFill>
              </a:rPr>
              <a:t>;</a:t>
            </a:r>
          </a:p>
          <a:p>
            <a:pPr>
              <a:defRPr sz="1760">
                <a:solidFill>
                  <a:srgbClr val="37474F"/>
                </a:solidFill>
                <a:latin typeface="Monaco"/>
                <a:ea typeface="Monaco"/>
                <a:cs typeface="Monaco"/>
                <a:sym typeface="Monaco"/>
              </a:defRPr>
            </a:pPr>
            <a:r>
              <a:rPr lang="en-US" dirty="0"/>
              <a:t>}</a:t>
            </a:r>
          </a:p>
          <a:p>
            <a:endParaRPr lang="en-SG" dirty="0"/>
          </a:p>
        </p:txBody>
      </p:sp>
    </p:spTree>
    <p:extLst>
      <p:ext uri="{BB962C8B-B14F-4D97-AF65-F5344CB8AC3E}">
        <p14:creationId xmlns:p14="http://schemas.microsoft.com/office/powerpoint/2010/main" val="2364682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E1E2-4AD4-40AA-954D-01BA3DFF1218}"/>
              </a:ext>
            </a:extLst>
          </p:cNvPr>
          <p:cNvSpPr>
            <a:spLocks noGrp="1"/>
          </p:cNvSpPr>
          <p:nvPr>
            <p:ph type="title"/>
          </p:nvPr>
        </p:nvSpPr>
        <p:spPr/>
        <p:txBody>
          <a:bodyPr/>
          <a:lstStyle/>
          <a:p>
            <a:r>
              <a:rPr lang="en-SG" dirty="0"/>
              <a:t>PS 27.1 Solution</a:t>
            </a:r>
          </a:p>
        </p:txBody>
      </p:sp>
      <p:pic>
        <p:nvPicPr>
          <p:cNvPr id="12" name="Picture 11">
            <a:extLst>
              <a:ext uri="{FF2B5EF4-FFF2-40B4-BE49-F238E27FC236}">
                <a16:creationId xmlns:a16="http://schemas.microsoft.com/office/drawing/2014/main" id="{6354190F-8959-4813-80DA-A0C3D9E1F143}"/>
              </a:ext>
            </a:extLst>
          </p:cNvPr>
          <p:cNvPicPr>
            <a:picLocks noChangeAspect="1"/>
          </p:cNvPicPr>
          <p:nvPr/>
        </p:nvPicPr>
        <p:blipFill>
          <a:blip r:embed="rId2"/>
          <a:stretch>
            <a:fillRect/>
          </a:stretch>
        </p:blipFill>
        <p:spPr>
          <a:xfrm>
            <a:off x="3334880" y="1731248"/>
            <a:ext cx="4647644" cy="5019773"/>
          </a:xfrm>
          <a:prstGeom prst="rect">
            <a:avLst/>
          </a:prstGeom>
        </p:spPr>
      </p:pic>
      <p:cxnSp>
        <p:nvCxnSpPr>
          <p:cNvPr id="13" name="Straight Connector 12">
            <a:extLst>
              <a:ext uri="{FF2B5EF4-FFF2-40B4-BE49-F238E27FC236}">
                <a16:creationId xmlns:a16="http://schemas.microsoft.com/office/drawing/2014/main" id="{4EAB92DD-19AA-4FEA-95CF-69566232251E}"/>
              </a:ext>
            </a:extLst>
          </p:cNvPr>
          <p:cNvCxnSpPr>
            <a:cxnSpLocks/>
          </p:cNvCxnSpPr>
          <p:nvPr/>
        </p:nvCxnSpPr>
        <p:spPr>
          <a:xfrm>
            <a:off x="4209539" y="3079283"/>
            <a:ext cx="2384981" cy="2281286"/>
          </a:xfrm>
          <a:prstGeom prst="line">
            <a:avLst/>
          </a:prstGeom>
          <a:noFill/>
          <a:ln w="12700" cap="flat">
            <a:solidFill>
              <a:schemeClr val="accent1"/>
            </a:solidFill>
            <a:prstDash val="solid"/>
            <a:miter lim="800000"/>
            <a:headEnd type="triangle"/>
          </a:ln>
          <a:effectLst/>
          <a:sp3d/>
        </p:spPr>
        <p:style>
          <a:lnRef idx="0">
            <a:scrgbClr r="0" g="0" b="0"/>
          </a:lnRef>
          <a:fillRef idx="0">
            <a:scrgbClr r="0" g="0" b="0"/>
          </a:fillRef>
          <a:effectRef idx="0">
            <a:scrgbClr r="0" g="0" b="0"/>
          </a:effectRef>
          <a:fontRef idx="none"/>
        </p:style>
      </p:cxnSp>
      <p:cxnSp>
        <p:nvCxnSpPr>
          <p:cNvPr id="14" name="Straight Connector 13">
            <a:extLst>
              <a:ext uri="{FF2B5EF4-FFF2-40B4-BE49-F238E27FC236}">
                <a16:creationId xmlns:a16="http://schemas.microsoft.com/office/drawing/2014/main" id="{74C12A2B-C039-4B66-BAF2-3D924F42EB33}"/>
              </a:ext>
            </a:extLst>
          </p:cNvPr>
          <p:cNvCxnSpPr>
            <a:cxnSpLocks/>
          </p:cNvCxnSpPr>
          <p:nvPr/>
        </p:nvCxnSpPr>
        <p:spPr>
          <a:xfrm flipV="1">
            <a:off x="6594520" y="4823241"/>
            <a:ext cx="537328" cy="537329"/>
          </a:xfrm>
          <a:prstGeom prst="line">
            <a:avLst/>
          </a:prstGeom>
          <a:noFill/>
          <a:ln w="12700" cap="flat">
            <a:solidFill>
              <a:schemeClr val="accent1"/>
            </a:solidFill>
            <a:prstDash val="solid"/>
            <a:miter lim="800000"/>
            <a:headEnd type="none"/>
            <a:tailEnd type="triangle"/>
          </a:ln>
          <a:effectLst/>
          <a:sp3d/>
        </p:spPr>
        <p:style>
          <a:lnRef idx="0">
            <a:scrgbClr r="0" g="0" b="0"/>
          </a:lnRef>
          <a:fillRef idx="0">
            <a:scrgbClr r="0" g="0" b="0"/>
          </a:fillRef>
          <a:effectRef idx="0">
            <a:scrgbClr r="0" g="0" b="0"/>
          </a:effectRef>
          <a:fontRef idx="none"/>
        </p:style>
      </p:cxnSp>
      <p:sp>
        <p:nvSpPr>
          <p:cNvPr id="15" name="Right Brace 14">
            <a:extLst>
              <a:ext uri="{FF2B5EF4-FFF2-40B4-BE49-F238E27FC236}">
                <a16:creationId xmlns:a16="http://schemas.microsoft.com/office/drawing/2014/main" id="{8742AF4B-A7B4-4D8A-8232-EC478B23AC10}"/>
              </a:ext>
            </a:extLst>
          </p:cNvPr>
          <p:cNvSpPr/>
          <p:nvPr/>
        </p:nvSpPr>
        <p:spPr>
          <a:xfrm>
            <a:off x="8206504" y="2259150"/>
            <a:ext cx="235670" cy="2648932"/>
          </a:xfrm>
          <a:prstGeom prst="rightBrace">
            <a:avLst>
              <a:gd name="adj1" fmla="val 8333"/>
              <a:gd name="adj2" fmla="val 50356"/>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6" name="TextBox 15">
            <a:extLst>
              <a:ext uri="{FF2B5EF4-FFF2-40B4-BE49-F238E27FC236}">
                <a16:creationId xmlns:a16="http://schemas.microsoft.com/office/drawing/2014/main" id="{776DF2C6-449C-4399-B184-7A260B5EE523}"/>
              </a:ext>
            </a:extLst>
          </p:cNvPr>
          <p:cNvSpPr txBox="1"/>
          <p:nvPr/>
        </p:nvSpPr>
        <p:spPr>
          <a:xfrm>
            <a:off x="8666154" y="3121952"/>
            <a:ext cx="173220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a:t>
            </a:r>
            <a:r>
              <a:rPr kumimoji="0" lang="en-US" sz="1800" b="0" i="0" u="none" strike="noStrike" cap="none" spc="0" normalizeH="0" baseline="0" dirty="0">
                <a:ln>
                  <a:noFill/>
                </a:ln>
                <a:solidFill>
                  <a:srgbClr val="000000"/>
                </a:solidFill>
                <a:effectLst/>
                <a:uFillTx/>
                <a:latin typeface="+mn-lt"/>
                <a:ea typeface="+mn-ea"/>
                <a:cs typeface="+mn-cs"/>
                <a:sym typeface="Calibri"/>
              </a:rPr>
              <a:t>lready “safe.”  </a:t>
            </a:r>
          </a:p>
          <a:p>
            <a:pPr marL="0" marR="0" indent="0" algn="l" defTabSz="914400" rtl="0" fontAlgn="auto" latinLnBrk="0" hangingPunct="0">
              <a:lnSpc>
                <a:spcPct val="100000"/>
              </a:lnSpc>
              <a:spcBef>
                <a:spcPts val="0"/>
              </a:spcBef>
              <a:spcAft>
                <a:spcPts val="0"/>
              </a:spcAft>
              <a:buClrTx/>
              <a:buSzTx/>
              <a:buFontTx/>
              <a:buNone/>
              <a:tabLst/>
            </a:pPr>
            <a:r>
              <a:rPr lang="en-US" dirty="0"/>
              <a:t>No need to check</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again.</a:t>
            </a:r>
          </a:p>
        </p:txBody>
      </p:sp>
      <p:cxnSp>
        <p:nvCxnSpPr>
          <p:cNvPr id="17" name="Straight Connector 16">
            <a:extLst>
              <a:ext uri="{FF2B5EF4-FFF2-40B4-BE49-F238E27FC236}">
                <a16:creationId xmlns:a16="http://schemas.microsoft.com/office/drawing/2014/main" id="{2EF30A99-9DA2-4F39-B801-1F36CCB63CAD}"/>
              </a:ext>
            </a:extLst>
          </p:cNvPr>
          <p:cNvCxnSpPr>
            <a:cxnSpLocks/>
          </p:cNvCxnSpPr>
          <p:nvPr/>
        </p:nvCxnSpPr>
        <p:spPr>
          <a:xfrm flipV="1">
            <a:off x="4728014" y="2447686"/>
            <a:ext cx="3026004" cy="2912883"/>
          </a:xfrm>
          <a:prstGeom prst="line">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E44FBE91-9DDA-4F08-A2CB-64A91A02DC25}"/>
              </a:ext>
            </a:extLst>
          </p:cNvPr>
          <p:cNvCxnSpPr>
            <a:cxnSpLocks/>
          </p:cNvCxnSpPr>
          <p:nvPr/>
        </p:nvCxnSpPr>
        <p:spPr>
          <a:xfrm flipH="1" flipV="1">
            <a:off x="3625078" y="4314194"/>
            <a:ext cx="1102936" cy="1046375"/>
          </a:xfrm>
          <a:prstGeom prst="line">
            <a:avLst/>
          </a:prstGeom>
          <a:noFill/>
          <a:ln w="12700" cap="flat">
            <a:solidFill>
              <a:schemeClr val="accent1"/>
            </a:solidFill>
            <a:prstDash val="solid"/>
            <a:miter lim="800000"/>
            <a:headEnd type="none"/>
            <a:tailEnd type="triangle"/>
          </a:ln>
          <a:effectLst/>
          <a:sp3d/>
        </p:spPr>
        <p:style>
          <a:lnRef idx="0">
            <a:scrgbClr r="0" g="0" b="0"/>
          </a:lnRef>
          <a:fillRef idx="0">
            <a:scrgbClr r="0" g="0" b="0"/>
          </a:fillRef>
          <a:effectRef idx="0">
            <a:scrgbClr r="0" g="0" b="0"/>
          </a:effectRef>
          <a:fontRef idx="none"/>
        </p:style>
      </p:cxnSp>
      <p:sp>
        <p:nvSpPr>
          <p:cNvPr id="19" name="TextBox 18">
            <a:extLst>
              <a:ext uri="{FF2B5EF4-FFF2-40B4-BE49-F238E27FC236}">
                <a16:creationId xmlns:a16="http://schemas.microsoft.com/office/drawing/2014/main" id="{E34073E7-04FB-4EB0-B9DA-B2CD34F10406}"/>
              </a:ext>
            </a:extLst>
          </p:cNvPr>
          <p:cNvSpPr txBox="1"/>
          <p:nvPr/>
        </p:nvSpPr>
        <p:spPr>
          <a:xfrm>
            <a:off x="8206504" y="4945790"/>
            <a:ext cx="2290048"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Only check the new</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a:t>
            </a:r>
            <a:r>
              <a:rPr lang="en-US" dirty="0"/>
              <a:t>ow against the queens</a:t>
            </a:r>
          </a:p>
          <a:p>
            <a:pPr marL="0" marR="0" indent="0" algn="l" defTabSz="914400" rtl="0" fontAlgn="auto" latinLnBrk="0" hangingPunct="0">
              <a:lnSpc>
                <a:spcPct val="100000"/>
              </a:lnSpc>
              <a:spcBef>
                <a:spcPts val="0"/>
              </a:spcBef>
              <a:spcAft>
                <a:spcPts val="0"/>
              </a:spcAft>
              <a:buClrTx/>
              <a:buSzTx/>
              <a:buFontTx/>
              <a:buNone/>
              <a:tabLst/>
            </a:pPr>
            <a:r>
              <a:rPr lang="en-US" dirty="0"/>
              <a:t>above.</a:t>
            </a:r>
          </a:p>
        </p:txBody>
      </p:sp>
    </p:spTree>
    <p:extLst>
      <p:ext uri="{BB962C8B-B14F-4D97-AF65-F5344CB8AC3E}">
        <p14:creationId xmlns:p14="http://schemas.microsoft.com/office/powerpoint/2010/main" val="423984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89407-00B7-46FD-B458-6C37E0DFF289}"/>
              </a:ext>
            </a:extLst>
          </p:cNvPr>
          <p:cNvSpPr>
            <a:spLocks noGrp="1"/>
          </p:cNvSpPr>
          <p:nvPr>
            <p:ph type="title"/>
          </p:nvPr>
        </p:nvSpPr>
        <p:spPr/>
        <p:txBody>
          <a:bodyPr/>
          <a:lstStyle/>
          <a:p>
            <a:r>
              <a:rPr lang="en-SG" dirty="0"/>
              <a:t>PS 27.1 Solution</a:t>
            </a:r>
          </a:p>
        </p:txBody>
      </p:sp>
      <p:sp>
        <p:nvSpPr>
          <p:cNvPr id="3" name="Content Placeholder 2">
            <a:extLst>
              <a:ext uri="{FF2B5EF4-FFF2-40B4-BE49-F238E27FC236}">
                <a16:creationId xmlns:a16="http://schemas.microsoft.com/office/drawing/2014/main" id="{7D68EC55-B73C-4518-9E54-70DCC8999253}"/>
              </a:ext>
            </a:extLst>
          </p:cNvPr>
          <p:cNvSpPr>
            <a:spLocks noGrp="1"/>
          </p:cNvSpPr>
          <p:nvPr>
            <p:ph idx="1"/>
          </p:nvPr>
        </p:nvSpPr>
        <p:spPr>
          <a:xfrm>
            <a:off x="1219200" y="4629150"/>
            <a:ext cx="10217302" cy="1714500"/>
          </a:xfrm>
        </p:spPr>
        <p:txBody>
          <a:bodyPr>
            <a:normAutofit fontScale="92500"/>
          </a:bodyPr>
          <a:lstStyle/>
          <a:p>
            <a:pPr marL="0" indent="0">
              <a:buNone/>
            </a:pPr>
            <a:r>
              <a:rPr lang="en-US" sz="2400" dirty="0"/>
              <a:t>When we recurse with </a:t>
            </a:r>
            <a:r>
              <a:rPr lang="en-US" sz="2400" dirty="0" err="1">
                <a:solidFill>
                  <a:srgbClr val="00B050"/>
                </a:solidFill>
              </a:rPr>
              <a:t>nqueens</a:t>
            </a:r>
            <a:r>
              <a:rPr lang="en-US" sz="2400" dirty="0">
                <a:solidFill>
                  <a:srgbClr val="00B050"/>
                </a:solidFill>
              </a:rPr>
              <a:t>(queens, n, row + 1); </a:t>
            </a:r>
            <a:r>
              <a:rPr lang="en-US" sz="2400" dirty="0"/>
              <a:t>we already know that </a:t>
            </a:r>
            <a:r>
              <a:rPr lang="en-US" sz="2400" dirty="0">
                <a:solidFill>
                  <a:srgbClr val="00B050"/>
                </a:solidFill>
              </a:rPr>
              <a:t>(!</a:t>
            </a:r>
            <a:r>
              <a:rPr lang="en-US" sz="2400" dirty="0" err="1">
                <a:solidFill>
                  <a:srgbClr val="00B050"/>
                </a:solidFill>
              </a:rPr>
              <a:t>threaten_each_other_diagonally</a:t>
            </a:r>
            <a:r>
              <a:rPr lang="en-US" sz="2400" dirty="0">
                <a:solidFill>
                  <a:srgbClr val="00B050"/>
                </a:solidFill>
              </a:rPr>
              <a:t>(queens, row)) </a:t>
            </a:r>
            <a:r>
              <a:rPr lang="en-US" sz="2400" dirty="0"/>
              <a:t>is false. so queens on 0 to row-1 does not threaten each other. Now, we place a new queen on a new row, we do not need to repetitively check if the queens on row 0 to row-1 threaten each other. It suffices to check if the new queen threaten any of the queens in the previous rows!</a:t>
            </a:r>
            <a:endParaRPr lang="en-SG" sz="2400" dirty="0"/>
          </a:p>
        </p:txBody>
      </p:sp>
      <p:sp>
        <p:nvSpPr>
          <p:cNvPr id="14" name="TextBox 13">
            <a:extLst>
              <a:ext uri="{FF2B5EF4-FFF2-40B4-BE49-F238E27FC236}">
                <a16:creationId xmlns:a16="http://schemas.microsoft.com/office/drawing/2014/main" id="{FF44CBAA-9676-413A-8CE4-3CD915E7193D}"/>
              </a:ext>
            </a:extLst>
          </p:cNvPr>
          <p:cNvSpPr txBox="1"/>
          <p:nvPr/>
        </p:nvSpPr>
        <p:spPr>
          <a:xfrm>
            <a:off x="3021889" y="1192907"/>
            <a:ext cx="6148222" cy="3693319"/>
          </a:xfrm>
          <a:prstGeom prst="rect">
            <a:avLst/>
          </a:prstGeom>
          <a:noFill/>
        </p:spPr>
        <p:txBody>
          <a:bodyPr wrap="none" rtlCol="0">
            <a:spAutoFit/>
          </a:bodyPr>
          <a:lstStyle/>
          <a:p>
            <a:pPr>
              <a:defRPr sz="1760">
                <a:solidFill>
                  <a:srgbClr val="C2185B"/>
                </a:solidFill>
                <a:latin typeface="Monaco"/>
                <a:ea typeface="Monaco"/>
                <a:cs typeface="Monaco"/>
                <a:sym typeface="Monaco"/>
              </a:defRPr>
            </a:pPr>
            <a:endParaRPr lang="en-US" dirty="0"/>
          </a:p>
          <a:p>
            <a:pPr>
              <a:defRPr sz="1760">
                <a:solidFill>
                  <a:srgbClr val="C2185B"/>
                </a:solidFill>
                <a:latin typeface="Monaco"/>
                <a:ea typeface="Monaco"/>
                <a:cs typeface="Monaco"/>
                <a:sym typeface="Monaco"/>
              </a:defRPr>
            </a:pPr>
            <a:r>
              <a:rPr lang="en-US" dirty="0">
                <a:solidFill>
                  <a:srgbClr val="3E61A2"/>
                </a:solidFill>
              </a:rPr>
              <a:t>bool</a:t>
            </a:r>
            <a:r>
              <a:rPr lang="en-US" dirty="0">
                <a:solidFill>
                  <a:srgbClr val="37474F"/>
                </a:solidFill>
              </a:rPr>
              <a:t> </a:t>
            </a:r>
            <a:r>
              <a:rPr lang="en-US" dirty="0" err="1"/>
              <a:t>threaten_each_other_diagonally</a:t>
            </a:r>
            <a:r>
              <a:rPr lang="en-US" dirty="0">
                <a:solidFill>
                  <a:srgbClr val="37474F"/>
                </a:solidFill>
              </a:rPr>
              <a:t>(</a:t>
            </a:r>
            <a:r>
              <a:rPr lang="en-US" dirty="0">
                <a:solidFill>
                  <a:srgbClr val="3E61A2"/>
                </a:solidFill>
              </a:rPr>
              <a:t>char</a:t>
            </a:r>
            <a:r>
              <a:rPr lang="en-US" dirty="0">
                <a:solidFill>
                  <a:srgbClr val="37474F"/>
                </a:solidFill>
              </a:rPr>
              <a:t> queens[], </a:t>
            </a:r>
            <a:r>
              <a:rPr lang="en-US" dirty="0">
                <a:solidFill>
                  <a:srgbClr val="3E61A2"/>
                </a:solidFill>
              </a:rPr>
              <a:t>long</a:t>
            </a:r>
            <a:r>
              <a:rPr lang="en-US" dirty="0">
                <a:solidFill>
                  <a:srgbClr val="37474F"/>
                </a:solidFill>
              </a:rPr>
              <a:t> </a:t>
            </a:r>
            <a:r>
              <a:rPr lang="en-US" dirty="0" err="1">
                <a:solidFill>
                  <a:srgbClr val="37474F"/>
                </a:solidFill>
              </a:rPr>
              <a:t>len</a:t>
            </a:r>
            <a:r>
              <a:rPr lang="en-US" dirty="0">
                <a:solidFill>
                  <a:srgbClr val="37474F"/>
                </a:solidFill>
              </a:rPr>
              <a:t>) {</a:t>
            </a:r>
          </a:p>
          <a:p>
            <a:pPr>
              <a:defRPr sz="1760">
                <a:solidFill>
                  <a:srgbClr val="37474F"/>
                </a:solidFill>
                <a:latin typeface="Monaco"/>
                <a:ea typeface="Monaco"/>
                <a:cs typeface="Monaco"/>
                <a:sym typeface="Monaco"/>
              </a:defRPr>
            </a:pPr>
            <a:r>
              <a:rPr lang="en-US" dirty="0"/>
              <a:t>  </a:t>
            </a:r>
            <a:r>
              <a:rPr lang="en-US" dirty="0">
                <a:solidFill>
                  <a:srgbClr val="3B78E7"/>
                </a:solidFill>
              </a:rPr>
              <a:t>for</a:t>
            </a:r>
            <a:r>
              <a:rPr lang="en-US" dirty="0"/>
              <a:t> (</a:t>
            </a:r>
            <a:r>
              <a:rPr lang="en-US" dirty="0">
                <a:solidFill>
                  <a:srgbClr val="3E61A2"/>
                </a:solidFill>
              </a:rPr>
              <a:t>long</a:t>
            </a:r>
            <a:r>
              <a:rPr lang="en-US" dirty="0"/>
              <a:t> </a:t>
            </a:r>
            <a:r>
              <a:rPr lang="en-US" dirty="0" err="1"/>
              <a:t>i</a:t>
            </a:r>
            <a:r>
              <a:rPr lang="en-US" dirty="0"/>
              <a:t> = </a:t>
            </a:r>
            <a:r>
              <a:rPr lang="en-US" dirty="0">
                <a:solidFill>
                  <a:srgbClr val="E74C3C"/>
                </a:solidFill>
              </a:rPr>
              <a:t>0</a:t>
            </a:r>
            <a:r>
              <a:rPr lang="en-US" dirty="0"/>
              <a:t>; </a:t>
            </a:r>
            <a:r>
              <a:rPr lang="en-US" dirty="0" err="1"/>
              <a:t>i</a:t>
            </a:r>
            <a:r>
              <a:rPr lang="en-US" dirty="0"/>
              <a:t> &lt; </a:t>
            </a:r>
            <a:r>
              <a:rPr lang="en-US" dirty="0" err="1"/>
              <a:t>len</a:t>
            </a:r>
            <a:r>
              <a:rPr lang="en-US" dirty="0"/>
              <a:t>; </a:t>
            </a:r>
            <a:r>
              <a:rPr lang="en-US" dirty="0" err="1"/>
              <a:t>i</a:t>
            </a:r>
            <a:r>
              <a:rPr lang="en-US" dirty="0"/>
              <a:t> += </a:t>
            </a:r>
            <a:r>
              <a:rPr lang="en-US" dirty="0">
                <a:solidFill>
                  <a:srgbClr val="E74C3C"/>
                </a:solidFill>
              </a:rPr>
              <a:t>1</a:t>
            </a:r>
            <a:r>
              <a:rPr lang="en-US" dirty="0"/>
              <a:t>) {</a:t>
            </a:r>
          </a:p>
          <a:p>
            <a:pPr>
              <a:defRPr sz="1760">
                <a:solidFill>
                  <a:srgbClr val="999999"/>
                </a:solidFill>
                <a:latin typeface="Monaco"/>
                <a:ea typeface="Monaco"/>
                <a:cs typeface="Monaco"/>
                <a:sym typeface="Monaco"/>
              </a:defRPr>
            </a:pPr>
            <a:r>
              <a:rPr lang="en-US" dirty="0">
                <a:solidFill>
                  <a:srgbClr val="37474F"/>
                </a:solidFill>
              </a:rPr>
              <a:t>    </a:t>
            </a:r>
            <a:r>
              <a:rPr lang="en-US" dirty="0"/>
              <a:t>// for each queen in row </a:t>
            </a:r>
            <a:r>
              <a:rPr lang="en-US" dirty="0" err="1"/>
              <a:t>i</a:t>
            </a:r>
            <a:r>
              <a:rPr lang="en-US" dirty="0"/>
              <a:t>, check rows i+1 onwards, </a:t>
            </a:r>
            <a:endParaRPr lang="en-US" dirty="0">
              <a:solidFill>
                <a:srgbClr val="37474F"/>
              </a:solidFill>
            </a:endParaRPr>
          </a:p>
          <a:p>
            <a:pPr>
              <a:defRPr sz="1760">
                <a:solidFill>
                  <a:srgbClr val="999999"/>
                </a:solidFill>
                <a:latin typeface="Monaco"/>
                <a:ea typeface="Monaco"/>
                <a:cs typeface="Monaco"/>
                <a:sym typeface="Monaco"/>
              </a:defRPr>
            </a:pPr>
            <a:r>
              <a:rPr lang="en-US" dirty="0">
                <a:solidFill>
                  <a:srgbClr val="37474F"/>
                </a:solidFill>
              </a:rPr>
              <a:t>    </a:t>
            </a:r>
            <a:r>
              <a:rPr lang="en-US" dirty="0"/>
              <a:t>// on both left (-=1) and right (+=1) side, if there </a:t>
            </a:r>
            <a:endParaRPr lang="en-US" dirty="0">
              <a:solidFill>
                <a:srgbClr val="37474F"/>
              </a:solidFill>
            </a:endParaRPr>
          </a:p>
          <a:p>
            <a:pPr>
              <a:defRPr sz="1760">
                <a:solidFill>
                  <a:srgbClr val="999999"/>
                </a:solidFill>
                <a:latin typeface="Monaco"/>
                <a:ea typeface="Monaco"/>
                <a:cs typeface="Monaco"/>
                <a:sym typeface="Monaco"/>
              </a:defRPr>
            </a:pPr>
            <a:r>
              <a:rPr lang="en-US" dirty="0">
                <a:solidFill>
                  <a:srgbClr val="37474F"/>
                </a:solidFill>
              </a:rPr>
              <a:t>    </a:t>
            </a:r>
            <a:r>
              <a:rPr lang="en-US" dirty="0"/>
              <a:t>// is a queen in that column.</a:t>
            </a:r>
            <a:endParaRPr lang="en-US" dirty="0">
              <a:solidFill>
                <a:srgbClr val="37474F"/>
              </a:solidFill>
            </a:endParaRPr>
          </a:p>
          <a:p>
            <a:pPr>
              <a:defRPr sz="1760">
                <a:solidFill>
                  <a:srgbClr val="37474F"/>
                </a:solidFill>
                <a:latin typeface="Monaco"/>
                <a:ea typeface="Monaco"/>
                <a:cs typeface="Monaco"/>
                <a:sym typeface="Monaco"/>
              </a:defRPr>
            </a:pPr>
            <a:r>
              <a:rPr lang="en-US" dirty="0"/>
              <a:t>    </a:t>
            </a:r>
            <a:r>
              <a:rPr lang="en-US" dirty="0">
                <a:solidFill>
                  <a:srgbClr val="3B78E7"/>
                </a:solidFill>
              </a:rPr>
              <a:t>if</a:t>
            </a:r>
            <a:r>
              <a:rPr lang="en-US" dirty="0"/>
              <a:t> (</a:t>
            </a:r>
            <a:r>
              <a:rPr lang="en-US" dirty="0" err="1"/>
              <a:t>has_a_queen_in_diagonal</a:t>
            </a:r>
            <a:r>
              <a:rPr lang="en-US" dirty="0"/>
              <a:t>(queens, </a:t>
            </a:r>
            <a:r>
              <a:rPr lang="en-US" dirty="0" err="1"/>
              <a:t>len</a:t>
            </a:r>
            <a:r>
              <a:rPr lang="en-US" dirty="0"/>
              <a:t>, </a:t>
            </a:r>
            <a:r>
              <a:rPr lang="en-US" dirty="0" err="1"/>
              <a:t>i</a:t>
            </a:r>
            <a:r>
              <a:rPr lang="en-US" dirty="0"/>
              <a:t>)) {</a:t>
            </a:r>
          </a:p>
          <a:p>
            <a:pPr>
              <a:defRPr sz="1760">
                <a:solidFill>
                  <a:srgbClr val="37474F"/>
                </a:solidFill>
                <a:latin typeface="Monaco"/>
                <a:ea typeface="Monaco"/>
                <a:cs typeface="Monaco"/>
                <a:sym typeface="Monaco"/>
              </a:defRPr>
            </a:pPr>
            <a:r>
              <a:rPr lang="en-US" dirty="0"/>
              <a:t>      </a:t>
            </a:r>
            <a:r>
              <a:rPr lang="en-US" dirty="0">
                <a:solidFill>
                  <a:srgbClr val="3B78E7"/>
                </a:solidFill>
              </a:rPr>
              <a:t>return</a:t>
            </a:r>
            <a:r>
              <a:rPr lang="en-US" dirty="0"/>
              <a:t> </a:t>
            </a:r>
            <a:r>
              <a:rPr lang="en-US" dirty="0">
                <a:solidFill>
                  <a:srgbClr val="C2185B"/>
                </a:solidFill>
              </a:rPr>
              <a:t>true</a:t>
            </a:r>
            <a:r>
              <a:rPr lang="en-US" dirty="0"/>
              <a:t>;</a:t>
            </a:r>
          </a:p>
          <a:p>
            <a:pPr>
              <a:defRPr sz="1760">
                <a:solidFill>
                  <a:srgbClr val="37474F"/>
                </a:solidFill>
                <a:latin typeface="Monaco"/>
                <a:ea typeface="Monaco"/>
                <a:cs typeface="Monaco"/>
                <a:sym typeface="Monaco"/>
              </a:defRPr>
            </a:pPr>
            <a:r>
              <a:rPr lang="en-US" dirty="0"/>
              <a:t>    }</a:t>
            </a:r>
          </a:p>
          <a:p>
            <a:pPr>
              <a:defRPr sz="1760">
                <a:solidFill>
                  <a:srgbClr val="37474F"/>
                </a:solidFill>
                <a:latin typeface="Monaco"/>
                <a:ea typeface="Monaco"/>
                <a:cs typeface="Monaco"/>
                <a:sym typeface="Monaco"/>
              </a:defRPr>
            </a:pPr>
            <a:r>
              <a:rPr lang="en-US" dirty="0"/>
              <a:t>  }</a:t>
            </a:r>
          </a:p>
          <a:p>
            <a:pPr>
              <a:defRPr sz="1760">
                <a:solidFill>
                  <a:srgbClr val="3B78E7"/>
                </a:solidFill>
                <a:latin typeface="Monaco"/>
                <a:ea typeface="Monaco"/>
                <a:cs typeface="Monaco"/>
                <a:sym typeface="Monaco"/>
              </a:defRPr>
            </a:pPr>
            <a:r>
              <a:rPr lang="en-US" dirty="0">
                <a:solidFill>
                  <a:srgbClr val="37474F"/>
                </a:solidFill>
              </a:rPr>
              <a:t>  </a:t>
            </a:r>
            <a:r>
              <a:rPr lang="en-US" dirty="0"/>
              <a:t>return</a:t>
            </a:r>
            <a:r>
              <a:rPr lang="en-US" dirty="0">
                <a:solidFill>
                  <a:srgbClr val="37474F"/>
                </a:solidFill>
              </a:rPr>
              <a:t> </a:t>
            </a:r>
            <a:r>
              <a:rPr lang="en-US" dirty="0">
                <a:solidFill>
                  <a:srgbClr val="C2185B"/>
                </a:solidFill>
              </a:rPr>
              <a:t>false</a:t>
            </a:r>
            <a:r>
              <a:rPr lang="en-US" dirty="0">
                <a:solidFill>
                  <a:srgbClr val="37474F"/>
                </a:solidFill>
              </a:rPr>
              <a:t>;</a:t>
            </a:r>
          </a:p>
          <a:p>
            <a:pPr>
              <a:defRPr sz="1760">
                <a:solidFill>
                  <a:srgbClr val="37474F"/>
                </a:solidFill>
                <a:latin typeface="Monaco"/>
                <a:ea typeface="Monaco"/>
                <a:cs typeface="Monaco"/>
                <a:sym typeface="Monaco"/>
              </a:defRPr>
            </a:pPr>
            <a:r>
              <a:rPr lang="en-US" dirty="0"/>
              <a:t>}</a:t>
            </a:r>
          </a:p>
          <a:p>
            <a:endParaRPr lang="en-SG" dirty="0"/>
          </a:p>
        </p:txBody>
      </p:sp>
    </p:spTree>
    <p:extLst>
      <p:ext uri="{BB962C8B-B14F-4D97-AF65-F5344CB8AC3E}">
        <p14:creationId xmlns:p14="http://schemas.microsoft.com/office/powerpoint/2010/main" val="230155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A7A9-512E-4141-B4E5-7FF3B8FA72D6}"/>
              </a:ext>
            </a:extLst>
          </p:cNvPr>
          <p:cNvSpPr>
            <a:spLocks noGrp="1"/>
          </p:cNvSpPr>
          <p:nvPr>
            <p:ph type="title"/>
          </p:nvPr>
        </p:nvSpPr>
        <p:spPr/>
        <p:txBody>
          <a:bodyPr/>
          <a:lstStyle/>
          <a:p>
            <a:r>
              <a:rPr lang="en-SG" dirty="0"/>
              <a:t>PS 27.2</a:t>
            </a:r>
          </a:p>
        </p:txBody>
      </p:sp>
      <p:sp>
        <p:nvSpPr>
          <p:cNvPr id="3" name="Content Placeholder 2">
            <a:extLst>
              <a:ext uri="{FF2B5EF4-FFF2-40B4-BE49-F238E27FC236}">
                <a16:creationId xmlns:a16="http://schemas.microsoft.com/office/drawing/2014/main" id="{414BDCCE-C7D7-452B-8C36-F6B6DF81233D}"/>
              </a:ext>
            </a:extLst>
          </p:cNvPr>
          <p:cNvSpPr>
            <a:spLocks noGrp="1"/>
          </p:cNvSpPr>
          <p:nvPr>
            <p:ph idx="1"/>
          </p:nvPr>
        </p:nvSpPr>
        <p:spPr>
          <a:xfrm>
            <a:off x="5482589" y="1420758"/>
            <a:ext cx="5783580" cy="3944332"/>
          </a:xfrm>
        </p:spPr>
        <p:txBody>
          <a:bodyPr>
            <a:normAutofit lnSpcReduction="10000"/>
          </a:bodyPr>
          <a:lstStyle/>
          <a:p>
            <a:pPr marL="0" indent="0">
              <a:buNone/>
            </a:pPr>
            <a:r>
              <a:rPr lang="en-US" dirty="0"/>
              <a:t>Consider the code to generate all possible permutations of a string from Problem 26.1. Suppose that we restrict the permutations to those where the same character does not appear next to each other. Modify the solution to Problem 26.1 to prune away permutations where the same character appears more than once consecutively.</a:t>
            </a:r>
            <a:endParaRPr lang="en-SG" dirty="0"/>
          </a:p>
        </p:txBody>
      </p:sp>
      <p:sp>
        <p:nvSpPr>
          <p:cNvPr id="4" name="Rectangle 3">
            <a:extLst>
              <a:ext uri="{FF2B5EF4-FFF2-40B4-BE49-F238E27FC236}">
                <a16:creationId xmlns:a16="http://schemas.microsoft.com/office/drawing/2014/main" id="{5DC6CF62-A249-453F-A935-5FDE20F6D38B}"/>
              </a:ext>
            </a:extLst>
          </p:cNvPr>
          <p:cNvSpPr/>
          <p:nvPr/>
        </p:nvSpPr>
        <p:spPr>
          <a:xfrm>
            <a:off x="925831" y="1420758"/>
            <a:ext cx="5532120" cy="4016484"/>
          </a:xfrm>
          <a:prstGeom prst="rect">
            <a:avLst/>
          </a:prstGeom>
        </p:spPr>
        <p:txBody>
          <a:bodyPr wrap="square">
            <a:spAutoFit/>
          </a:bodyPr>
          <a:lstStyle/>
          <a:p>
            <a:pPr>
              <a:defRPr sz="2260">
                <a:solidFill>
                  <a:srgbClr val="37474F"/>
                </a:solidFill>
                <a:latin typeface="Monaco"/>
                <a:ea typeface="Monaco"/>
                <a:cs typeface="Monaco"/>
                <a:sym typeface="Monaco"/>
              </a:defRPr>
            </a:pPr>
            <a:r>
              <a:rPr lang="en-SG" sz="1700" dirty="0">
                <a:solidFill>
                  <a:srgbClr val="3E61A2"/>
                </a:solidFill>
              </a:rPr>
              <a:t>void</a:t>
            </a:r>
            <a:r>
              <a:rPr lang="en-SG" sz="1700" dirty="0"/>
              <a:t> </a:t>
            </a:r>
            <a:r>
              <a:rPr lang="en-SG" sz="1700" dirty="0">
                <a:solidFill>
                  <a:srgbClr val="C2185B"/>
                </a:solidFill>
              </a:rPr>
              <a:t>permute</a:t>
            </a:r>
            <a:r>
              <a:rPr lang="en-SG" sz="1700" dirty="0"/>
              <a:t>(</a:t>
            </a:r>
            <a:r>
              <a:rPr lang="en-SG" sz="1700" dirty="0">
                <a:solidFill>
                  <a:srgbClr val="3E61A2"/>
                </a:solidFill>
              </a:rPr>
              <a:t>char</a:t>
            </a:r>
            <a:r>
              <a:rPr lang="en-SG" sz="1700" dirty="0"/>
              <a:t> a[], </a:t>
            </a:r>
            <a:r>
              <a:rPr lang="en-SG" sz="1700" dirty="0">
                <a:solidFill>
                  <a:srgbClr val="3E61A2"/>
                </a:solidFill>
              </a:rPr>
              <a:t>long</a:t>
            </a:r>
            <a:r>
              <a:rPr lang="en-SG" sz="1700" dirty="0"/>
              <a:t> </a:t>
            </a:r>
            <a:r>
              <a:rPr lang="en-SG" sz="1700" dirty="0" err="1"/>
              <a:t>len</a:t>
            </a:r>
            <a:r>
              <a:rPr lang="en-SG" sz="1700" dirty="0"/>
              <a:t>, </a:t>
            </a:r>
            <a:r>
              <a:rPr lang="en-SG" sz="1700" dirty="0">
                <a:solidFill>
                  <a:srgbClr val="3E61A2"/>
                </a:solidFill>
              </a:rPr>
              <a:t>long</a:t>
            </a:r>
            <a:r>
              <a:rPr lang="en-SG" sz="1700" dirty="0"/>
              <a:t> </a:t>
            </a:r>
            <a:r>
              <a:rPr lang="en-SG" sz="1700" dirty="0" err="1"/>
              <a:t>curr</a:t>
            </a:r>
            <a:r>
              <a:rPr lang="en-SG" sz="1700" dirty="0"/>
              <a:t>) {</a:t>
            </a:r>
          </a:p>
          <a:p>
            <a:pPr>
              <a:defRPr sz="2260">
                <a:solidFill>
                  <a:srgbClr val="37474F"/>
                </a:solidFill>
                <a:latin typeface="Monaco"/>
                <a:ea typeface="Monaco"/>
                <a:cs typeface="Monaco"/>
                <a:sym typeface="Monaco"/>
              </a:defRPr>
            </a:pPr>
            <a:r>
              <a:rPr lang="en-SG" sz="1700" dirty="0"/>
              <a:t> </a:t>
            </a:r>
            <a:r>
              <a:rPr lang="en-SG" sz="1700" dirty="0">
                <a:solidFill>
                  <a:srgbClr val="3B78E7"/>
                </a:solidFill>
              </a:rPr>
              <a:t>if</a:t>
            </a:r>
            <a:r>
              <a:rPr lang="en-SG" sz="1700" dirty="0"/>
              <a:t> (</a:t>
            </a:r>
            <a:r>
              <a:rPr lang="en-SG" sz="1700" dirty="0" err="1"/>
              <a:t>curr</a:t>
            </a:r>
            <a:r>
              <a:rPr lang="en-SG" sz="1700" dirty="0"/>
              <a:t> == len-</a:t>
            </a:r>
            <a:r>
              <a:rPr lang="en-SG" sz="1700" dirty="0">
                <a:solidFill>
                  <a:srgbClr val="E74C3C"/>
                </a:solidFill>
              </a:rPr>
              <a:t>1</a:t>
            </a:r>
            <a:r>
              <a:rPr lang="en-SG" sz="1700" dirty="0"/>
              <a:t>) {</a:t>
            </a:r>
          </a:p>
          <a:p>
            <a:pPr>
              <a:defRPr sz="2260">
                <a:solidFill>
                  <a:srgbClr val="37474F"/>
                </a:solidFill>
                <a:latin typeface="Monaco"/>
                <a:ea typeface="Monaco"/>
                <a:cs typeface="Monaco"/>
                <a:sym typeface="Monaco"/>
              </a:defRPr>
            </a:pPr>
            <a:r>
              <a:rPr lang="en-SG" sz="1700" dirty="0"/>
              <a:t>    cs1010_println_string(a);</a:t>
            </a:r>
          </a:p>
          <a:p>
            <a:pPr>
              <a:defRPr sz="2260">
                <a:solidFill>
                  <a:srgbClr val="3B78E7"/>
                </a:solidFill>
                <a:latin typeface="Monaco"/>
                <a:ea typeface="Monaco"/>
                <a:cs typeface="Monaco"/>
                <a:sym typeface="Monaco"/>
              </a:defRPr>
            </a:pPr>
            <a:r>
              <a:rPr lang="en-SG" sz="1700" dirty="0">
                <a:solidFill>
                  <a:srgbClr val="37474F"/>
                </a:solidFill>
              </a:rPr>
              <a:t>    </a:t>
            </a:r>
            <a:r>
              <a:rPr lang="en-SG" sz="1700" dirty="0"/>
              <a:t>return</a:t>
            </a:r>
            <a:r>
              <a:rPr lang="en-SG" sz="1700" dirty="0">
                <a:solidFill>
                  <a:srgbClr val="37474F"/>
                </a:solidFill>
              </a:rPr>
              <a:t>;</a:t>
            </a:r>
          </a:p>
          <a:p>
            <a:pPr>
              <a:defRPr sz="2260">
                <a:solidFill>
                  <a:srgbClr val="37474F"/>
                </a:solidFill>
                <a:latin typeface="Monaco"/>
                <a:ea typeface="Monaco"/>
                <a:cs typeface="Monaco"/>
                <a:sym typeface="Monaco"/>
              </a:defRPr>
            </a:pPr>
            <a:r>
              <a:rPr lang="en-SG" sz="1700" dirty="0"/>
              <a:t>  }</a:t>
            </a:r>
          </a:p>
          <a:p>
            <a:pPr>
              <a:defRPr sz="2260">
                <a:solidFill>
                  <a:srgbClr val="37474F"/>
                </a:solidFill>
                <a:latin typeface="Monaco"/>
                <a:ea typeface="Monaco"/>
                <a:cs typeface="Monaco"/>
                <a:sym typeface="Monaco"/>
              </a:defRPr>
            </a:pPr>
            <a:endParaRPr lang="en-SG" sz="1700" dirty="0"/>
          </a:p>
          <a:p>
            <a:pPr>
              <a:defRPr sz="2260">
                <a:solidFill>
                  <a:srgbClr val="37474F"/>
                </a:solidFill>
                <a:latin typeface="Monaco"/>
                <a:ea typeface="Monaco"/>
                <a:cs typeface="Monaco"/>
                <a:sym typeface="Monaco"/>
              </a:defRPr>
            </a:pPr>
            <a:r>
              <a:rPr lang="en-SG" sz="1700" dirty="0"/>
              <a:t>  permute(a, </a:t>
            </a:r>
            <a:r>
              <a:rPr lang="en-SG" sz="1700" dirty="0" err="1"/>
              <a:t>len</a:t>
            </a:r>
            <a:r>
              <a:rPr lang="en-SG" sz="1700" dirty="0"/>
              <a:t>, </a:t>
            </a:r>
            <a:r>
              <a:rPr lang="en-SG" sz="1700" dirty="0" err="1"/>
              <a:t>curr</a:t>
            </a:r>
            <a:r>
              <a:rPr lang="en-SG" sz="1700" dirty="0"/>
              <a:t> + </a:t>
            </a:r>
            <a:r>
              <a:rPr lang="en-SG" sz="1700" dirty="0">
                <a:solidFill>
                  <a:srgbClr val="E74C3C"/>
                </a:solidFill>
              </a:rPr>
              <a:t>1</a:t>
            </a:r>
            <a:r>
              <a:rPr lang="en-SG" sz="1700" dirty="0"/>
              <a:t>);</a:t>
            </a:r>
          </a:p>
          <a:p>
            <a:pPr>
              <a:defRPr sz="2260">
                <a:solidFill>
                  <a:srgbClr val="37474F"/>
                </a:solidFill>
                <a:latin typeface="Monaco"/>
                <a:ea typeface="Monaco"/>
                <a:cs typeface="Monaco"/>
                <a:sym typeface="Monaco"/>
              </a:defRPr>
            </a:pPr>
            <a:r>
              <a:rPr lang="en-SG" sz="1700" dirty="0"/>
              <a:t>  </a:t>
            </a:r>
            <a:r>
              <a:rPr lang="en-SG" sz="1700" dirty="0">
                <a:solidFill>
                  <a:srgbClr val="3B78E7"/>
                </a:solidFill>
              </a:rPr>
              <a:t>for</a:t>
            </a:r>
            <a:r>
              <a:rPr lang="en-SG" sz="1700" dirty="0"/>
              <a:t> (</a:t>
            </a:r>
            <a:r>
              <a:rPr lang="en-SG" sz="1700" dirty="0">
                <a:solidFill>
                  <a:srgbClr val="3E61A2"/>
                </a:solidFill>
              </a:rPr>
              <a:t>long</a:t>
            </a:r>
            <a:r>
              <a:rPr lang="en-SG" sz="1700" dirty="0"/>
              <a:t> </a:t>
            </a:r>
            <a:r>
              <a:rPr lang="en-SG" sz="1700" dirty="0" err="1"/>
              <a:t>i</a:t>
            </a:r>
            <a:r>
              <a:rPr lang="en-SG" sz="1700" dirty="0"/>
              <a:t> = </a:t>
            </a:r>
            <a:r>
              <a:rPr lang="en-SG" sz="1700" dirty="0" err="1"/>
              <a:t>curr</a:t>
            </a:r>
            <a:r>
              <a:rPr lang="en-SG" sz="1700" dirty="0"/>
              <a:t> + </a:t>
            </a:r>
            <a:r>
              <a:rPr lang="en-SG" sz="1700" dirty="0">
                <a:solidFill>
                  <a:srgbClr val="E74C3C"/>
                </a:solidFill>
              </a:rPr>
              <a:t>1</a:t>
            </a:r>
            <a:r>
              <a:rPr lang="en-SG" sz="1700" dirty="0"/>
              <a:t>; </a:t>
            </a:r>
            <a:r>
              <a:rPr lang="en-SG" sz="1700" dirty="0" err="1"/>
              <a:t>i</a:t>
            </a:r>
            <a:r>
              <a:rPr lang="en-SG" sz="1700" dirty="0"/>
              <a:t> &lt; </a:t>
            </a:r>
            <a:r>
              <a:rPr lang="en-SG" sz="1700" dirty="0" err="1"/>
              <a:t>len</a:t>
            </a:r>
            <a:r>
              <a:rPr lang="en-SG" sz="1700" dirty="0"/>
              <a:t>; </a:t>
            </a:r>
            <a:r>
              <a:rPr lang="en-SG" sz="1700" dirty="0" err="1"/>
              <a:t>i</a:t>
            </a:r>
            <a:r>
              <a:rPr lang="en-SG" sz="1700" dirty="0"/>
              <a:t> += </a:t>
            </a:r>
            <a:r>
              <a:rPr lang="en-SG" sz="1700" dirty="0">
                <a:solidFill>
                  <a:srgbClr val="E74C3C"/>
                </a:solidFill>
              </a:rPr>
              <a:t>1</a:t>
            </a:r>
            <a:r>
              <a:rPr lang="en-SG" sz="1700" dirty="0"/>
              <a:t>) {</a:t>
            </a:r>
          </a:p>
          <a:p>
            <a:pPr>
              <a:defRPr sz="2260">
                <a:solidFill>
                  <a:srgbClr val="37474F"/>
                </a:solidFill>
                <a:latin typeface="Monaco"/>
                <a:ea typeface="Monaco"/>
                <a:cs typeface="Monaco"/>
                <a:sym typeface="Monaco"/>
              </a:defRPr>
            </a:pPr>
            <a:r>
              <a:rPr lang="en-SG" sz="1700" dirty="0"/>
              <a:t>    </a:t>
            </a:r>
            <a:r>
              <a:rPr lang="en-SG" sz="1700" dirty="0">
                <a:solidFill>
                  <a:srgbClr val="3B78E7"/>
                </a:solidFill>
              </a:rPr>
              <a:t>if</a:t>
            </a:r>
            <a:r>
              <a:rPr lang="en-SG" sz="1700" dirty="0"/>
              <a:t> (</a:t>
            </a:r>
            <a:r>
              <a:rPr lang="en-SG" sz="1700" dirty="0">
                <a:sym typeface="Monaco"/>
              </a:rPr>
              <a:t>!</a:t>
            </a:r>
            <a:r>
              <a:rPr lang="en-SG" sz="1700" dirty="0" err="1">
                <a:sym typeface="Monaco"/>
              </a:rPr>
              <a:t>appear_before</a:t>
            </a:r>
            <a:r>
              <a:rPr lang="en-SG" sz="1700" dirty="0">
                <a:sym typeface="Monaco"/>
              </a:rPr>
              <a:t>(a, </a:t>
            </a:r>
            <a:r>
              <a:rPr lang="en-SG" sz="1700" dirty="0" err="1">
                <a:sym typeface="Monaco"/>
              </a:rPr>
              <a:t>curr</a:t>
            </a:r>
            <a:r>
              <a:rPr lang="en-SG" sz="1700" dirty="0">
                <a:sym typeface="Monaco"/>
              </a:rPr>
              <a:t>, </a:t>
            </a:r>
            <a:r>
              <a:rPr lang="en-SG" sz="1700" dirty="0" err="1">
                <a:sym typeface="Monaco"/>
              </a:rPr>
              <a:t>i</a:t>
            </a:r>
            <a:r>
              <a:rPr lang="en-SG" sz="1700" dirty="0">
                <a:sym typeface="Monaco"/>
              </a:rPr>
              <a:t>)</a:t>
            </a:r>
            <a:r>
              <a:rPr lang="en-SG" sz="1700" dirty="0"/>
              <a:t>) { </a:t>
            </a:r>
            <a:r>
              <a:rPr lang="en-SG" sz="1700" dirty="0">
                <a:solidFill>
                  <a:srgbClr val="999999"/>
                </a:solidFill>
              </a:rPr>
              <a:t>// Line A</a:t>
            </a:r>
          </a:p>
          <a:p>
            <a:pPr>
              <a:defRPr sz="2260">
                <a:solidFill>
                  <a:srgbClr val="37474F"/>
                </a:solidFill>
                <a:latin typeface="Monaco"/>
                <a:ea typeface="Monaco"/>
                <a:cs typeface="Monaco"/>
                <a:sym typeface="Monaco"/>
              </a:defRPr>
            </a:pPr>
            <a:r>
              <a:rPr lang="en-SG" sz="1700" dirty="0"/>
              <a:t>      swap(a, </a:t>
            </a:r>
            <a:r>
              <a:rPr lang="en-SG" sz="1700" dirty="0" err="1"/>
              <a:t>curr</a:t>
            </a:r>
            <a:r>
              <a:rPr lang="en-SG" sz="1700" dirty="0"/>
              <a:t>, </a:t>
            </a:r>
            <a:r>
              <a:rPr lang="en-SG" sz="1700" dirty="0" err="1"/>
              <a:t>i</a:t>
            </a:r>
            <a:r>
              <a:rPr lang="en-SG" sz="1700" dirty="0"/>
              <a:t>);</a:t>
            </a:r>
          </a:p>
          <a:p>
            <a:pPr>
              <a:defRPr sz="2260">
                <a:solidFill>
                  <a:srgbClr val="37474F"/>
                </a:solidFill>
                <a:latin typeface="Monaco"/>
                <a:ea typeface="Monaco"/>
                <a:cs typeface="Monaco"/>
                <a:sym typeface="Monaco"/>
              </a:defRPr>
            </a:pPr>
            <a:r>
              <a:rPr lang="en-SG" sz="1700" dirty="0"/>
              <a:t>      permute(a, </a:t>
            </a:r>
            <a:r>
              <a:rPr lang="en-SG" sz="1700" dirty="0" err="1"/>
              <a:t>len</a:t>
            </a:r>
            <a:r>
              <a:rPr lang="en-SG" sz="1700" dirty="0"/>
              <a:t>, </a:t>
            </a:r>
            <a:r>
              <a:rPr lang="en-SG" sz="1700" dirty="0" err="1"/>
              <a:t>curr</a:t>
            </a:r>
            <a:r>
              <a:rPr lang="en-SG" sz="1700" dirty="0"/>
              <a:t> + </a:t>
            </a:r>
            <a:r>
              <a:rPr lang="en-SG" sz="1700" dirty="0">
                <a:solidFill>
                  <a:srgbClr val="E74C3C"/>
                </a:solidFill>
              </a:rPr>
              <a:t>1</a:t>
            </a:r>
            <a:r>
              <a:rPr lang="en-SG" sz="1700" dirty="0"/>
              <a:t>);</a:t>
            </a:r>
          </a:p>
          <a:p>
            <a:pPr>
              <a:defRPr sz="2260">
                <a:solidFill>
                  <a:srgbClr val="37474F"/>
                </a:solidFill>
                <a:latin typeface="Monaco"/>
                <a:ea typeface="Monaco"/>
                <a:cs typeface="Monaco"/>
                <a:sym typeface="Monaco"/>
              </a:defRPr>
            </a:pPr>
            <a:r>
              <a:rPr lang="en-SG" sz="1700" dirty="0"/>
              <a:t>      swap(a, </a:t>
            </a:r>
            <a:r>
              <a:rPr lang="en-SG" sz="1700" dirty="0" err="1"/>
              <a:t>i</a:t>
            </a:r>
            <a:r>
              <a:rPr lang="en-SG" sz="1700" dirty="0"/>
              <a:t>, </a:t>
            </a:r>
            <a:r>
              <a:rPr lang="en-SG" sz="1700" dirty="0" err="1"/>
              <a:t>curr</a:t>
            </a:r>
            <a:r>
              <a:rPr lang="en-SG" sz="1700" dirty="0"/>
              <a:t>);</a:t>
            </a:r>
          </a:p>
          <a:p>
            <a:pPr>
              <a:defRPr sz="2260">
                <a:solidFill>
                  <a:srgbClr val="37474F"/>
                </a:solidFill>
                <a:latin typeface="Monaco"/>
                <a:ea typeface="Monaco"/>
                <a:cs typeface="Monaco"/>
                <a:sym typeface="Monaco"/>
              </a:defRPr>
            </a:pPr>
            <a:r>
              <a:rPr lang="en-SG" sz="1700" dirty="0"/>
              <a:t>    }</a:t>
            </a:r>
          </a:p>
          <a:p>
            <a:pPr>
              <a:defRPr sz="2260">
                <a:solidFill>
                  <a:srgbClr val="37474F"/>
                </a:solidFill>
                <a:latin typeface="Monaco"/>
                <a:ea typeface="Monaco"/>
                <a:cs typeface="Monaco"/>
                <a:sym typeface="Monaco"/>
              </a:defRPr>
            </a:pPr>
            <a:r>
              <a:rPr lang="en-SG" sz="1700" dirty="0"/>
              <a:t>  }</a:t>
            </a:r>
          </a:p>
          <a:p>
            <a:pPr>
              <a:defRPr sz="2260">
                <a:solidFill>
                  <a:srgbClr val="37474F"/>
                </a:solidFill>
                <a:latin typeface="Monaco"/>
                <a:ea typeface="Monaco"/>
                <a:cs typeface="Monaco"/>
                <a:sym typeface="Monaco"/>
              </a:defRPr>
            </a:pPr>
            <a:r>
              <a:rPr lang="en-SG" sz="1700" dirty="0"/>
              <a:t>}</a:t>
            </a:r>
          </a:p>
        </p:txBody>
      </p:sp>
    </p:spTree>
    <p:extLst>
      <p:ext uri="{BB962C8B-B14F-4D97-AF65-F5344CB8AC3E}">
        <p14:creationId xmlns:p14="http://schemas.microsoft.com/office/powerpoint/2010/main" val="372474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D782-510B-4912-AC2B-AAE392D933B1}"/>
              </a:ext>
            </a:extLst>
          </p:cNvPr>
          <p:cNvSpPr>
            <a:spLocks noGrp="1"/>
          </p:cNvSpPr>
          <p:nvPr>
            <p:ph type="title"/>
          </p:nvPr>
        </p:nvSpPr>
        <p:spPr/>
        <p:txBody>
          <a:bodyPr/>
          <a:lstStyle/>
          <a:p>
            <a:r>
              <a:rPr lang="en-SG" dirty="0"/>
              <a:t>PS 27.2 Solution</a:t>
            </a:r>
          </a:p>
        </p:txBody>
      </p:sp>
      <p:sp>
        <p:nvSpPr>
          <p:cNvPr id="3" name="Content Placeholder 2">
            <a:extLst>
              <a:ext uri="{FF2B5EF4-FFF2-40B4-BE49-F238E27FC236}">
                <a16:creationId xmlns:a16="http://schemas.microsoft.com/office/drawing/2014/main" id="{F54F596A-1087-4CB2-8D18-3EDA269A66F9}"/>
              </a:ext>
            </a:extLst>
          </p:cNvPr>
          <p:cNvSpPr>
            <a:spLocks noGrp="1"/>
          </p:cNvSpPr>
          <p:nvPr>
            <p:ph idx="1"/>
          </p:nvPr>
        </p:nvSpPr>
        <p:spPr/>
        <p:txBody>
          <a:bodyPr/>
          <a:lstStyle/>
          <a:p>
            <a:r>
              <a:rPr lang="en-US" dirty="0"/>
              <a:t>The key is to check if every "first character" of the permutation is the same with the previous character, if so, we can just prune the "search" process.</a:t>
            </a:r>
          </a:p>
          <a:p>
            <a:pPr lvl="1"/>
            <a:r>
              <a:rPr lang="en-SG" dirty="0"/>
              <a:t>Restrict the permutations to those where the same character does not appear next to each other. </a:t>
            </a:r>
          </a:p>
          <a:p>
            <a:pPr lvl="2"/>
            <a:r>
              <a:rPr lang="en-SG" dirty="0"/>
              <a:t>Prune away generation of permutations where the same characters appear next to each other. </a:t>
            </a:r>
          </a:p>
        </p:txBody>
      </p:sp>
    </p:spTree>
    <p:extLst>
      <p:ext uri="{BB962C8B-B14F-4D97-AF65-F5344CB8AC3E}">
        <p14:creationId xmlns:p14="http://schemas.microsoft.com/office/powerpoint/2010/main" val="93575009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857</Words>
  <Application>Microsoft Office PowerPoint</Application>
  <PresentationFormat>Widescreen</PresentationFormat>
  <Paragraphs>110</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Monaco</vt:lpstr>
      <vt:lpstr>Arial</vt:lpstr>
      <vt:lpstr>Calibri</vt:lpstr>
      <vt:lpstr>Franklin Gothic Book</vt:lpstr>
      <vt:lpstr>Crop</vt:lpstr>
      <vt:lpstr>cs1010</vt:lpstr>
      <vt:lpstr>Today’s plan</vt:lpstr>
      <vt:lpstr>KAHOOT!</vt:lpstr>
      <vt:lpstr>NQUEENS</vt:lpstr>
      <vt:lpstr>PS 27.1</vt:lpstr>
      <vt:lpstr>PS 27.1 Solution</vt:lpstr>
      <vt:lpstr>PS 27.1 Solution</vt:lpstr>
      <vt:lpstr>PS 27.2</vt:lpstr>
      <vt:lpstr>PS 27.2 Solution</vt:lpstr>
      <vt:lpstr>PS 27.2 Solution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dc:title>
  <dc:creator>Evan Tay</dc:creator>
  <cp:lastModifiedBy>Evan Tay</cp:lastModifiedBy>
  <cp:revision>8</cp:revision>
  <dcterms:created xsi:type="dcterms:W3CDTF">2018-11-04T18:14:01Z</dcterms:created>
  <dcterms:modified xsi:type="dcterms:W3CDTF">2018-11-11T13:26:51Z</dcterms:modified>
</cp:coreProperties>
</file>