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6"/>
  </p:notesMasterIdLst>
  <p:sldIdLst>
    <p:sldId id="256" r:id="rId2"/>
    <p:sldId id="260" r:id="rId3"/>
    <p:sldId id="297" r:id="rId4"/>
    <p:sldId id="336" r:id="rId5"/>
    <p:sldId id="303" r:id="rId6"/>
    <p:sldId id="304" r:id="rId7"/>
    <p:sldId id="305" r:id="rId8"/>
    <p:sldId id="316" r:id="rId9"/>
    <p:sldId id="306" r:id="rId10"/>
    <p:sldId id="307" r:id="rId11"/>
    <p:sldId id="313" r:id="rId12"/>
    <p:sldId id="317" r:id="rId13"/>
    <p:sldId id="308" r:id="rId14"/>
    <p:sldId id="311" r:id="rId15"/>
    <p:sldId id="318" r:id="rId16"/>
    <p:sldId id="312" r:id="rId17"/>
    <p:sldId id="315" r:id="rId18"/>
    <p:sldId id="319" r:id="rId19"/>
    <p:sldId id="320" r:id="rId20"/>
    <p:sldId id="321" r:id="rId21"/>
    <p:sldId id="322" r:id="rId22"/>
    <p:sldId id="323" r:id="rId23"/>
    <p:sldId id="325" r:id="rId24"/>
    <p:sldId id="324" r:id="rId25"/>
    <p:sldId id="326" r:id="rId26"/>
    <p:sldId id="329" r:id="rId27"/>
    <p:sldId id="328" r:id="rId28"/>
    <p:sldId id="333" r:id="rId29"/>
    <p:sldId id="332" r:id="rId30"/>
    <p:sldId id="330" r:id="rId31"/>
    <p:sldId id="335" r:id="rId32"/>
    <p:sldId id="334" r:id="rId33"/>
    <p:sldId id="337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371" autoAdjust="0"/>
  </p:normalViewPr>
  <p:slideViewPr>
    <p:cSldViewPr snapToGrid="0">
      <p:cViewPr varScale="1">
        <p:scale>
          <a:sx n="43" d="100"/>
          <a:sy n="43" d="100"/>
        </p:scale>
        <p:origin x="1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54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73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52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6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18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336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07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8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0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7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https://play.kahoot.it/#/k/32e3a7c4-9fb5-42b1-9bc2-78b6139e1d07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375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418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2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962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197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792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06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Yes because in both cases:</a:t>
            </a:r>
          </a:p>
          <a:p>
            <a:pPr marL="228600" indent="-228600">
              <a:buAutoNum type="arabicPeriod"/>
            </a:pPr>
            <a:r>
              <a:rPr lang="en-SG" dirty="0"/>
              <a:t>If n == 0, return 1;</a:t>
            </a:r>
          </a:p>
          <a:p>
            <a:pPr marL="228600" indent="-228600">
              <a:buAutoNum type="arabicPeriod"/>
            </a:pPr>
            <a:r>
              <a:rPr lang="en-SG" dirty="0"/>
              <a:t>If n != 0, return n * factorial(n – 1);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3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 because in first case:</a:t>
            </a:r>
          </a:p>
          <a:p>
            <a:pPr marL="228600" indent="-228600">
              <a:buAutoNum type="arabicPeriod"/>
            </a:pPr>
            <a:r>
              <a:rPr lang="en-SG" dirty="0"/>
              <a:t>If n == 0, return n * factorial(n- 1);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!= 0, return n * factorial(n – 1);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In second case: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== 0, return 1;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!= 0, return n * factorial(n – 1);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69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08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3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27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1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6078558"/>
            <a:ext cx="19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CS1010 Tut [C09]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607855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igiPie/cs1010_tut_c0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igiPie/cs1010_tut_c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6C071B-4AE7-40D0-A83E-5B398F0E7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4"/>
          <a:stretch/>
        </p:blipFill>
        <p:spPr>
          <a:xfrm>
            <a:off x="-1" y="7734"/>
            <a:ext cx="12191743" cy="6850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2"/>
                </a:solidFill>
              </a:rPr>
              <a:t>CS1010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chemeClr val="bg2"/>
                </a:solidFill>
                <a:hlinkClick r:id="rId4"/>
              </a:rPr>
              <a:t>https://github.com/DigiPie/cs1010_tut_c09</a:t>
            </a:r>
            <a:r>
              <a:rPr lang="en-SG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Image result for code background">
            <a:extLst>
              <a:ext uri="{FF2B5EF4-FFF2-40B4-BE49-F238E27FC236}">
                <a16:creationId xmlns:a16="http://schemas.microsoft.com/office/drawing/2014/main" id="{99E6EFA6-1547-4CE5-8AA0-15B0BAAD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9950" y="20526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&lt;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==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  <p:sp>
        <p:nvSpPr>
          <p:cNvPr id="33" name="i equals k?">
            <a:extLst>
              <a:ext uri="{FF2B5EF4-FFF2-40B4-BE49-F238E27FC236}">
                <a16:creationId xmlns:a16="http://schemas.microsoft.com/office/drawing/2014/main" id="{C70E14A2-C29C-452E-9C3C-1C420D6AEDF2}"/>
              </a:ext>
            </a:extLst>
          </p:cNvPr>
          <p:cNvSpPr/>
          <p:nvPr/>
        </p:nvSpPr>
        <p:spPr>
          <a:xfrm>
            <a:off x="4696495" y="2347940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34" name="YES">
            <a:extLst>
              <a:ext uri="{FF2B5EF4-FFF2-40B4-BE49-F238E27FC236}">
                <a16:creationId xmlns:a16="http://schemas.microsoft.com/office/drawing/2014/main" id="{94E19B27-8810-48B7-AC0D-15A8DA42E5DC}"/>
              </a:ext>
            </a:extLst>
          </p:cNvPr>
          <p:cNvSpPr txBox="1"/>
          <p:nvPr/>
        </p:nvSpPr>
        <p:spPr>
          <a:xfrm>
            <a:off x="5584885" y="3226327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35" name="NO">
            <a:extLst>
              <a:ext uri="{FF2B5EF4-FFF2-40B4-BE49-F238E27FC236}">
                <a16:creationId xmlns:a16="http://schemas.microsoft.com/office/drawing/2014/main" id="{9DB19C45-5645-40F6-BD42-FE5762D82E32}"/>
              </a:ext>
            </a:extLst>
          </p:cNvPr>
          <p:cNvSpPr txBox="1"/>
          <p:nvPr/>
        </p:nvSpPr>
        <p:spPr>
          <a:xfrm>
            <a:off x="6375032" y="2774152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65B7E-D7C9-4221-9D6E-54D9E4B68528}"/>
              </a:ext>
            </a:extLst>
          </p:cNvPr>
          <p:cNvCxnSpPr>
            <a:cxnSpLocks/>
          </p:cNvCxnSpPr>
          <p:nvPr/>
        </p:nvCxnSpPr>
        <p:spPr>
          <a:xfrm>
            <a:off x="4357348" y="2770794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990E9-CEC3-4885-B182-891B58E3BB5D}"/>
              </a:ext>
            </a:extLst>
          </p:cNvPr>
          <p:cNvCxnSpPr>
            <a:cxnSpLocks/>
          </p:cNvCxnSpPr>
          <p:nvPr/>
        </p:nvCxnSpPr>
        <p:spPr>
          <a:xfrm>
            <a:off x="5537297" y="3193648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AD391-093D-4A53-BFA6-2607C5E656D0}"/>
              </a:ext>
            </a:extLst>
          </p:cNvPr>
          <p:cNvCxnSpPr>
            <a:cxnSpLocks/>
          </p:cNvCxnSpPr>
          <p:nvPr/>
        </p:nvCxnSpPr>
        <p:spPr>
          <a:xfrm flipV="1">
            <a:off x="6365845" y="2768697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utput m">
            <a:extLst>
              <a:ext uri="{FF2B5EF4-FFF2-40B4-BE49-F238E27FC236}">
                <a16:creationId xmlns:a16="http://schemas.microsoft.com/office/drawing/2014/main" id="{3F6D4B9C-62A6-4309-8550-B042BA43DBFD}"/>
              </a:ext>
            </a:extLst>
          </p:cNvPr>
          <p:cNvSpPr/>
          <p:nvPr/>
        </p:nvSpPr>
        <p:spPr>
          <a:xfrm>
            <a:off x="3244918" y="249968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40" name="output m">
            <a:extLst>
              <a:ext uri="{FF2B5EF4-FFF2-40B4-BE49-F238E27FC236}">
                <a16:creationId xmlns:a16="http://schemas.microsoft.com/office/drawing/2014/main" id="{A5835D1B-3C9A-44A8-9063-2894272F573A}"/>
              </a:ext>
            </a:extLst>
          </p:cNvPr>
          <p:cNvSpPr/>
          <p:nvPr/>
        </p:nvSpPr>
        <p:spPr>
          <a:xfrm>
            <a:off x="10744846" y="251172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EC5A-2F15-455B-B73E-6EDDAD52DAE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392061" y="2773276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610FB9-FA29-4FF3-86A7-BD04717906F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537459" y="3191550"/>
            <a:ext cx="0" cy="45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 equals k?">
            <a:extLst>
              <a:ext uri="{FF2B5EF4-FFF2-40B4-BE49-F238E27FC236}">
                <a16:creationId xmlns:a16="http://schemas.microsoft.com/office/drawing/2014/main" id="{387E74C9-8D0F-410E-A44E-E60D9FDB2FB3}"/>
              </a:ext>
            </a:extLst>
          </p:cNvPr>
          <p:cNvSpPr/>
          <p:nvPr/>
        </p:nvSpPr>
        <p:spPr>
          <a:xfrm>
            <a:off x="6703520" y="2345842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&lt; y</a:t>
            </a:r>
            <a:endParaRPr sz="1600" dirty="0">
              <a:latin typeface="Roboto Regular"/>
            </a:endParaRPr>
          </a:p>
        </p:txBody>
      </p:sp>
      <p:sp>
        <p:nvSpPr>
          <p:cNvPr id="44" name="i equals k?">
            <a:extLst>
              <a:ext uri="{FF2B5EF4-FFF2-40B4-BE49-F238E27FC236}">
                <a16:creationId xmlns:a16="http://schemas.microsoft.com/office/drawing/2014/main" id="{FFBA13F8-7716-4344-A947-3D29C67F817B}"/>
              </a:ext>
            </a:extLst>
          </p:cNvPr>
          <p:cNvSpPr/>
          <p:nvPr/>
        </p:nvSpPr>
        <p:spPr>
          <a:xfrm>
            <a:off x="8724183" y="2345842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== y</a:t>
            </a:r>
            <a:endParaRPr sz="1600" dirty="0">
              <a:latin typeface="Roboto 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D298DD-BEB0-4916-A98B-A8A3EEC023BD}"/>
              </a:ext>
            </a:extLst>
          </p:cNvPr>
          <p:cNvSpPr/>
          <p:nvPr/>
        </p:nvSpPr>
        <p:spPr>
          <a:xfrm>
            <a:off x="4926416" y="3632326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852847-EF78-495B-8CC3-D94E0FF376C6}"/>
              </a:ext>
            </a:extLst>
          </p:cNvPr>
          <p:cNvCxnSpPr/>
          <p:nvPr/>
        </p:nvCxnSpPr>
        <p:spPr>
          <a:xfrm>
            <a:off x="8355316" y="2768696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O">
            <a:extLst>
              <a:ext uri="{FF2B5EF4-FFF2-40B4-BE49-F238E27FC236}">
                <a16:creationId xmlns:a16="http://schemas.microsoft.com/office/drawing/2014/main" id="{58418B2C-D042-4258-8EFB-4AC049071212}"/>
              </a:ext>
            </a:extLst>
          </p:cNvPr>
          <p:cNvSpPr txBox="1"/>
          <p:nvPr/>
        </p:nvSpPr>
        <p:spPr>
          <a:xfrm>
            <a:off x="8371398" y="2780733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500B69-1075-4FA4-A30A-364E6C664546}"/>
              </a:ext>
            </a:extLst>
          </p:cNvPr>
          <p:cNvSpPr/>
          <p:nvPr/>
        </p:nvSpPr>
        <p:spPr>
          <a:xfrm>
            <a:off x="6926578" y="3641756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1EC2C3-C517-4B50-9E1A-9ABC4C3B278A}"/>
              </a:ext>
            </a:extLst>
          </p:cNvPr>
          <p:cNvSpPr/>
          <p:nvPr/>
        </p:nvSpPr>
        <p:spPr>
          <a:xfrm>
            <a:off x="8926739" y="3618227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345F2-DFA5-49CF-9B31-A417CE96E2B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537620" y="3191550"/>
            <a:ext cx="6864" cy="4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YES">
            <a:extLst>
              <a:ext uri="{FF2B5EF4-FFF2-40B4-BE49-F238E27FC236}">
                <a16:creationId xmlns:a16="http://schemas.microsoft.com/office/drawing/2014/main" id="{E2D02765-D4A6-49AF-A34C-C1A1767F8BF3}"/>
              </a:ext>
            </a:extLst>
          </p:cNvPr>
          <p:cNvSpPr txBox="1"/>
          <p:nvPr/>
        </p:nvSpPr>
        <p:spPr>
          <a:xfrm>
            <a:off x="7585045" y="323211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52" name="YES">
            <a:extLst>
              <a:ext uri="{FF2B5EF4-FFF2-40B4-BE49-F238E27FC236}">
                <a16:creationId xmlns:a16="http://schemas.microsoft.com/office/drawing/2014/main" id="{801B569C-7C45-4653-A5D6-008BA17B81A8}"/>
              </a:ext>
            </a:extLst>
          </p:cNvPr>
          <p:cNvSpPr txBox="1"/>
          <p:nvPr/>
        </p:nvSpPr>
        <p:spPr>
          <a:xfrm>
            <a:off x="9585205" y="323790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3" name="Elbow Connector 36">
            <a:extLst>
              <a:ext uri="{FF2B5EF4-FFF2-40B4-BE49-F238E27FC236}">
                <a16:creationId xmlns:a16="http://schemas.microsoft.com/office/drawing/2014/main" id="{E0BAC2DD-B793-4342-B074-E07D39347BC7}"/>
              </a:ext>
            </a:extLst>
          </p:cNvPr>
          <p:cNvCxnSpPr>
            <a:stCxn id="49" idx="2"/>
            <a:endCxn id="40" idx="2"/>
          </p:cNvCxnSpPr>
          <p:nvPr/>
        </p:nvCxnSpPr>
        <p:spPr>
          <a:xfrm rot="5400000" flipH="1" flipV="1">
            <a:off x="9802654" y="2784705"/>
            <a:ext cx="1233372" cy="1763441"/>
          </a:xfrm>
          <a:prstGeom prst="bentConnector3">
            <a:avLst>
              <a:gd name="adj1" fmla="val -18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9">
            <a:extLst>
              <a:ext uri="{FF2B5EF4-FFF2-40B4-BE49-F238E27FC236}">
                <a16:creationId xmlns:a16="http://schemas.microsoft.com/office/drawing/2014/main" id="{3CD7114B-AB19-4882-B734-36F6D43C06B5}"/>
              </a:ext>
            </a:extLst>
          </p:cNvPr>
          <p:cNvCxnSpPr>
            <a:stCxn id="48" idx="2"/>
            <a:endCxn id="40" idx="2"/>
          </p:cNvCxnSpPr>
          <p:nvPr/>
        </p:nvCxnSpPr>
        <p:spPr>
          <a:xfrm rot="5400000" flipH="1" flipV="1">
            <a:off x="8790809" y="1796390"/>
            <a:ext cx="1256901" cy="3763602"/>
          </a:xfrm>
          <a:prstGeom prst="bentConnector3">
            <a:avLst>
              <a:gd name="adj1" fmla="val -24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1">
            <a:extLst>
              <a:ext uri="{FF2B5EF4-FFF2-40B4-BE49-F238E27FC236}">
                <a16:creationId xmlns:a16="http://schemas.microsoft.com/office/drawing/2014/main" id="{94A564DC-504C-4B19-8035-ADCA0FFB0D68}"/>
              </a:ext>
            </a:extLst>
          </p:cNvPr>
          <p:cNvCxnSpPr>
            <a:stCxn id="45" idx="2"/>
            <a:endCxn id="40" idx="2"/>
          </p:cNvCxnSpPr>
          <p:nvPr/>
        </p:nvCxnSpPr>
        <p:spPr>
          <a:xfrm rot="5400000" flipH="1" flipV="1">
            <a:off x="7795443" y="791594"/>
            <a:ext cx="1247471" cy="5763764"/>
          </a:xfrm>
          <a:prstGeom prst="bentConnector3">
            <a:avLst>
              <a:gd name="adj1" fmla="val -3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7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  <p:sp>
        <p:nvSpPr>
          <p:cNvPr id="62" name="i equals k?">
            <a:extLst>
              <a:ext uri="{FF2B5EF4-FFF2-40B4-BE49-F238E27FC236}">
                <a16:creationId xmlns:a16="http://schemas.microsoft.com/office/drawing/2014/main" id="{8D33BBA6-6FFB-4A71-A433-692E43DB461B}"/>
              </a:ext>
            </a:extLst>
          </p:cNvPr>
          <p:cNvSpPr/>
          <p:nvPr/>
        </p:nvSpPr>
        <p:spPr>
          <a:xfrm>
            <a:off x="5258904" y="2359889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63" name="YES">
            <a:extLst>
              <a:ext uri="{FF2B5EF4-FFF2-40B4-BE49-F238E27FC236}">
                <a16:creationId xmlns:a16="http://schemas.microsoft.com/office/drawing/2014/main" id="{15EB59F5-4771-4872-BECA-3E5A8A850A75}"/>
              </a:ext>
            </a:extLst>
          </p:cNvPr>
          <p:cNvSpPr txBox="1"/>
          <p:nvPr/>
        </p:nvSpPr>
        <p:spPr>
          <a:xfrm>
            <a:off x="6147294" y="323827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64" name="NO">
            <a:extLst>
              <a:ext uri="{FF2B5EF4-FFF2-40B4-BE49-F238E27FC236}">
                <a16:creationId xmlns:a16="http://schemas.microsoft.com/office/drawing/2014/main" id="{E9010875-03FF-4D2D-8225-E7CFE2B46748}"/>
              </a:ext>
            </a:extLst>
          </p:cNvPr>
          <p:cNvSpPr txBox="1"/>
          <p:nvPr/>
        </p:nvSpPr>
        <p:spPr>
          <a:xfrm>
            <a:off x="6937441" y="2786101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ACD45F-EA9E-4775-A342-DA1B2A98704B}"/>
              </a:ext>
            </a:extLst>
          </p:cNvPr>
          <p:cNvCxnSpPr>
            <a:cxnSpLocks/>
          </p:cNvCxnSpPr>
          <p:nvPr/>
        </p:nvCxnSpPr>
        <p:spPr>
          <a:xfrm>
            <a:off x="4919757" y="2782743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C4F4AC-F102-46C4-8568-88740197CC70}"/>
              </a:ext>
            </a:extLst>
          </p:cNvPr>
          <p:cNvCxnSpPr>
            <a:cxnSpLocks/>
          </p:cNvCxnSpPr>
          <p:nvPr/>
        </p:nvCxnSpPr>
        <p:spPr>
          <a:xfrm>
            <a:off x="6099706" y="3205597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A68D64-A413-4678-97E5-FCA6210D203A}"/>
              </a:ext>
            </a:extLst>
          </p:cNvPr>
          <p:cNvCxnSpPr>
            <a:cxnSpLocks/>
          </p:cNvCxnSpPr>
          <p:nvPr/>
        </p:nvCxnSpPr>
        <p:spPr>
          <a:xfrm flipV="1">
            <a:off x="6928254" y="2780646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utput m">
            <a:extLst>
              <a:ext uri="{FF2B5EF4-FFF2-40B4-BE49-F238E27FC236}">
                <a16:creationId xmlns:a16="http://schemas.microsoft.com/office/drawing/2014/main" id="{0CEB1B2D-D730-47FD-8F75-8100586C4F5C}"/>
              </a:ext>
            </a:extLst>
          </p:cNvPr>
          <p:cNvSpPr/>
          <p:nvPr/>
        </p:nvSpPr>
        <p:spPr>
          <a:xfrm>
            <a:off x="3807327" y="2511638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69" name="output m">
            <a:extLst>
              <a:ext uri="{FF2B5EF4-FFF2-40B4-BE49-F238E27FC236}">
                <a16:creationId xmlns:a16="http://schemas.microsoft.com/office/drawing/2014/main" id="{F6CBC3C6-D2BB-415B-B51F-8945AB5A53AE}"/>
              </a:ext>
            </a:extLst>
          </p:cNvPr>
          <p:cNvSpPr/>
          <p:nvPr/>
        </p:nvSpPr>
        <p:spPr>
          <a:xfrm>
            <a:off x="8855944" y="251141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D5F3AF-2D04-4E47-9939-6EA6FD3B04F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503159" y="2772961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5113E9-AB8D-47F6-AB5C-98F7987BA269}"/>
              </a:ext>
            </a:extLst>
          </p:cNvPr>
          <p:cNvSpPr/>
          <p:nvPr/>
        </p:nvSpPr>
        <p:spPr>
          <a:xfrm>
            <a:off x="5488825" y="3644275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289D0E-1C30-4D6F-A4EF-F9CD37FAF3A6}"/>
              </a:ext>
            </a:extLst>
          </p:cNvPr>
          <p:cNvSpPr/>
          <p:nvPr/>
        </p:nvSpPr>
        <p:spPr>
          <a:xfrm>
            <a:off x="7281397" y="2456510"/>
            <a:ext cx="1221762" cy="66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73" name="Elbow Connector 41">
            <a:extLst>
              <a:ext uri="{FF2B5EF4-FFF2-40B4-BE49-F238E27FC236}">
                <a16:creationId xmlns:a16="http://schemas.microsoft.com/office/drawing/2014/main" id="{1DA19ABE-17DA-4C1E-B4EE-0866F681DD83}"/>
              </a:ext>
            </a:extLst>
          </p:cNvPr>
          <p:cNvCxnSpPr>
            <a:cxnSpLocks/>
            <a:stCxn id="71" idx="3"/>
            <a:endCxn id="69" idx="2"/>
          </p:cNvCxnSpPr>
          <p:nvPr/>
        </p:nvCxnSpPr>
        <p:spPr>
          <a:xfrm flipV="1">
            <a:off x="6710587" y="3049425"/>
            <a:ext cx="2701572" cy="927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9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</a:t>
            </a:r>
            <a:r>
              <a:rPr lang="en-SG" sz="4000" dirty="0">
                <a:solidFill>
                  <a:schemeClr val="tx1"/>
                </a:solidFill>
              </a:rPr>
              <a:t>9.1, 9.2, 9.3</a:t>
            </a:r>
          </a:p>
        </p:txBody>
      </p:sp>
    </p:spTree>
    <p:extLst>
      <p:ext uri="{BB962C8B-B14F-4D97-AF65-F5344CB8AC3E}">
        <p14:creationId xmlns:p14="http://schemas.microsoft.com/office/powerpoint/2010/main" val="124229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700C1F4-48F1-4271-BA03-DB11D1C7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8234"/>
              </p:ext>
            </p:extLst>
          </p:nvPr>
        </p:nvGraphicFramePr>
        <p:xfrm>
          <a:off x="2273119" y="2541032"/>
          <a:ext cx="308555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42775">
                  <a:extLst>
                    <a:ext uri="{9D8B030D-6E8A-4147-A177-3AD203B41FA5}">
                      <a16:colId xmlns:a16="http://schemas.microsoft.com/office/drawing/2014/main" val="1516076353"/>
                    </a:ext>
                  </a:extLst>
                </a:gridCol>
                <a:gridCol w="1542775">
                  <a:extLst>
                    <a:ext uri="{9D8B030D-6E8A-4147-A177-3AD203B41FA5}">
                      <a16:colId xmlns:a16="http://schemas.microsoft.com/office/drawing/2014/main" val="2975292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Score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Letter Grade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5 or higher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3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Less than 5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4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5952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5C16AD1-9CD0-4A04-AD93-505B74B9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82376"/>
              </p:ext>
            </p:extLst>
          </p:nvPr>
        </p:nvGraphicFramePr>
        <p:xfrm>
          <a:off x="6660701" y="2541032"/>
          <a:ext cx="2993342" cy="1097280"/>
        </p:xfrm>
        <a:graphic>
          <a:graphicData uri="http://schemas.openxmlformats.org/drawingml/2006/table">
            <a:tbl>
              <a:tblPr/>
              <a:tblGrid>
                <a:gridCol w="1496671">
                  <a:extLst>
                    <a:ext uri="{9D8B030D-6E8A-4147-A177-3AD203B41FA5}">
                      <a16:colId xmlns:a16="http://schemas.microsoft.com/office/drawing/2014/main" val="2195068089"/>
                    </a:ext>
                  </a:extLst>
                </a:gridCol>
                <a:gridCol w="1496671">
                  <a:extLst>
                    <a:ext uri="{9D8B030D-6E8A-4147-A177-3AD203B41FA5}">
                      <a16:colId xmlns:a16="http://schemas.microsoft.com/office/drawing/2014/main" val="3226463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4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8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58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86640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861A899C-45F6-4D7A-9111-0656322D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24418"/>
              </p:ext>
            </p:extLst>
          </p:nvPr>
        </p:nvGraphicFramePr>
        <p:xfrm>
          <a:off x="6656447" y="4472799"/>
          <a:ext cx="2997596" cy="1097280"/>
        </p:xfrm>
        <a:graphic>
          <a:graphicData uri="http://schemas.openxmlformats.org/drawingml/2006/table">
            <a:tbl>
              <a:tblPr/>
              <a:tblGrid>
                <a:gridCol w="1498798">
                  <a:extLst>
                    <a:ext uri="{9D8B030D-6E8A-4147-A177-3AD203B41FA5}">
                      <a16:colId xmlns:a16="http://schemas.microsoft.com/office/drawing/2014/main" val="3296478623"/>
                    </a:ext>
                  </a:extLst>
                </a:gridCol>
                <a:gridCol w="1498798">
                  <a:extLst>
                    <a:ext uri="{9D8B030D-6E8A-4147-A177-3AD203B41FA5}">
                      <a16:colId xmlns:a16="http://schemas.microsoft.com/office/drawing/2014/main" val="303312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3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96831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12400A8-FE05-4897-8F5D-F4A600FE396C}"/>
              </a:ext>
            </a:extLst>
          </p:cNvPr>
          <p:cNvSpPr txBox="1"/>
          <p:nvPr/>
        </p:nvSpPr>
        <p:spPr>
          <a:xfrm>
            <a:off x="6656447" y="2171700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 (5 or higher)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4A3A50-882D-4548-8699-4868E051A6A8}"/>
              </a:ext>
            </a:extLst>
          </p:cNvPr>
          <p:cNvSpPr txBox="1"/>
          <p:nvPr/>
        </p:nvSpPr>
        <p:spPr>
          <a:xfrm>
            <a:off x="6656447" y="4103467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 (less than 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56628F-C9B5-472B-B934-21655858C3BF}"/>
              </a:ext>
            </a:extLst>
          </p:cNvPr>
          <p:cNvSpPr txBox="1"/>
          <p:nvPr/>
        </p:nvSpPr>
        <p:spPr>
          <a:xfrm>
            <a:off x="2273119" y="2171700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50F70D47-AF56-4722-BEC4-FFFF74DE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SG" sz="4900" dirty="0"/>
              <a:t>Problem Set 8.3</a:t>
            </a:r>
            <a:br>
              <a:rPr lang="en-SG" dirty="0"/>
            </a:br>
            <a:r>
              <a:rPr lang="en-US" sz="3600" dirty="0"/>
              <a:t>Write the corresponding if-else statements to print out the letter grade based on the tables above.</a:t>
            </a:r>
            <a:br>
              <a:rPr lang="en-SG" sz="3600" dirty="0"/>
            </a:b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61932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F39-CEC1-4F3F-A521-0C7CAD9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8.3</a:t>
            </a:r>
            <a:br>
              <a:rPr lang="en-SG" sz="28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46C1-EB64-403C-9F81-1CB1FE9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2"/>
              </a:rPr>
              <a:t>https://github.com/DigiPie/cs1010_tut_c09</a:t>
            </a:r>
            <a:r>
              <a:rPr lang="en-SG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094A6-47D7-4772-9ACC-537A441E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685800"/>
            <a:ext cx="3429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</a:t>
            </a:r>
            <a:r>
              <a:rPr lang="en-SG" sz="4000" dirty="0">
                <a:solidFill>
                  <a:schemeClr val="tx1"/>
                </a:solidFill>
              </a:rPr>
              <a:t>9.2, 9.3</a:t>
            </a:r>
          </a:p>
        </p:txBody>
      </p:sp>
    </p:spTree>
    <p:extLst>
      <p:ext uri="{BB962C8B-B14F-4D97-AF65-F5344CB8AC3E}">
        <p14:creationId xmlns:p14="http://schemas.microsoft.com/office/powerpoint/2010/main" val="208243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9.1</a:t>
            </a:r>
            <a:br>
              <a:rPr lang="en-SG" dirty="0"/>
            </a:br>
            <a:r>
              <a:rPr lang="en-US" sz="2800" dirty="0"/>
              <a:t>Fill in the table below.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BA683-43DF-485E-A840-A2CC13C4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93442"/>
              </p:ext>
            </p:extLst>
          </p:nvPr>
        </p:nvGraphicFramePr>
        <p:xfrm>
          <a:off x="2976042" y="1838705"/>
          <a:ext cx="6392315" cy="3180590"/>
        </p:xfrm>
        <a:graphic>
          <a:graphicData uri="http://schemas.openxmlformats.org/drawingml/2006/table">
            <a:tbl>
              <a:tblPr/>
              <a:tblGrid>
                <a:gridCol w="1278463">
                  <a:extLst>
                    <a:ext uri="{9D8B030D-6E8A-4147-A177-3AD203B41FA5}">
                      <a16:colId xmlns:a16="http://schemas.microsoft.com/office/drawing/2014/main" val="3877894804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202218506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321269841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589311388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43478701"/>
                    </a:ext>
                  </a:extLst>
                </a:gridCol>
              </a:tblGrid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latin typeface="Monaco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&amp;&amp;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||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!a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2904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4442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860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72077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>
                        <a:solidFill>
                          <a:sysClr val="windowText" lastClr="000000"/>
                        </a:solidFill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3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9.1</a:t>
            </a:r>
            <a:br>
              <a:rPr lang="en-SG" dirty="0"/>
            </a:br>
            <a:r>
              <a:rPr lang="en-US" sz="2800" dirty="0"/>
              <a:t>Fill in the table below.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BA683-43DF-485E-A840-A2CC13C4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01466"/>
              </p:ext>
            </p:extLst>
          </p:nvPr>
        </p:nvGraphicFramePr>
        <p:xfrm>
          <a:off x="2976042" y="1838705"/>
          <a:ext cx="6392315" cy="3180590"/>
        </p:xfrm>
        <a:graphic>
          <a:graphicData uri="http://schemas.openxmlformats.org/drawingml/2006/table">
            <a:tbl>
              <a:tblPr/>
              <a:tblGrid>
                <a:gridCol w="1278463">
                  <a:extLst>
                    <a:ext uri="{9D8B030D-6E8A-4147-A177-3AD203B41FA5}">
                      <a16:colId xmlns:a16="http://schemas.microsoft.com/office/drawing/2014/main" val="3877894804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202218506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321269841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589311388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43478701"/>
                    </a:ext>
                  </a:extLst>
                </a:gridCol>
              </a:tblGrid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latin typeface="Monaco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&amp;&amp;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||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!a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2904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1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4442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860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72077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0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8.1, 8.2, 8.3, 9.1, 9.2, </a:t>
            </a:r>
            <a:r>
              <a:rPr lang="en-SG" sz="4000" dirty="0">
                <a:solidFill>
                  <a:schemeClr val="tx1"/>
                </a:solidFill>
              </a:rPr>
              <a:t>9.3</a:t>
            </a:r>
          </a:p>
        </p:txBody>
      </p:sp>
    </p:spTree>
    <p:extLst>
      <p:ext uri="{BB962C8B-B14F-4D97-AF65-F5344CB8AC3E}">
        <p14:creationId xmlns:p14="http://schemas.microsoft.com/office/powerpoint/2010/main" val="1767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a) What is wrong with the code above?</a:t>
            </a:r>
          </a:p>
          <a:p>
            <a:pPr marL="514350" indent="-514350">
              <a:buAutoNum type="alphaLcParenBoth"/>
            </a:pPr>
            <a:endParaRPr lang="en-US" sz="2800" dirty="0"/>
          </a:p>
          <a:p>
            <a:pPr marL="514350" indent="-514350">
              <a:buAutoNum type="alphaLcParenBoth"/>
            </a:pPr>
            <a:endParaRPr lang="en-US" sz="2800" dirty="0"/>
          </a:p>
          <a:p>
            <a:r>
              <a:rPr lang="en-US" sz="2800" dirty="0"/>
              <a:t>b) Give a sample test value of a, b, and c that would expose the bug.</a:t>
            </a:r>
            <a:endParaRPr lang="en-SG" sz="2800" dirty="0"/>
          </a:p>
          <a:p>
            <a:pPr marL="514350" indent="-514350">
              <a:buAutoNum type="alphaLcParenBoth"/>
            </a:pPr>
            <a:endParaRPr lang="en-US" sz="3200" dirty="0"/>
          </a:p>
          <a:p>
            <a:pPr marL="514350" indent="-514350">
              <a:buAutoNum type="alphaLcParenBoth"/>
            </a:pPr>
            <a:endParaRPr lang="en-US" sz="3200" dirty="0"/>
          </a:p>
          <a:p>
            <a:pPr marL="514350" indent="-514350">
              <a:buAutoNum type="alphaLcParenBoth"/>
            </a:pP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3308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dirty="0"/>
              <a:t>Discussion of problem sets 8 to 9</a:t>
            </a:r>
          </a:p>
          <a:p>
            <a:pPr lvl="1"/>
            <a:r>
              <a:rPr lang="en-SG" dirty="0"/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Exercises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a) What is wrong with the code above?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No check for equality. What if a == b?</a:t>
            </a:r>
          </a:p>
          <a:p>
            <a:pPr marL="514350" indent="-514350">
              <a:buAutoNum type="alphaLcParenBoth"/>
            </a:pPr>
            <a:endParaRPr lang="en-US" sz="2600" dirty="0"/>
          </a:p>
          <a:p>
            <a:r>
              <a:rPr lang="en-US" sz="2600" dirty="0"/>
              <a:t>b) Give a sample test value of a, b, and c that would expose the bug.</a:t>
            </a:r>
            <a:endParaRPr lang="en-SG" sz="2600" dirty="0"/>
          </a:p>
          <a:p>
            <a:r>
              <a:rPr lang="en-US" sz="2600" b="1" dirty="0">
                <a:solidFill>
                  <a:srgbClr val="00B050"/>
                </a:solidFill>
              </a:rPr>
              <a:t>a == b == c</a:t>
            </a:r>
          </a:p>
          <a:p>
            <a:pPr marL="514350" indent="-514350">
              <a:buAutoNum type="alphaLcParenBoth"/>
            </a:pPr>
            <a:endParaRPr lang="en-US" sz="2600" dirty="0"/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83357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600" dirty="0"/>
              <a:t>What if there is a tie among two numbers to be the max? (e.g., 2 2 1)</a:t>
            </a:r>
            <a:endParaRPr lang="en-US" sz="2600" b="1" dirty="0">
              <a:solidFill>
                <a:srgbClr val="00B050"/>
              </a:solidFill>
            </a:endParaRP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71589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600" dirty="0"/>
              <a:t>What if there is a tie among two numbers to be the max? (e.g., 2 2 1)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Does not work as no assignment will happen.</a:t>
            </a: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313040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800" dirty="0"/>
              <a:t>What if the two numbers that is not the max are equal? (e.g., 2 1 1).</a:t>
            </a:r>
          </a:p>
        </p:txBody>
      </p:sp>
    </p:spTree>
    <p:extLst>
      <p:ext uri="{BB962C8B-B14F-4D97-AF65-F5344CB8AC3E}">
        <p14:creationId xmlns:p14="http://schemas.microsoft.com/office/powerpoint/2010/main" val="209602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800" dirty="0"/>
              <a:t>What if the two numbers that is not the max are equal? (e.g., 2 1 1).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Works as assignment still happens.</a:t>
            </a: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47170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(c) Fix the code above to remove the bug.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EF654-5B21-497B-8CC1-14CE14CF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F39-CEC1-4F3F-A521-0C7CAD9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9.2</a:t>
            </a:r>
            <a:br>
              <a:rPr lang="en-SG" sz="28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46C1-EB64-403C-9F81-1CB1FE9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2"/>
              </a:rPr>
              <a:t>https://github.com/DigiPie/cs1010_tut_c09</a:t>
            </a: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FF0EA-495B-42F2-8800-1FFE5B79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8" y="385997"/>
            <a:ext cx="571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71571-A42B-4ED3-8BEF-A7D0D373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8" y="385997"/>
            <a:ext cx="571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sp>
        <p:nvSpPr>
          <p:cNvPr id="41" name="i equals k?">
            <a:extLst>
              <a:ext uri="{FF2B5EF4-FFF2-40B4-BE49-F238E27FC236}">
                <a16:creationId xmlns:a16="http://schemas.microsoft.com/office/drawing/2014/main" id="{9C6A7A0A-BE81-4CBB-8EB2-E4785C4F12A1}"/>
              </a:ext>
            </a:extLst>
          </p:cNvPr>
          <p:cNvSpPr/>
          <p:nvPr/>
        </p:nvSpPr>
        <p:spPr>
          <a:xfrm>
            <a:off x="661511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42" name="YES">
            <a:extLst>
              <a:ext uri="{FF2B5EF4-FFF2-40B4-BE49-F238E27FC236}">
                <a16:creationId xmlns:a16="http://schemas.microsoft.com/office/drawing/2014/main" id="{E1254FDF-8A3A-4CF2-9269-469FB334E93F}"/>
              </a:ext>
            </a:extLst>
          </p:cNvPr>
          <p:cNvSpPr txBox="1"/>
          <p:nvPr/>
        </p:nvSpPr>
        <p:spPr>
          <a:xfrm>
            <a:off x="750350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5" name="NO">
            <a:extLst>
              <a:ext uri="{FF2B5EF4-FFF2-40B4-BE49-F238E27FC236}">
                <a16:creationId xmlns:a16="http://schemas.microsoft.com/office/drawing/2014/main" id="{3B03D9EB-2962-4FD3-9E32-8230B84A615D}"/>
              </a:ext>
            </a:extLst>
          </p:cNvPr>
          <p:cNvSpPr txBox="1"/>
          <p:nvPr/>
        </p:nvSpPr>
        <p:spPr>
          <a:xfrm>
            <a:off x="829364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1C09D2-59B6-421F-8048-51B2C92BE701}"/>
              </a:ext>
            </a:extLst>
          </p:cNvPr>
          <p:cNvCxnSpPr>
            <a:cxnSpLocks/>
          </p:cNvCxnSpPr>
          <p:nvPr/>
        </p:nvCxnSpPr>
        <p:spPr>
          <a:xfrm>
            <a:off x="627596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E21C5A-9DD8-40FD-B346-A9BE0E458EB9}"/>
              </a:ext>
            </a:extLst>
          </p:cNvPr>
          <p:cNvCxnSpPr>
            <a:cxnSpLocks/>
          </p:cNvCxnSpPr>
          <p:nvPr/>
        </p:nvCxnSpPr>
        <p:spPr>
          <a:xfrm>
            <a:off x="745591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F204A4-D4B3-4E5E-AC25-E66080E9E84F}"/>
              </a:ext>
            </a:extLst>
          </p:cNvPr>
          <p:cNvCxnSpPr>
            <a:cxnSpLocks/>
          </p:cNvCxnSpPr>
          <p:nvPr/>
        </p:nvCxnSpPr>
        <p:spPr>
          <a:xfrm flipV="1">
            <a:off x="828446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utput m">
            <a:extLst>
              <a:ext uri="{FF2B5EF4-FFF2-40B4-BE49-F238E27FC236}">
                <a16:creationId xmlns:a16="http://schemas.microsoft.com/office/drawing/2014/main" id="{5F8522E0-25BF-40B5-99A7-8F600B20F856}"/>
              </a:ext>
            </a:extLst>
          </p:cNvPr>
          <p:cNvSpPr/>
          <p:nvPr/>
        </p:nvSpPr>
        <p:spPr>
          <a:xfrm>
            <a:off x="516353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51" name="i equals k?">
            <a:extLst>
              <a:ext uri="{FF2B5EF4-FFF2-40B4-BE49-F238E27FC236}">
                <a16:creationId xmlns:a16="http://schemas.microsoft.com/office/drawing/2014/main" id="{040DA549-F3C6-4A0D-A882-0F72DD780492}"/>
              </a:ext>
            </a:extLst>
          </p:cNvPr>
          <p:cNvSpPr/>
          <p:nvPr/>
        </p:nvSpPr>
        <p:spPr>
          <a:xfrm>
            <a:off x="661511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52" name="output m">
            <a:extLst>
              <a:ext uri="{FF2B5EF4-FFF2-40B4-BE49-F238E27FC236}">
                <a16:creationId xmlns:a16="http://schemas.microsoft.com/office/drawing/2014/main" id="{3A5A1317-04A0-4709-9BA5-A20AF0F54180}"/>
              </a:ext>
            </a:extLst>
          </p:cNvPr>
          <p:cNvSpPr/>
          <p:nvPr/>
        </p:nvSpPr>
        <p:spPr>
          <a:xfrm>
            <a:off x="689283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9B5C69-B30C-4E8F-AEFF-9D33D83237A4}"/>
              </a:ext>
            </a:extLst>
          </p:cNvPr>
          <p:cNvCxnSpPr>
            <a:endCxn id="52" idx="0"/>
          </p:cNvCxnSpPr>
          <p:nvPr/>
        </p:nvCxnSpPr>
        <p:spPr>
          <a:xfrm flipH="1">
            <a:off x="744904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YES">
            <a:extLst>
              <a:ext uri="{FF2B5EF4-FFF2-40B4-BE49-F238E27FC236}">
                <a16:creationId xmlns:a16="http://schemas.microsoft.com/office/drawing/2014/main" id="{8658D70F-63C8-44CA-9583-9B512FD0C378}"/>
              </a:ext>
            </a:extLst>
          </p:cNvPr>
          <p:cNvSpPr txBox="1"/>
          <p:nvPr/>
        </p:nvSpPr>
        <p:spPr>
          <a:xfrm>
            <a:off x="750516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673D3A-425F-46A6-9C8B-C9D7F5E3AF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243864" y="3665689"/>
            <a:ext cx="648617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utput m">
            <a:extLst>
              <a:ext uri="{FF2B5EF4-FFF2-40B4-BE49-F238E27FC236}">
                <a16:creationId xmlns:a16="http://schemas.microsoft.com/office/drawing/2014/main" id="{504E6939-3752-4AF3-A4D9-FC6CDA1DCA0B}"/>
              </a:ext>
            </a:extLst>
          </p:cNvPr>
          <p:cNvSpPr/>
          <p:nvPr/>
        </p:nvSpPr>
        <p:spPr>
          <a:xfrm>
            <a:off x="8892481" y="341102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57" name="NO">
            <a:extLst>
              <a:ext uri="{FF2B5EF4-FFF2-40B4-BE49-F238E27FC236}">
                <a16:creationId xmlns:a16="http://schemas.microsoft.com/office/drawing/2014/main" id="{36EEA9A1-4D7D-47F3-8591-ACCFF907588A}"/>
              </a:ext>
            </a:extLst>
          </p:cNvPr>
          <p:cNvSpPr txBox="1"/>
          <p:nvPr/>
        </p:nvSpPr>
        <p:spPr>
          <a:xfrm>
            <a:off x="8282988" y="342714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101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sp>
        <p:nvSpPr>
          <p:cNvPr id="41" name="i equals k?">
            <a:extLst>
              <a:ext uri="{FF2B5EF4-FFF2-40B4-BE49-F238E27FC236}">
                <a16:creationId xmlns:a16="http://schemas.microsoft.com/office/drawing/2014/main" id="{9C6A7A0A-BE81-4CBB-8EB2-E4785C4F12A1}"/>
              </a:ext>
            </a:extLst>
          </p:cNvPr>
          <p:cNvSpPr/>
          <p:nvPr/>
        </p:nvSpPr>
        <p:spPr>
          <a:xfrm>
            <a:off x="661511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42" name="YES">
            <a:extLst>
              <a:ext uri="{FF2B5EF4-FFF2-40B4-BE49-F238E27FC236}">
                <a16:creationId xmlns:a16="http://schemas.microsoft.com/office/drawing/2014/main" id="{E1254FDF-8A3A-4CF2-9269-469FB334E93F}"/>
              </a:ext>
            </a:extLst>
          </p:cNvPr>
          <p:cNvSpPr txBox="1"/>
          <p:nvPr/>
        </p:nvSpPr>
        <p:spPr>
          <a:xfrm>
            <a:off x="750350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3" name="is li &gt; m ?">
            <a:extLst>
              <a:ext uri="{FF2B5EF4-FFF2-40B4-BE49-F238E27FC236}">
                <a16:creationId xmlns:a16="http://schemas.microsoft.com/office/drawing/2014/main" id="{14BF031F-EEFF-407D-A12C-BD9207B1BC3A}"/>
              </a:ext>
            </a:extLst>
          </p:cNvPr>
          <p:cNvSpPr/>
          <p:nvPr/>
        </p:nvSpPr>
        <p:spPr>
          <a:xfrm>
            <a:off x="862981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</a:t>
            </a:r>
            <a:r>
              <a:rPr lang="en-US" sz="1600" dirty="0">
                <a:latin typeface="Roboto Regular"/>
              </a:rPr>
              <a:t>b</a:t>
            </a:r>
            <a:r>
              <a:rPr sz="1600" baseline="-5999" dirty="0">
                <a:latin typeface="Roboto Regular"/>
              </a:rPr>
              <a:t> </a:t>
            </a:r>
            <a:r>
              <a:rPr sz="1600" dirty="0">
                <a:latin typeface="Roboto Regular"/>
              </a:rPr>
              <a:t>&gt;</a:t>
            </a:r>
            <a:r>
              <a:rPr lang="en-US" sz="1600" dirty="0">
                <a:latin typeface="Roboto Regular"/>
              </a:rPr>
              <a:t>=</a:t>
            </a:r>
            <a:r>
              <a:rPr sz="1600" dirty="0">
                <a:latin typeface="Roboto Regular"/>
              </a:rPr>
              <a:t> </a:t>
            </a:r>
            <a:r>
              <a:rPr lang="en-US" sz="1600" dirty="0">
                <a:latin typeface="Roboto Regular"/>
              </a:rPr>
              <a:t>c</a:t>
            </a:r>
            <a:r>
              <a:rPr sz="1600" dirty="0">
                <a:latin typeface="Roboto Regular"/>
              </a:rPr>
              <a:t>?</a:t>
            </a:r>
          </a:p>
        </p:txBody>
      </p:sp>
      <p:sp>
        <p:nvSpPr>
          <p:cNvPr id="44" name="YES">
            <a:extLst>
              <a:ext uri="{FF2B5EF4-FFF2-40B4-BE49-F238E27FC236}">
                <a16:creationId xmlns:a16="http://schemas.microsoft.com/office/drawing/2014/main" id="{2AD2A044-6435-497F-82D0-ED0677ECA608}"/>
              </a:ext>
            </a:extLst>
          </p:cNvPr>
          <p:cNvSpPr txBox="1"/>
          <p:nvPr/>
        </p:nvSpPr>
        <p:spPr>
          <a:xfrm>
            <a:off x="10233917" y="242901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5" name="NO">
            <a:extLst>
              <a:ext uri="{FF2B5EF4-FFF2-40B4-BE49-F238E27FC236}">
                <a16:creationId xmlns:a16="http://schemas.microsoft.com/office/drawing/2014/main" id="{3B03D9EB-2962-4FD3-9E32-8230B84A615D}"/>
              </a:ext>
            </a:extLst>
          </p:cNvPr>
          <p:cNvSpPr txBox="1"/>
          <p:nvPr/>
        </p:nvSpPr>
        <p:spPr>
          <a:xfrm>
            <a:off x="829364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1C09D2-59B6-421F-8048-51B2C92BE701}"/>
              </a:ext>
            </a:extLst>
          </p:cNvPr>
          <p:cNvCxnSpPr>
            <a:cxnSpLocks/>
          </p:cNvCxnSpPr>
          <p:nvPr/>
        </p:nvCxnSpPr>
        <p:spPr>
          <a:xfrm>
            <a:off x="627596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E21C5A-9DD8-40FD-B346-A9BE0E458EB9}"/>
              </a:ext>
            </a:extLst>
          </p:cNvPr>
          <p:cNvCxnSpPr>
            <a:cxnSpLocks/>
          </p:cNvCxnSpPr>
          <p:nvPr/>
        </p:nvCxnSpPr>
        <p:spPr>
          <a:xfrm>
            <a:off x="745591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F204A4-D4B3-4E5E-AC25-E66080E9E84F}"/>
              </a:ext>
            </a:extLst>
          </p:cNvPr>
          <p:cNvCxnSpPr>
            <a:cxnSpLocks/>
          </p:cNvCxnSpPr>
          <p:nvPr/>
        </p:nvCxnSpPr>
        <p:spPr>
          <a:xfrm flipV="1">
            <a:off x="828446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C24628-8876-47AF-8924-C315AB9FFC00}"/>
              </a:ext>
            </a:extLst>
          </p:cNvPr>
          <p:cNvCxnSpPr>
            <a:cxnSpLocks/>
          </p:cNvCxnSpPr>
          <p:nvPr/>
        </p:nvCxnSpPr>
        <p:spPr>
          <a:xfrm>
            <a:off x="1029769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utput m">
            <a:extLst>
              <a:ext uri="{FF2B5EF4-FFF2-40B4-BE49-F238E27FC236}">
                <a16:creationId xmlns:a16="http://schemas.microsoft.com/office/drawing/2014/main" id="{5F8522E0-25BF-40B5-99A7-8F600B20F856}"/>
              </a:ext>
            </a:extLst>
          </p:cNvPr>
          <p:cNvSpPr/>
          <p:nvPr/>
        </p:nvSpPr>
        <p:spPr>
          <a:xfrm>
            <a:off x="516353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51" name="i equals k?">
            <a:extLst>
              <a:ext uri="{FF2B5EF4-FFF2-40B4-BE49-F238E27FC236}">
                <a16:creationId xmlns:a16="http://schemas.microsoft.com/office/drawing/2014/main" id="{040DA549-F3C6-4A0D-A882-0F72DD780492}"/>
              </a:ext>
            </a:extLst>
          </p:cNvPr>
          <p:cNvSpPr/>
          <p:nvPr/>
        </p:nvSpPr>
        <p:spPr>
          <a:xfrm>
            <a:off x="661511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52" name="output m">
            <a:extLst>
              <a:ext uri="{FF2B5EF4-FFF2-40B4-BE49-F238E27FC236}">
                <a16:creationId xmlns:a16="http://schemas.microsoft.com/office/drawing/2014/main" id="{3A5A1317-04A0-4709-9BA5-A20AF0F54180}"/>
              </a:ext>
            </a:extLst>
          </p:cNvPr>
          <p:cNvSpPr/>
          <p:nvPr/>
        </p:nvSpPr>
        <p:spPr>
          <a:xfrm>
            <a:off x="689283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9B5C69-B30C-4E8F-AEFF-9D33D83237A4}"/>
              </a:ext>
            </a:extLst>
          </p:cNvPr>
          <p:cNvCxnSpPr>
            <a:endCxn id="52" idx="0"/>
          </p:cNvCxnSpPr>
          <p:nvPr/>
        </p:nvCxnSpPr>
        <p:spPr>
          <a:xfrm flipH="1">
            <a:off x="744904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YES">
            <a:extLst>
              <a:ext uri="{FF2B5EF4-FFF2-40B4-BE49-F238E27FC236}">
                <a16:creationId xmlns:a16="http://schemas.microsoft.com/office/drawing/2014/main" id="{8658D70F-63C8-44CA-9583-9B512FD0C378}"/>
              </a:ext>
            </a:extLst>
          </p:cNvPr>
          <p:cNvSpPr txBox="1"/>
          <p:nvPr/>
        </p:nvSpPr>
        <p:spPr>
          <a:xfrm>
            <a:off x="750516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673D3A-425F-46A6-9C8B-C9D7F5E3AF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243864" y="3665689"/>
            <a:ext cx="648617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utput m">
            <a:extLst>
              <a:ext uri="{FF2B5EF4-FFF2-40B4-BE49-F238E27FC236}">
                <a16:creationId xmlns:a16="http://schemas.microsoft.com/office/drawing/2014/main" id="{504E6939-3752-4AF3-A4D9-FC6CDA1DCA0B}"/>
              </a:ext>
            </a:extLst>
          </p:cNvPr>
          <p:cNvSpPr/>
          <p:nvPr/>
        </p:nvSpPr>
        <p:spPr>
          <a:xfrm>
            <a:off x="8892481" y="341102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57" name="NO">
            <a:extLst>
              <a:ext uri="{FF2B5EF4-FFF2-40B4-BE49-F238E27FC236}">
                <a16:creationId xmlns:a16="http://schemas.microsoft.com/office/drawing/2014/main" id="{36EEA9A1-4D7D-47F3-8591-ACCFF907588A}"/>
              </a:ext>
            </a:extLst>
          </p:cNvPr>
          <p:cNvSpPr txBox="1"/>
          <p:nvPr/>
        </p:nvSpPr>
        <p:spPr>
          <a:xfrm>
            <a:off x="8282988" y="342714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58" name="output m">
            <a:extLst>
              <a:ext uri="{FF2B5EF4-FFF2-40B4-BE49-F238E27FC236}">
                <a16:creationId xmlns:a16="http://schemas.microsoft.com/office/drawing/2014/main" id="{D07D7803-5669-4BCF-ADF0-4CE675836222}"/>
              </a:ext>
            </a:extLst>
          </p:cNvPr>
          <p:cNvSpPr/>
          <p:nvPr/>
        </p:nvSpPr>
        <p:spPr>
          <a:xfrm>
            <a:off x="10639403" y="2128116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b</a:t>
            </a:r>
            <a:endParaRPr sz="1600" dirty="0">
              <a:latin typeface="Roboto Regular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DDDC97-385E-489A-A3D5-435B8BAF2DC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448696" y="2822076"/>
            <a:ext cx="0" cy="5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O">
            <a:extLst>
              <a:ext uri="{FF2B5EF4-FFF2-40B4-BE49-F238E27FC236}">
                <a16:creationId xmlns:a16="http://schemas.microsoft.com/office/drawing/2014/main" id="{CDD7F2C4-2608-4D76-93CF-4DD825538F02}"/>
              </a:ext>
            </a:extLst>
          </p:cNvPr>
          <p:cNvSpPr txBox="1"/>
          <p:nvPr/>
        </p:nvSpPr>
        <p:spPr>
          <a:xfrm>
            <a:off x="9510376" y="2871894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6899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KAHOOT!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>
                <a:solidFill>
                  <a:srgbClr val="00B050"/>
                </a:solidFill>
              </a:rPr>
              <a:t>Quick quiz</a:t>
            </a:r>
            <a:endParaRPr lang="en-SG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F3A34-90F1-40F8-B544-3BDBFFEE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F71571-A42B-4ED3-8BEF-A7D0D373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9" y="1603945"/>
            <a:ext cx="5538461" cy="43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00A0A2-BD6B-440B-AEF7-B143F08E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44" y="1797034"/>
            <a:ext cx="5657850" cy="3933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6E85E58-ECDE-4878-B411-2ED26E26D598}"/>
              </a:ext>
            </a:extLst>
          </p:cNvPr>
          <p:cNvSpPr/>
          <p:nvPr/>
        </p:nvSpPr>
        <p:spPr>
          <a:xfrm>
            <a:off x="5299025" y="3456647"/>
            <a:ext cx="1054308" cy="61459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4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74182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34EE-12BB-4D70-88E2-E5578009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8721-5DF8-4E25-83E0-02A17F0E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1" t="14132" r="18950" b="12808"/>
          <a:stretch/>
        </p:blipFill>
        <p:spPr>
          <a:xfrm>
            <a:off x="6265889" y="221105"/>
            <a:ext cx="5613430" cy="48624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87C051-9776-4157-ABE1-433A4EB5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3"/>
              </a:rPr>
              <a:t>https://github.com/DigiPie/cs1010_tut_c09</a:t>
            </a:r>
            <a:r>
              <a:rPr lang="en-SG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93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Discussion of problem sets 8 to 9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007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Discussion of problem sets 8 to 9</a:t>
            </a:r>
          </a:p>
          <a:p>
            <a:pPr lvl="1"/>
            <a:r>
              <a:rPr lang="en-SG" dirty="0"/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Exercises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26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</a:t>
            </a:r>
            <a:r>
              <a:rPr lang="en-SG" sz="4000" b="1" dirty="0">
                <a:solidFill>
                  <a:schemeClr val="tx1"/>
                </a:solidFill>
              </a:rPr>
              <a:t> </a:t>
            </a:r>
            <a:r>
              <a:rPr lang="en-SG" sz="4000" dirty="0">
                <a:solidFill>
                  <a:schemeClr val="tx1"/>
                </a:solidFill>
              </a:rPr>
              <a:t>8.2, 8.3, 9.1, 9.2, 9.3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37624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8.1a)</a:t>
            </a:r>
          </a:p>
          <a:p>
            <a:r>
              <a:rPr lang="en-US" sz="3200" dirty="0"/>
              <a:t>Do the following two functions behave the same way?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8816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results;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results =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results;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results;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results;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8.1b)</a:t>
            </a:r>
          </a:p>
          <a:p>
            <a:r>
              <a:rPr lang="en-US" sz="3200" dirty="0"/>
              <a:t>Do the following two functions behave the same way?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92984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</a:t>
            </a:r>
            <a:r>
              <a:rPr lang="en-SG" sz="4000" dirty="0">
                <a:solidFill>
                  <a:schemeClr val="tx1"/>
                </a:solidFill>
              </a:rPr>
              <a:t>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131266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&lt;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==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867344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997</Words>
  <Application>Microsoft Office PowerPoint</Application>
  <PresentationFormat>Widescreen</PresentationFormat>
  <Paragraphs>260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Helvetica Neue Medium</vt:lpstr>
      <vt:lpstr>Monaco</vt:lpstr>
      <vt:lpstr>Roboto Regular</vt:lpstr>
      <vt:lpstr>Arial</vt:lpstr>
      <vt:lpstr>Calibri</vt:lpstr>
      <vt:lpstr>Franklin Gothic Book</vt:lpstr>
      <vt:lpstr>Crop</vt:lpstr>
      <vt:lpstr>CS1010</vt:lpstr>
      <vt:lpstr>Today’s plan</vt:lpstr>
      <vt:lpstr>KAHOOT!</vt:lpstr>
      <vt:lpstr>Today’s plan</vt:lpstr>
      <vt:lpstr>Problem sets</vt:lpstr>
      <vt:lpstr>PowerPoint Presentation</vt:lpstr>
      <vt:lpstr>PowerPoint Presentation</vt:lpstr>
      <vt:lpstr>Problem sets</vt:lpstr>
      <vt:lpstr>PowerPoint Presentation</vt:lpstr>
      <vt:lpstr>PowerPoint Presentation</vt:lpstr>
      <vt:lpstr>PowerPoint Presentation</vt:lpstr>
      <vt:lpstr>Problem sets</vt:lpstr>
      <vt:lpstr>Problem Set 8.3 Write the corresponding if-else statements to print out the letter grade based on the tables above. </vt:lpstr>
      <vt:lpstr>Problem Set 8.3 </vt:lpstr>
      <vt:lpstr>Problem sets</vt:lpstr>
      <vt:lpstr>Problem Set 9.1 Fill in the table below.</vt:lpstr>
      <vt:lpstr>Problem Set 9.1 Fill in the table below.</vt:lpstr>
      <vt:lpstr>Problem sets</vt:lpstr>
      <vt:lpstr>Problem Set 9.2</vt:lpstr>
      <vt:lpstr>Problem Set 9.2</vt:lpstr>
      <vt:lpstr>Problem Set 9.2</vt:lpstr>
      <vt:lpstr>Problem Set 9.2</vt:lpstr>
      <vt:lpstr>Problem Set 9.2</vt:lpstr>
      <vt:lpstr>Problem Set 9.2</vt:lpstr>
      <vt:lpstr>Problem Set 9.2</vt:lpstr>
      <vt:lpstr>Problem Set 9.2 </vt:lpstr>
      <vt:lpstr>Problem Set 9.2</vt:lpstr>
      <vt:lpstr>Problem Set 9.2</vt:lpstr>
      <vt:lpstr>Problem Set 9.2</vt:lpstr>
      <vt:lpstr>Problem Set 9.2</vt:lpstr>
      <vt:lpstr>Problem sets</vt:lpstr>
      <vt:lpstr>Problem Set 9.3</vt:lpstr>
      <vt:lpstr>Today’s plan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14</cp:revision>
  <dcterms:created xsi:type="dcterms:W3CDTF">2018-09-02T17:22:00Z</dcterms:created>
  <dcterms:modified xsi:type="dcterms:W3CDTF">2018-09-09T16:38:53Z</dcterms:modified>
</cp:coreProperties>
</file>