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81" r:id="rId3"/>
    <p:sldId id="282" r:id="rId4"/>
    <p:sldId id="283" r:id="rId5"/>
    <p:sldId id="257" r:id="rId6"/>
    <p:sldId id="280" r:id="rId7"/>
    <p:sldId id="284" r:id="rId8"/>
    <p:sldId id="285" r:id="rId9"/>
    <p:sldId id="286" r:id="rId10"/>
    <p:sldId id="279" r:id="rId11"/>
    <p:sldId id="278" r:id="rId12"/>
    <p:sldId id="28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/>
    <p:restoredTop sz="94718"/>
  </p:normalViewPr>
  <p:slideViewPr>
    <p:cSldViewPr snapToGrid="0" snapToObjects="1">
      <p:cViewPr varScale="1">
        <p:scale>
          <a:sx n="136" d="100"/>
          <a:sy n="136" d="100"/>
        </p:scale>
        <p:origin x="21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6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7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0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7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7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9/7/18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7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Roboto Regular"/>
              </a:defRPr>
            </a:lvl1pPr>
          </a:lstStyle>
          <a:p>
            <a:fld id="{C7F65E36-8EA5-8A4A-8500-5FA2BAAE7B0B}" type="datetimeFigureOut">
              <a:rPr lang="en-US" smtClean="0"/>
              <a:pPr/>
              <a:t>9/7/18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Robo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Regular"/>
              </a:defRPr>
            </a:lvl1pPr>
          </a:lstStyle>
          <a:p>
            <a:fld id="{12879AE5-4784-1349-90A9-33444C7F4D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oboto 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BB8E-332C-1F4A-81AD-0AA532738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3</a:t>
            </a:r>
            <a:br>
              <a:rPr lang="en-US" dirty="0"/>
            </a:br>
            <a:r>
              <a:rPr lang="en-US" dirty="0"/>
              <a:t>Group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FBE00-2B2B-284C-920E-A31D63D76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XXX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96541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 equals k?">
            <a:extLst>
              <a:ext uri="{FF2B5EF4-FFF2-40B4-BE49-F238E27FC236}">
                <a16:creationId xmlns:a16="http://schemas.microsoft.com/office/drawing/2014/main" id="{7B062BEB-B0A2-584D-87DB-38CD1C7D2CB5}"/>
              </a:ext>
            </a:extLst>
          </p:cNvPr>
          <p:cNvSpPr/>
          <p:nvPr/>
        </p:nvSpPr>
        <p:spPr>
          <a:xfrm>
            <a:off x="2058100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a &gt;= b?</a:t>
            </a:r>
            <a:endParaRPr sz="1600" dirty="0">
              <a:latin typeface="Roboto Regular"/>
            </a:endParaRPr>
          </a:p>
        </p:txBody>
      </p:sp>
      <p:sp>
        <p:nvSpPr>
          <p:cNvPr id="11" name="YES">
            <a:extLst>
              <a:ext uri="{FF2B5EF4-FFF2-40B4-BE49-F238E27FC236}">
                <a16:creationId xmlns:a16="http://schemas.microsoft.com/office/drawing/2014/main" id="{9A3C980D-CD16-9047-AFCF-B3156393B5AC}"/>
              </a:ext>
            </a:extLst>
          </p:cNvPr>
          <p:cNvSpPr txBox="1"/>
          <p:nvPr/>
        </p:nvSpPr>
        <p:spPr>
          <a:xfrm>
            <a:off x="2946490" y="2854755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23" name="NO">
            <a:extLst>
              <a:ext uri="{FF2B5EF4-FFF2-40B4-BE49-F238E27FC236}">
                <a16:creationId xmlns:a16="http://schemas.microsoft.com/office/drawing/2014/main" id="{D6E04EC0-AD8E-0746-920D-B203E54AE168}"/>
              </a:ext>
            </a:extLst>
          </p:cNvPr>
          <p:cNvSpPr txBox="1"/>
          <p:nvPr/>
        </p:nvSpPr>
        <p:spPr>
          <a:xfrm>
            <a:off x="3736637" y="240258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371C44-767B-B34B-912B-9789AB848F15}"/>
              </a:ext>
            </a:extLst>
          </p:cNvPr>
          <p:cNvCxnSpPr>
            <a:cxnSpLocks/>
          </p:cNvCxnSpPr>
          <p:nvPr/>
        </p:nvCxnSpPr>
        <p:spPr>
          <a:xfrm>
            <a:off x="1718953" y="2399222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D9FB88-F68E-2240-BE4F-1A05BCE70322}"/>
              </a:ext>
            </a:extLst>
          </p:cNvPr>
          <p:cNvCxnSpPr>
            <a:cxnSpLocks/>
          </p:cNvCxnSpPr>
          <p:nvPr/>
        </p:nvCxnSpPr>
        <p:spPr>
          <a:xfrm>
            <a:off x="2898902" y="2822076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8C3BD8-0440-694E-A0A1-9C9B70FA159F}"/>
              </a:ext>
            </a:extLst>
          </p:cNvPr>
          <p:cNvCxnSpPr>
            <a:cxnSpLocks/>
          </p:cNvCxnSpPr>
          <p:nvPr/>
        </p:nvCxnSpPr>
        <p:spPr>
          <a:xfrm flipV="1">
            <a:off x="3727450" y="2397125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utput m">
            <a:extLst>
              <a:ext uri="{FF2B5EF4-FFF2-40B4-BE49-F238E27FC236}">
                <a16:creationId xmlns:a16="http://schemas.microsoft.com/office/drawing/2014/main" id="{A00DD53E-97B2-0F46-822C-FA2531FF1E57}"/>
              </a:ext>
            </a:extLst>
          </p:cNvPr>
          <p:cNvSpPr/>
          <p:nvPr/>
        </p:nvSpPr>
        <p:spPr>
          <a:xfrm>
            <a:off x="606523" y="2128117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input </a:t>
            </a:r>
          </a:p>
          <a:p>
            <a:pPr algn="ctr"/>
            <a:r>
              <a:rPr lang="en-US" sz="1600" dirty="0">
                <a:latin typeface="Roboto Regular"/>
              </a:rPr>
              <a:t>a, b, c</a:t>
            </a:r>
            <a:endParaRPr sz="1600" dirty="0">
              <a:latin typeface="Roboto Regular"/>
            </a:endParaRPr>
          </a:p>
        </p:txBody>
      </p:sp>
      <p:sp>
        <p:nvSpPr>
          <p:cNvPr id="22" name="i equals k?">
            <a:extLst>
              <a:ext uri="{FF2B5EF4-FFF2-40B4-BE49-F238E27FC236}">
                <a16:creationId xmlns:a16="http://schemas.microsoft.com/office/drawing/2014/main" id="{9CA0D560-DCC8-7542-98CE-DF88BDCB09E7}"/>
              </a:ext>
            </a:extLst>
          </p:cNvPr>
          <p:cNvSpPr/>
          <p:nvPr/>
        </p:nvSpPr>
        <p:spPr>
          <a:xfrm>
            <a:off x="2058100" y="3242834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a &gt;= c?</a:t>
            </a:r>
            <a:endParaRPr sz="1600" dirty="0">
              <a:latin typeface="Roboto Regular"/>
            </a:endParaRPr>
          </a:p>
        </p:txBody>
      </p:sp>
      <p:sp>
        <p:nvSpPr>
          <p:cNvPr id="26" name="output m">
            <a:extLst>
              <a:ext uri="{FF2B5EF4-FFF2-40B4-BE49-F238E27FC236}">
                <a16:creationId xmlns:a16="http://schemas.microsoft.com/office/drawing/2014/main" id="{6640ECF5-8D42-B145-A5E9-B8B2D133B837}"/>
              </a:ext>
            </a:extLst>
          </p:cNvPr>
          <p:cNvSpPr/>
          <p:nvPr/>
        </p:nvSpPr>
        <p:spPr>
          <a:xfrm>
            <a:off x="2335824" y="4509300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max = a</a:t>
            </a:r>
            <a:endParaRPr sz="1600" dirty="0">
              <a:latin typeface="Roboto Regular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B2C42F-3F39-6946-B704-A90C0D3F0F11}"/>
              </a:ext>
            </a:extLst>
          </p:cNvPr>
          <p:cNvCxnSpPr>
            <a:endCxn id="26" idx="0"/>
          </p:cNvCxnSpPr>
          <p:nvPr/>
        </p:nvCxnSpPr>
        <p:spPr>
          <a:xfrm flipH="1">
            <a:off x="2892039" y="4081543"/>
            <a:ext cx="6863" cy="42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YES">
            <a:extLst>
              <a:ext uri="{FF2B5EF4-FFF2-40B4-BE49-F238E27FC236}">
                <a16:creationId xmlns:a16="http://schemas.microsoft.com/office/drawing/2014/main" id="{A665E3FB-F55C-5044-8D36-D149D9D9A0E7}"/>
              </a:ext>
            </a:extLst>
          </p:cNvPr>
          <p:cNvSpPr txBox="1"/>
          <p:nvPr/>
        </p:nvSpPr>
        <p:spPr>
          <a:xfrm>
            <a:off x="2948153" y="4165639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8ECA3F-858E-6E48-9781-D74EDD695EF8}"/>
              </a:ext>
            </a:extLst>
          </p:cNvPr>
          <p:cNvCxnSpPr>
            <a:cxnSpLocks/>
          </p:cNvCxnSpPr>
          <p:nvPr/>
        </p:nvCxnSpPr>
        <p:spPr>
          <a:xfrm flipV="1">
            <a:off x="3686854" y="3665687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utput m">
            <a:extLst>
              <a:ext uri="{FF2B5EF4-FFF2-40B4-BE49-F238E27FC236}">
                <a16:creationId xmlns:a16="http://schemas.microsoft.com/office/drawing/2014/main" id="{6A573FF3-C01B-4E4E-997D-E80B056BED55}"/>
              </a:ext>
            </a:extLst>
          </p:cNvPr>
          <p:cNvSpPr/>
          <p:nvPr/>
        </p:nvSpPr>
        <p:spPr>
          <a:xfrm>
            <a:off x="4032211" y="3392426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max = c</a:t>
            </a:r>
            <a:endParaRPr sz="1600" dirty="0">
              <a:latin typeface="Roboto Regular"/>
            </a:endParaRPr>
          </a:p>
        </p:txBody>
      </p:sp>
      <p:sp>
        <p:nvSpPr>
          <p:cNvPr id="31" name="NO">
            <a:extLst>
              <a:ext uri="{FF2B5EF4-FFF2-40B4-BE49-F238E27FC236}">
                <a16:creationId xmlns:a16="http://schemas.microsoft.com/office/drawing/2014/main" id="{927CF370-233A-884E-86B9-CD5C4FE6080D}"/>
              </a:ext>
            </a:extLst>
          </p:cNvPr>
          <p:cNvSpPr txBox="1"/>
          <p:nvPr/>
        </p:nvSpPr>
        <p:spPr>
          <a:xfrm>
            <a:off x="3694986" y="3336742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1F4139D-6E20-054F-BFDD-1356CE3FCB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976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Roboto Ligh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Problem 9.2</a:t>
            </a:r>
          </a:p>
        </p:txBody>
      </p:sp>
    </p:spTree>
    <p:extLst>
      <p:ext uri="{BB962C8B-B14F-4D97-AF65-F5344CB8AC3E}">
        <p14:creationId xmlns:p14="http://schemas.microsoft.com/office/powerpoint/2010/main" val="76191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 equals k?">
            <a:extLst>
              <a:ext uri="{FF2B5EF4-FFF2-40B4-BE49-F238E27FC236}">
                <a16:creationId xmlns:a16="http://schemas.microsoft.com/office/drawing/2014/main" id="{7B062BEB-B0A2-584D-87DB-38CD1C7D2CB5}"/>
              </a:ext>
            </a:extLst>
          </p:cNvPr>
          <p:cNvSpPr/>
          <p:nvPr/>
        </p:nvSpPr>
        <p:spPr>
          <a:xfrm>
            <a:off x="2058100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a &gt;= b?</a:t>
            </a:r>
            <a:endParaRPr sz="1600" dirty="0">
              <a:latin typeface="Roboto Regular"/>
            </a:endParaRPr>
          </a:p>
        </p:txBody>
      </p:sp>
      <p:sp>
        <p:nvSpPr>
          <p:cNvPr id="11" name="YES">
            <a:extLst>
              <a:ext uri="{FF2B5EF4-FFF2-40B4-BE49-F238E27FC236}">
                <a16:creationId xmlns:a16="http://schemas.microsoft.com/office/drawing/2014/main" id="{9A3C980D-CD16-9047-AFCF-B3156393B5AC}"/>
              </a:ext>
            </a:extLst>
          </p:cNvPr>
          <p:cNvSpPr txBox="1"/>
          <p:nvPr/>
        </p:nvSpPr>
        <p:spPr>
          <a:xfrm>
            <a:off x="2946490" y="2854755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12" name="is li &gt; m ?">
            <a:extLst>
              <a:ext uri="{FF2B5EF4-FFF2-40B4-BE49-F238E27FC236}">
                <a16:creationId xmlns:a16="http://schemas.microsoft.com/office/drawing/2014/main" id="{1E5ACDC0-0C40-264C-8518-7E51BD61C97A}"/>
              </a:ext>
            </a:extLst>
          </p:cNvPr>
          <p:cNvSpPr/>
          <p:nvPr/>
        </p:nvSpPr>
        <p:spPr>
          <a:xfrm>
            <a:off x="4072807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is </a:t>
            </a:r>
            <a:r>
              <a:rPr lang="en-US" sz="1600" dirty="0">
                <a:latin typeface="Roboto Regular"/>
              </a:rPr>
              <a:t>b</a:t>
            </a:r>
            <a:r>
              <a:rPr sz="1600" baseline="-5999" dirty="0">
                <a:latin typeface="Roboto Regular"/>
              </a:rPr>
              <a:t> </a:t>
            </a:r>
            <a:r>
              <a:rPr sz="1600" dirty="0">
                <a:latin typeface="Roboto Regular"/>
              </a:rPr>
              <a:t>&gt;</a:t>
            </a:r>
            <a:r>
              <a:rPr lang="en-US" sz="1600" dirty="0">
                <a:latin typeface="Roboto Regular"/>
              </a:rPr>
              <a:t>=</a:t>
            </a:r>
            <a:r>
              <a:rPr sz="1600" dirty="0">
                <a:latin typeface="Roboto Regular"/>
              </a:rPr>
              <a:t> </a:t>
            </a:r>
            <a:r>
              <a:rPr lang="en-US" sz="1600" dirty="0">
                <a:latin typeface="Roboto Regular"/>
              </a:rPr>
              <a:t>c</a:t>
            </a:r>
            <a:r>
              <a:rPr sz="1600" dirty="0">
                <a:latin typeface="Roboto Regular"/>
              </a:rPr>
              <a:t>?</a:t>
            </a:r>
          </a:p>
        </p:txBody>
      </p:sp>
      <p:sp>
        <p:nvSpPr>
          <p:cNvPr id="20" name="YES">
            <a:extLst>
              <a:ext uri="{FF2B5EF4-FFF2-40B4-BE49-F238E27FC236}">
                <a16:creationId xmlns:a16="http://schemas.microsoft.com/office/drawing/2014/main" id="{F3806876-4E5F-2C44-AD7C-D21DEE6EDA29}"/>
              </a:ext>
            </a:extLst>
          </p:cNvPr>
          <p:cNvSpPr txBox="1"/>
          <p:nvPr/>
        </p:nvSpPr>
        <p:spPr>
          <a:xfrm>
            <a:off x="5676907" y="2429016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23" name="NO">
            <a:extLst>
              <a:ext uri="{FF2B5EF4-FFF2-40B4-BE49-F238E27FC236}">
                <a16:creationId xmlns:a16="http://schemas.microsoft.com/office/drawing/2014/main" id="{D6E04EC0-AD8E-0746-920D-B203E54AE168}"/>
              </a:ext>
            </a:extLst>
          </p:cNvPr>
          <p:cNvSpPr txBox="1"/>
          <p:nvPr/>
        </p:nvSpPr>
        <p:spPr>
          <a:xfrm>
            <a:off x="3736637" y="240258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371C44-767B-B34B-912B-9789AB848F15}"/>
              </a:ext>
            </a:extLst>
          </p:cNvPr>
          <p:cNvCxnSpPr>
            <a:cxnSpLocks/>
          </p:cNvCxnSpPr>
          <p:nvPr/>
        </p:nvCxnSpPr>
        <p:spPr>
          <a:xfrm>
            <a:off x="1718953" y="2399222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D9FB88-F68E-2240-BE4F-1A05BCE70322}"/>
              </a:ext>
            </a:extLst>
          </p:cNvPr>
          <p:cNvCxnSpPr>
            <a:cxnSpLocks/>
          </p:cNvCxnSpPr>
          <p:nvPr/>
        </p:nvCxnSpPr>
        <p:spPr>
          <a:xfrm>
            <a:off x="2898902" y="2822076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8C3BD8-0440-694E-A0A1-9C9B70FA159F}"/>
              </a:ext>
            </a:extLst>
          </p:cNvPr>
          <p:cNvCxnSpPr>
            <a:cxnSpLocks/>
          </p:cNvCxnSpPr>
          <p:nvPr/>
        </p:nvCxnSpPr>
        <p:spPr>
          <a:xfrm flipV="1">
            <a:off x="3727450" y="2397125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3982BD-8054-794C-A92B-2C33F1641043}"/>
              </a:ext>
            </a:extLst>
          </p:cNvPr>
          <p:cNvCxnSpPr>
            <a:cxnSpLocks/>
          </p:cNvCxnSpPr>
          <p:nvPr/>
        </p:nvCxnSpPr>
        <p:spPr>
          <a:xfrm>
            <a:off x="5740685" y="2397126"/>
            <a:ext cx="341708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utput m">
            <a:extLst>
              <a:ext uri="{FF2B5EF4-FFF2-40B4-BE49-F238E27FC236}">
                <a16:creationId xmlns:a16="http://schemas.microsoft.com/office/drawing/2014/main" id="{A00DD53E-97B2-0F46-822C-FA2531FF1E57}"/>
              </a:ext>
            </a:extLst>
          </p:cNvPr>
          <p:cNvSpPr/>
          <p:nvPr/>
        </p:nvSpPr>
        <p:spPr>
          <a:xfrm>
            <a:off x="606523" y="2128117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input </a:t>
            </a:r>
          </a:p>
          <a:p>
            <a:pPr algn="ctr"/>
            <a:r>
              <a:rPr lang="en-US" sz="1600" dirty="0">
                <a:latin typeface="Roboto Regular"/>
              </a:rPr>
              <a:t>a, b, c</a:t>
            </a:r>
            <a:endParaRPr sz="1600" dirty="0">
              <a:latin typeface="Roboto Regular"/>
            </a:endParaRPr>
          </a:p>
        </p:txBody>
      </p:sp>
      <p:sp>
        <p:nvSpPr>
          <p:cNvPr id="22" name="i equals k?">
            <a:extLst>
              <a:ext uri="{FF2B5EF4-FFF2-40B4-BE49-F238E27FC236}">
                <a16:creationId xmlns:a16="http://schemas.microsoft.com/office/drawing/2014/main" id="{9CA0D560-DCC8-7542-98CE-DF88BDCB09E7}"/>
              </a:ext>
            </a:extLst>
          </p:cNvPr>
          <p:cNvSpPr/>
          <p:nvPr/>
        </p:nvSpPr>
        <p:spPr>
          <a:xfrm>
            <a:off x="2058100" y="3242834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a &gt;= c?</a:t>
            </a:r>
            <a:endParaRPr sz="1600" dirty="0">
              <a:latin typeface="Roboto Regular"/>
            </a:endParaRPr>
          </a:p>
        </p:txBody>
      </p:sp>
      <p:sp>
        <p:nvSpPr>
          <p:cNvPr id="26" name="output m">
            <a:extLst>
              <a:ext uri="{FF2B5EF4-FFF2-40B4-BE49-F238E27FC236}">
                <a16:creationId xmlns:a16="http://schemas.microsoft.com/office/drawing/2014/main" id="{6640ECF5-8D42-B145-A5E9-B8B2D133B837}"/>
              </a:ext>
            </a:extLst>
          </p:cNvPr>
          <p:cNvSpPr/>
          <p:nvPr/>
        </p:nvSpPr>
        <p:spPr>
          <a:xfrm>
            <a:off x="2335824" y="4509300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max = a</a:t>
            </a:r>
            <a:endParaRPr sz="1600" dirty="0">
              <a:latin typeface="Roboto Regular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B2C42F-3F39-6946-B704-A90C0D3F0F11}"/>
              </a:ext>
            </a:extLst>
          </p:cNvPr>
          <p:cNvCxnSpPr>
            <a:endCxn id="26" idx="0"/>
          </p:cNvCxnSpPr>
          <p:nvPr/>
        </p:nvCxnSpPr>
        <p:spPr>
          <a:xfrm flipH="1">
            <a:off x="2892039" y="4081543"/>
            <a:ext cx="6863" cy="42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YES">
            <a:extLst>
              <a:ext uri="{FF2B5EF4-FFF2-40B4-BE49-F238E27FC236}">
                <a16:creationId xmlns:a16="http://schemas.microsoft.com/office/drawing/2014/main" id="{A665E3FB-F55C-5044-8D36-D149D9D9A0E7}"/>
              </a:ext>
            </a:extLst>
          </p:cNvPr>
          <p:cNvSpPr txBox="1"/>
          <p:nvPr/>
        </p:nvSpPr>
        <p:spPr>
          <a:xfrm>
            <a:off x="2948153" y="4165639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8ECA3F-858E-6E48-9781-D74EDD695EF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686854" y="3665689"/>
            <a:ext cx="648617" cy="1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utput m">
            <a:extLst>
              <a:ext uri="{FF2B5EF4-FFF2-40B4-BE49-F238E27FC236}">
                <a16:creationId xmlns:a16="http://schemas.microsoft.com/office/drawing/2014/main" id="{6A573FF3-C01B-4E4E-997D-E80B056BED55}"/>
              </a:ext>
            </a:extLst>
          </p:cNvPr>
          <p:cNvSpPr/>
          <p:nvPr/>
        </p:nvSpPr>
        <p:spPr>
          <a:xfrm>
            <a:off x="4335471" y="3411029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max = c</a:t>
            </a:r>
            <a:endParaRPr sz="1600" dirty="0">
              <a:latin typeface="Roboto Regular"/>
            </a:endParaRPr>
          </a:p>
        </p:txBody>
      </p:sp>
      <p:sp>
        <p:nvSpPr>
          <p:cNvPr id="31" name="NO">
            <a:extLst>
              <a:ext uri="{FF2B5EF4-FFF2-40B4-BE49-F238E27FC236}">
                <a16:creationId xmlns:a16="http://schemas.microsoft.com/office/drawing/2014/main" id="{927CF370-233A-884E-86B9-CD5C4FE6080D}"/>
              </a:ext>
            </a:extLst>
          </p:cNvPr>
          <p:cNvSpPr txBox="1"/>
          <p:nvPr/>
        </p:nvSpPr>
        <p:spPr>
          <a:xfrm>
            <a:off x="3725978" y="342714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25" name="output m">
            <a:extLst>
              <a:ext uri="{FF2B5EF4-FFF2-40B4-BE49-F238E27FC236}">
                <a16:creationId xmlns:a16="http://schemas.microsoft.com/office/drawing/2014/main" id="{42507FBB-193C-A749-9A13-036AB9CF0B9E}"/>
              </a:ext>
            </a:extLst>
          </p:cNvPr>
          <p:cNvSpPr/>
          <p:nvPr/>
        </p:nvSpPr>
        <p:spPr>
          <a:xfrm>
            <a:off x="6082393" y="2128116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max = b</a:t>
            </a:r>
            <a:endParaRPr sz="1600" dirty="0">
              <a:latin typeface="Roboto Regular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FE3F90-BEE5-B64A-A1AF-A436030D438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91686" y="2822076"/>
            <a:ext cx="0" cy="58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NO">
            <a:extLst>
              <a:ext uri="{FF2B5EF4-FFF2-40B4-BE49-F238E27FC236}">
                <a16:creationId xmlns:a16="http://schemas.microsoft.com/office/drawing/2014/main" id="{6D7D1E26-9125-4946-ACFA-99FAA133E178}"/>
              </a:ext>
            </a:extLst>
          </p:cNvPr>
          <p:cNvSpPr txBox="1"/>
          <p:nvPr/>
        </p:nvSpPr>
        <p:spPr>
          <a:xfrm>
            <a:off x="4953366" y="2871894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5104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1F4139D-6E20-054F-BFDD-1356CE3FCB68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7849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Roboto Ligh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Problem 9.3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9EF8B-3BB9-8940-8FFF-32EFDDF25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8" t="14132" r="18950" b="11278"/>
          <a:stretch/>
        </p:blipFill>
        <p:spPr>
          <a:xfrm>
            <a:off x="1074657" y="1376758"/>
            <a:ext cx="6787298" cy="548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4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B9AA-EE7D-F146-AA6F-B4B0D4D0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8.1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5ACB-6622-5545-B2EB-9483F3BB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65135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400" dirty="0">
                <a:latin typeface="Monaco" pitchFamily="2" charset="77"/>
              </a:rPr>
              <a:t> </a:t>
            </a:r>
            <a:r>
              <a:rPr lang="en-SG" sz="1400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1400" dirty="0">
                <a:latin typeface="Monaco" pitchFamily="2" charset="77"/>
              </a:rPr>
              <a:t>(</a:t>
            </a: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400" dirty="0">
                <a:latin typeface="Monaco" pitchFamily="2" charset="77"/>
              </a:rPr>
              <a:t> n)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{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1400" dirty="0">
                <a:latin typeface="Monaco" pitchFamily="2" charset="77"/>
              </a:rPr>
              <a:t> (n ==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1400" dirty="0">
                <a:latin typeface="Monaco" pitchFamily="2" charset="77"/>
              </a:rPr>
              <a:t>) {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  </a:t>
            </a:r>
            <a:r>
              <a:rPr lang="en-SG" sz="14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1400" dirty="0">
                <a:latin typeface="Monaco" pitchFamily="2" charset="77"/>
              </a:rPr>
              <a:t>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400" dirty="0">
                <a:latin typeface="Monaco" pitchFamily="2" charset="77"/>
              </a:rPr>
              <a:t>;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}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1400" dirty="0">
                <a:latin typeface="Monaco" pitchFamily="2" charset="77"/>
              </a:rPr>
              <a:t> n * factorial(n -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400" dirty="0">
                <a:latin typeface="Monaco" pitchFamily="2" charset="77"/>
              </a:rPr>
              <a:t>);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}</a:t>
            </a:r>
            <a:endParaRPr lang="en-US" sz="1400" dirty="0">
              <a:latin typeface="Monaco" pitchFamily="2" charset="7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35D76-A7E3-2F43-82C6-E2B042750316}"/>
              </a:ext>
            </a:extLst>
          </p:cNvPr>
          <p:cNvSpPr txBox="1">
            <a:spLocks/>
          </p:cNvSpPr>
          <p:nvPr/>
        </p:nvSpPr>
        <p:spPr>
          <a:xfrm>
            <a:off x="4863993" y="1825625"/>
            <a:ext cx="36513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400" dirty="0">
                <a:latin typeface="Monaco" pitchFamily="2" charset="77"/>
              </a:rPr>
              <a:t> </a:t>
            </a:r>
            <a:r>
              <a:rPr lang="en-SG" sz="1400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1400" dirty="0">
                <a:latin typeface="Monaco" pitchFamily="2" charset="77"/>
              </a:rPr>
              <a:t>(</a:t>
            </a: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400" dirty="0">
                <a:latin typeface="Monaco" pitchFamily="2" charset="77"/>
              </a:rPr>
              <a:t> n)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{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1400" dirty="0">
                <a:latin typeface="Monaco" pitchFamily="2" charset="77"/>
              </a:rPr>
              <a:t> (n ==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1400" dirty="0">
                <a:latin typeface="Monaco" pitchFamily="2" charset="77"/>
              </a:rPr>
              <a:t>) {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  </a:t>
            </a:r>
            <a:r>
              <a:rPr lang="en-SG" sz="14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1400" dirty="0">
                <a:latin typeface="Monaco" pitchFamily="2" charset="77"/>
              </a:rPr>
              <a:t>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400" dirty="0">
                <a:latin typeface="Monaco" pitchFamily="2" charset="77"/>
              </a:rPr>
              <a:t>;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} else {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  </a:t>
            </a:r>
            <a:r>
              <a:rPr lang="en-SG" sz="14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1400" dirty="0">
                <a:latin typeface="Monaco" pitchFamily="2" charset="77"/>
              </a:rPr>
              <a:t> n * factorial(n -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400" dirty="0">
                <a:latin typeface="Monaco" pitchFamily="2" charset="77"/>
              </a:rPr>
              <a:t>);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}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}</a:t>
            </a:r>
            <a:endParaRPr lang="en-US" sz="14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084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B9AA-EE7D-F146-AA6F-B4B0D4D0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8.1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5ACB-6622-5545-B2EB-9483F3BB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70514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400" dirty="0">
                <a:latin typeface="Monaco" pitchFamily="2" charset="77"/>
              </a:rPr>
              <a:t> </a:t>
            </a:r>
            <a:r>
              <a:rPr lang="en-SG" sz="1400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1400" dirty="0">
                <a:latin typeface="Monaco" pitchFamily="2" charset="77"/>
              </a:rPr>
              <a:t>(</a:t>
            </a: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400" dirty="0">
                <a:latin typeface="Monaco" pitchFamily="2" charset="77"/>
              </a:rPr>
              <a:t> n)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{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400" dirty="0">
                <a:latin typeface="Monaco" pitchFamily="2" charset="77"/>
              </a:rPr>
              <a:t> results;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1400" dirty="0">
                <a:latin typeface="Monaco" pitchFamily="2" charset="77"/>
              </a:rPr>
              <a:t> (n ==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1400" dirty="0">
                <a:latin typeface="Monaco" pitchFamily="2" charset="77"/>
              </a:rPr>
              <a:t>) {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  results =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400" dirty="0">
                <a:latin typeface="Monaco" pitchFamily="2" charset="77"/>
              </a:rPr>
              <a:t>;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}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results = n * factorial(n -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400" dirty="0">
                <a:latin typeface="Monaco" pitchFamily="2" charset="77"/>
              </a:rPr>
              <a:t>);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1400" dirty="0">
                <a:latin typeface="Monaco" pitchFamily="2" charset="77"/>
              </a:rPr>
              <a:t> results;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}</a:t>
            </a:r>
            <a:endParaRPr lang="en-US" sz="1400" dirty="0">
              <a:latin typeface="Monaco" pitchFamily="2" charset="7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35D76-A7E3-2F43-82C6-E2B042750316}"/>
              </a:ext>
            </a:extLst>
          </p:cNvPr>
          <p:cNvSpPr txBox="1">
            <a:spLocks/>
          </p:cNvSpPr>
          <p:nvPr/>
        </p:nvSpPr>
        <p:spPr>
          <a:xfrm>
            <a:off x="4863992" y="1825625"/>
            <a:ext cx="42800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400" dirty="0">
                <a:latin typeface="Monaco" pitchFamily="2" charset="77"/>
              </a:rPr>
              <a:t> </a:t>
            </a:r>
            <a:r>
              <a:rPr lang="en-SG" sz="1400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1400" dirty="0">
                <a:latin typeface="Monaco" pitchFamily="2" charset="77"/>
              </a:rPr>
              <a:t>(</a:t>
            </a: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400" dirty="0">
                <a:latin typeface="Monaco" pitchFamily="2" charset="77"/>
              </a:rPr>
              <a:t> n)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{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400" dirty="0">
                <a:latin typeface="Monaco" pitchFamily="2" charset="77"/>
              </a:rPr>
              <a:t> results;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1400" dirty="0">
                <a:latin typeface="Monaco" pitchFamily="2" charset="77"/>
              </a:rPr>
              <a:t> (n ==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1400" dirty="0">
                <a:latin typeface="Monaco" pitchFamily="2" charset="77"/>
              </a:rPr>
              <a:t>) {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  results =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400" dirty="0">
                <a:latin typeface="Monaco" pitchFamily="2" charset="77"/>
              </a:rPr>
              <a:t>;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} else {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  results = n * factorial(n -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400" dirty="0">
                <a:latin typeface="Monaco" pitchFamily="2" charset="77"/>
              </a:rPr>
              <a:t>);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}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1400" dirty="0">
                <a:latin typeface="Monaco" pitchFamily="2" charset="77"/>
              </a:rPr>
              <a:t> results; </a:t>
            </a:r>
            <a:br>
              <a:rPr lang="en-SG" sz="1400" dirty="0">
                <a:latin typeface="Monaco" pitchFamily="2" charset="77"/>
              </a:rPr>
            </a:br>
            <a:r>
              <a:rPr lang="en-SG" sz="1400" dirty="0">
                <a:latin typeface="Monaco" pitchFamily="2" charset="77"/>
              </a:rPr>
              <a:t>}</a:t>
            </a:r>
            <a:endParaRPr lang="en-US" sz="14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9631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B9AA-EE7D-F146-AA6F-B4B0D4D0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8.2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5ACB-6622-5545-B2EB-9483F3BB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70514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SG" sz="20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000" dirty="0">
                <a:latin typeface="Monaco" pitchFamily="2" charset="77"/>
              </a:rPr>
              <a:t> (x &gt; y) {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max = x;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}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000" dirty="0">
                <a:latin typeface="Monaco" pitchFamily="2" charset="77"/>
              </a:rPr>
              <a:t> (x &lt; y) {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max = y;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}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000" dirty="0">
                <a:latin typeface="Monaco" pitchFamily="2" charset="77"/>
              </a:rPr>
              <a:t> (x == y) {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max = y;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}</a:t>
            </a:r>
            <a:endParaRPr lang="en-US" sz="2000" dirty="0">
              <a:latin typeface="Monaco" pitchFamily="2" charset="7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35D76-A7E3-2F43-82C6-E2B042750316}"/>
              </a:ext>
            </a:extLst>
          </p:cNvPr>
          <p:cNvSpPr txBox="1">
            <a:spLocks/>
          </p:cNvSpPr>
          <p:nvPr/>
        </p:nvSpPr>
        <p:spPr>
          <a:xfrm>
            <a:off x="4863992" y="1825625"/>
            <a:ext cx="42800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SG" sz="20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000" dirty="0">
                <a:latin typeface="Monaco" pitchFamily="2" charset="77"/>
              </a:rPr>
              <a:t> (x &gt; y) {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max = x;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} else {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max = y;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}</a:t>
            </a:r>
            <a:endParaRPr lang="en-US" sz="20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5510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 equals k?">
            <a:extLst>
              <a:ext uri="{FF2B5EF4-FFF2-40B4-BE49-F238E27FC236}">
                <a16:creationId xmlns:a16="http://schemas.microsoft.com/office/drawing/2014/main" id="{7B062BEB-B0A2-584D-87DB-38CD1C7D2CB5}"/>
              </a:ext>
            </a:extLst>
          </p:cNvPr>
          <p:cNvSpPr/>
          <p:nvPr/>
        </p:nvSpPr>
        <p:spPr>
          <a:xfrm>
            <a:off x="1758423" y="1991736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x &gt; y</a:t>
            </a:r>
            <a:endParaRPr sz="1600" dirty="0">
              <a:latin typeface="Roboto Regular"/>
            </a:endParaRPr>
          </a:p>
        </p:txBody>
      </p:sp>
      <p:sp>
        <p:nvSpPr>
          <p:cNvPr id="11" name="YES">
            <a:extLst>
              <a:ext uri="{FF2B5EF4-FFF2-40B4-BE49-F238E27FC236}">
                <a16:creationId xmlns:a16="http://schemas.microsoft.com/office/drawing/2014/main" id="{9A3C980D-CD16-9047-AFCF-B3156393B5AC}"/>
              </a:ext>
            </a:extLst>
          </p:cNvPr>
          <p:cNvSpPr txBox="1"/>
          <p:nvPr/>
        </p:nvSpPr>
        <p:spPr>
          <a:xfrm>
            <a:off x="2646813" y="2870123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23" name="NO">
            <a:extLst>
              <a:ext uri="{FF2B5EF4-FFF2-40B4-BE49-F238E27FC236}">
                <a16:creationId xmlns:a16="http://schemas.microsoft.com/office/drawing/2014/main" id="{D6E04EC0-AD8E-0746-920D-B203E54AE168}"/>
              </a:ext>
            </a:extLst>
          </p:cNvPr>
          <p:cNvSpPr txBox="1"/>
          <p:nvPr/>
        </p:nvSpPr>
        <p:spPr>
          <a:xfrm>
            <a:off x="3436960" y="2417948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371C44-767B-B34B-912B-9789AB848F15}"/>
              </a:ext>
            </a:extLst>
          </p:cNvPr>
          <p:cNvCxnSpPr>
            <a:cxnSpLocks/>
          </p:cNvCxnSpPr>
          <p:nvPr/>
        </p:nvCxnSpPr>
        <p:spPr>
          <a:xfrm>
            <a:off x="1419276" y="2414590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D9FB88-F68E-2240-BE4F-1A05BCE70322}"/>
              </a:ext>
            </a:extLst>
          </p:cNvPr>
          <p:cNvCxnSpPr>
            <a:cxnSpLocks/>
          </p:cNvCxnSpPr>
          <p:nvPr/>
        </p:nvCxnSpPr>
        <p:spPr>
          <a:xfrm>
            <a:off x="2599225" y="2837444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8C3BD8-0440-694E-A0A1-9C9B70FA159F}"/>
              </a:ext>
            </a:extLst>
          </p:cNvPr>
          <p:cNvCxnSpPr>
            <a:cxnSpLocks/>
          </p:cNvCxnSpPr>
          <p:nvPr/>
        </p:nvCxnSpPr>
        <p:spPr>
          <a:xfrm flipV="1">
            <a:off x="3427773" y="2412493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utput m">
            <a:extLst>
              <a:ext uri="{FF2B5EF4-FFF2-40B4-BE49-F238E27FC236}">
                <a16:creationId xmlns:a16="http://schemas.microsoft.com/office/drawing/2014/main" id="{A00DD53E-97B2-0F46-822C-FA2531FF1E57}"/>
              </a:ext>
            </a:extLst>
          </p:cNvPr>
          <p:cNvSpPr/>
          <p:nvPr/>
        </p:nvSpPr>
        <p:spPr>
          <a:xfrm>
            <a:off x="306846" y="2143485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input </a:t>
            </a:r>
          </a:p>
          <a:p>
            <a:pPr algn="ctr"/>
            <a:r>
              <a:rPr lang="en-US" sz="1600" dirty="0">
                <a:latin typeface="Roboto Regular"/>
              </a:rPr>
              <a:t>x, y</a:t>
            </a:r>
            <a:endParaRPr sz="1600" dirty="0">
              <a:latin typeface="Roboto Regular"/>
            </a:endParaRPr>
          </a:p>
        </p:txBody>
      </p:sp>
      <p:sp>
        <p:nvSpPr>
          <p:cNvPr id="26" name="output m">
            <a:extLst>
              <a:ext uri="{FF2B5EF4-FFF2-40B4-BE49-F238E27FC236}">
                <a16:creationId xmlns:a16="http://schemas.microsoft.com/office/drawing/2014/main" id="{6640ECF5-8D42-B145-A5E9-B8B2D133B837}"/>
              </a:ext>
            </a:extLst>
          </p:cNvPr>
          <p:cNvSpPr/>
          <p:nvPr/>
        </p:nvSpPr>
        <p:spPr>
          <a:xfrm>
            <a:off x="7806774" y="2155521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output max</a:t>
            </a:r>
            <a:endParaRPr sz="1600" dirty="0">
              <a:latin typeface="Roboto Regular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B2C42F-3F39-6946-B704-A90C0D3F0F1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453989" y="2417072"/>
            <a:ext cx="352785" cy="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8ECA3F-858E-6E48-9781-D74EDD695EF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599387" y="2835346"/>
            <a:ext cx="0" cy="45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11F4139D-6E20-054F-BFDD-1356CE3FCB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976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Roboto Ligh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Problem 8.2</a:t>
            </a:r>
          </a:p>
        </p:txBody>
      </p:sp>
      <p:sp>
        <p:nvSpPr>
          <p:cNvPr id="17" name="i equals k?">
            <a:extLst>
              <a:ext uri="{FF2B5EF4-FFF2-40B4-BE49-F238E27FC236}">
                <a16:creationId xmlns:a16="http://schemas.microsoft.com/office/drawing/2014/main" id="{47AE1112-8B07-1346-9591-BAB6A27F00A2}"/>
              </a:ext>
            </a:extLst>
          </p:cNvPr>
          <p:cNvSpPr/>
          <p:nvPr/>
        </p:nvSpPr>
        <p:spPr>
          <a:xfrm>
            <a:off x="3765448" y="198963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x &lt; y</a:t>
            </a:r>
            <a:endParaRPr sz="1600" dirty="0">
              <a:latin typeface="Roboto Regular"/>
            </a:endParaRPr>
          </a:p>
        </p:txBody>
      </p:sp>
      <p:sp>
        <p:nvSpPr>
          <p:cNvPr id="18" name="i equals k?">
            <a:extLst>
              <a:ext uri="{FF2B5EF4-FFF2-40B4-BE49-F238E27FC236}">
                <a16:creationId xmlns:a16="http://schemas.microsoft.com/office/drawing/2014/main" id="{7CFB2BA4-090A-4E4D-8B9A-78021FE3022A}"/>
              </a:ext>
            </a:extLst>
          </p:cNvPr>
          <p:cNvSpPr/>
          <p:nvPr/>
        </p:nvSpPr>
        <p:spPr>
          <a:xfrm>
            <a:off x="5786111" y="198963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x == y</a:t>
            </a:r>
            <a:endParaRPr sz="1600" dirty="0">
              <a:latin typeface="Roboto Regula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47081-669B-E54D-B7DD-64272D02C25F}"/>
              </a:ext>
            </a:extLst>
          </p:cNvPr>
          <p:cNvSpPr/>
          <p:nvPr/>
        </p:nvSpPr>
        <p:spPr>
          <a:xfrm>
            <a:off x="1988344" y="3276122"/>
            <a:ext cx="1221762" cy="66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Regular"/>
              </a:rPr>
              <a:t>max = 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B8CCCF-ABFA-1643-9A83-024B9D58B669}"/>
              </a:ext>
            </a:extLst>
          </p:cNvPr>
          <p:cNvCxnSpPr/>
          <p:nvPr/>
        </p:nvCxnSpPr>
        <p:spPr>
          <a:xfrm>
            <a:off x="5417244" y="2412492"/>
            <a:ext cx="37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NO">
            <a:extLst>
              <a:ext uri="{FF2B5EF4-FFF2-40B4-BE49-F238E27FC236}">
                <a16:creationId xmlns:a16="http://schemas.microsoft.com/office/drawing/2014/main" id="{A2E7F080-609C-5047-935B-B8F37AE28850}"/>
              </a:ext>
            </a:extLst>
          </p:cNvPr>
          <p:cNvSpPr txBox="1"/>
          <p:nvPr/>
        </p:nvSpPr>
        <p:spPr>
          <a:xfrm>
            <a:off x="5433326" y="2424529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5F6E2C-34EB-5B42-95D7-BE0FB774AE77}"/>
              </a:ext>
            </a:extLst>
          </p:cNvPr>
          <p:cNvSpPr/>
          <p:nvPr/>
        </p:nvSpPr>
        <p:spPr>
          <a:xfrm>
            <a:off x="3988506" y="3285552"/>
            <a:ext cx="1221762" cy="66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Regular"/>
              </a:rPr>
              <a:t>max = 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B8EE45-896E-1848-AAF8-686D2CD0895F}"/>
              </a:ext>
            </a:extLst>
          </p:cNvPr>
          <p:cNvSpPr/>
          <p:nvPr/>
        </p:nvSpPr>
        <p:spPr>
          <a:xfrm>
            <a:off x="5988667" y="3262023"/>
            <a:ext cx="1221762" cy="66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Regular"/>
              </a:rPr>
              <a:t>max = 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C5CBBB-CF7B-5D49-B6F9-E3B934426DD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599548" y="2835346"/>
            <a:ext cx="6864" cy="42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YES">
            <a:extLst>
              <a:ext uri="{FF2B5EF4-FFF2-40B4-BE49-F238E27FC236}">
                <a16:creationId xmlns:a16="http://schemas.microsoft.com/office/drawing/2014/main" id="{124FF937-1DBB-1348-B05C-5E233CFAB642}"/>
              </a:ext>
            </a:extLst>
          </p:cNvPr>
          <p:cNvSpPr txBox="1"/>
          <p:nvPr/>
        </p:nvSpPr>
        <p:spPr>
          <a:xfrm>
            <a:off x="4646973" y="2875912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36" name="YES">
            <a:extLst>
              <a:ext uri="{FF2B5EF4-FFF2-40B4-BE49-F238E27FC236}">
                <a16:creationId xmlns:a16="http://schemas.microsoft.com/office/drawing/2014/main" id="{6BD36164-9ECB-CA47-897A-A44C07685962}"/>
              </a:ext>
            </a:extLst>
          </p:cNvPr>
          <p:cNvSpPr txBox="1"/>
          <p:nvPr/>
        </p:nvSpPr>
        <p:spPr>
          <a:xfrm>
            <a:off x="6647133" y="2881701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A34E928-0614-A74A-97AA-60B3E9B8879B}"/>
              </a:ext>
            </a:extLst>
          </p:cNvPr>
          <p:cNvCxnSpPr>
            <a:stCxn id="29" idx="2"/>
            <a:endCxn id="26" idx="2"/>
          </p:cNvCxnSpPr>
          <p:nvPr/>
        </p:nvCxnSpPr>
        <p:spPr>
          <a:xfrm rot="5400000" flipH="1" flipV="1">
            <a:off x="6864582" y="2428501"/>
            <a:ext cx="1233372" cy="1763441"/>
          </a:xfrm>
          <a:prstGeom prst="bentConnector3">
            <a:avLst>
              <a:gd name="adj1" fmla="val -18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9FAB4642-01B6-C749-A5D4-94A84392BC96}"/>
              </a:ext>
            </a:extLst>
          </p:cNvPr>
          <p:cNvCxnSpPr>
            <a:stCxn id="25" idx="2"/>
            <a:endCxn id="26" idx="2"/>
          </p:cNvCxnSpPr>
          <p:nvPr/>
        </p:nvCxnSpPr>
        <p:spPr>
          <a:xfrm rot="5400000" flipH="1" flipV="1">
            <a:off x="5852737" y="1440186"/>
            <a:ext cx="1256901" cy="3763602"/>
          </a:xfrm>
          <a:prstGeom prst="bentConnector3">
            <a:avLst>
              <a:gd name="adj1" fmla="val -24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09257DA0-7066-4045-82DA-009838B998E2}"/>
              </a:ext>
            </a:extLst>
          </p:cNvPr>
          <p:cNvCxnSpPr>
            <a:stCxn id="2" idx="2"/>
            <a:endCxn id="26" idx="2"/>
          </p:cNvCxnSpPr>
          <p:nvPr/>
        </p:nvCxnSpPr>
        <p:spPr>
          <a:xfrm rot="5400000" flipH="1" flipV="1">
            <a:off x="4857371" y="435390"/>
            <a:ext cx="1247471" cy="5763764"/>
          </a:xfrm>
          <a:prstGeom prst="bentConnector3">
            <a:avLst>
              <a:gd name="adj1" fmla="val -32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80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 equals k?">
            <a:extLst>
              <a:ext uri="{FF2B5EF4-FFF2-40B4-BE49-F238E27FC236}">
                <a16:creationId xmlns:a16="http://schemas.microsoft.com/office/drawing/2014/main" id="{7B062BEB-B0A2-584D-87DB-38CD1C7D2CB5}"/>
              </a:ext>
            </a:extLst>
          </p:cNvPr>
          <p:cNvSpPr/>
          <p:nvPr/>
        </p:nvSpPr>
        <p:spPr>
          <a:xfrm>
            <a:off x="2987869" y="2030156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x &gt; y</a:t>
            </a:r>
            <a:endParaRPr sz="1600" dirty="0">
              <a:latin typeface="Roboto Regular"/>
            </a:endParaRPr>
          </a:p>
        </p:txBody>
      </p:sp>
      <p:sp>
        <p:nvSpPr>
          <p:cNvPr id="11" name="YES">
            <a:extLst>
              <a:ext uri="{FF2B5EF4-FFF2-40B4-BE49-F238E27FC236}">
                <a16:creationId xmlns:a16="http://schemas.microsoft.com/office/drawing/2014/main" id="{9A3C980D-CD16-9047-AFCF-B3156393B5AC}"/>
              </a:ext>
            </a:extLst>
          </p:cNvPr>
          <p:cNvSpPr txBox="1"/>
          <p:nvPr/>
        </p:nvSpPr>
        <p:spPr>
          <a:xfrm>
            <a:off x="3876259" y="2908543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23" name="NO">
            <a:extLst>
              <a:ext uri="{FF2B5EF4-FFF2-40B4-BE49-F238E27FC236}">
                <a16:creationId xmlns:a16="http://schemas.microsoft.com/office/drawing/2014/main" id="{D6E04EC0-AD8E-0746-920D-B203E54AE168}"/>
              </a:ext>
            </a:extLst>
          </p:cNvPr>
          <p:cNvSpPr txBox="1"/>
          <p:nvPr/>
        </p:nvSpPr>
        <p:spPr>
          <a:xfrm>
            <a:off x="4666406" y="2456368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371C44-767B-B34B-912B-9789AB848F15}"/>
              </a:ext>
            </a:extLst>
          </p:cNvPr>
          <p:cNvCxnSpPr>
            <a:cxnSpLocks/>
          </p:cNvCxnSpPr>
          <p:nvPr/>
        </p:nvCxnSpPr>
        <p:spPr>
          <a:xfrm>
            <a:off x="2648722" y="2453010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D9FB88-F68E-2240-BE4F-1A05BCE70322}"/>
              </a:ext>
            </a:extLst>
          </p:cNvPr>
          <p:cNvCxnSpPr>
            <a:cxnSpLocks/>
          </p:cNvCxnSpPr>
          <p:nvPr/>
        </p:nvCxnSpPr>
        <p:spPr>
          <a:xfrm>
            <a:off x="3828671" y="2875864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8C3BD8-0440-694E-A0A1-9C9B70FA159F}"/>
              </a:ext>
            </a:extLst>
          </p:cNvPr>
          <p:cNvCxnSpPr>
            <a:cxnSpLocks/>
          </p:cNvCxnSpPr>
          <p:nvPr/>
        </p:nvCxnSpPr>
        <p:spPr>
          <a:xfrm flipV="1">
            <a:off x="4657219" y="2450913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utput m">
            <a:extLst>
              <a:ext uri="{FF2B5EF4-FFF2-40B4-BE49-F238E27FC236}">
                <a16:creationId xmlns:a16="http://schemas.microsoft.com/office/drawing/2014/main" id="{A00DD53E-97B2-0F46-822C-FA2531FF1E57}"/>
              </a:ext>
            </a:extLst>
          </p:cNvPr>
          <p:cNvSpPr/>
          <p:nvPr/>
        </p:nvSpPr>
        <p:spPr>
          <a:xfrm>
            <a:off x="1536292" y="2181905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input </a:t>
            </a:r>
          </a:p>
          <a:p>
            <a:pPr algn="ctr"/>
            <a:r>
              <a:rPr lang="en-US" sz="1600" dirty="0">
                <a:latin typeface="Roboto Regular"/>
              </a:rPr>
              <a:t>x, y</a:t>
            </a:r>
            <a:endParaRPr sz="1600" dirty="0">
              <a:latin typeface="Roboto Regular"/>
            </a:endParaRPr>
          </a:p>
        </p:txBody>
      </p:sp>
      <p:sp>
        <p:nvSpPr>
          <p:cNvPr id="26" name="output m">
            <a:extLst>
              <a:ext uri="{FF2B5EF4-FFF2-40B4-BE49-F238E27FC236}">
                <a16:creationId xmlns:a16="http://schemas.microsoft.com/office/drawing/2014/main" id="{6640ECF5-8D42-B145-A5E9-B8B2D133B837}"/>
              </a:ext>
            </a:extLst>
          </p:cNvPr>
          <p:cNvSpPr/>
          <p:nvPr/>
        </p:nvSpPr>
        <p:spPr>
          <a:xfrm>
            <a:off x="6584909" y="2181677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output max</a:t>
            </a:r>
            <a:endParaRPr sz="1600" dirty="0">
              <a:latin typeface="Roboto Regular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B2C42F-3F39-6946-B704-A90C0D3F0F1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32124" y="2443228"/>
            <a:ext cx="352785" cy="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11F4139D-6E20-054F-BFDD-1356CE3FCB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976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Roboto Ligh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Problem 8.2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47081-669B-E54D-B7DD-64272D02C25F}"/>
              </a:ext>
            </a:extLst>
          </p:cNvPr>
          <p:cNvSpPr/>
          <p:nvPr/>
        </p:nvSpPr>
        <p:spPr>
          <a:xfrm>
            <a:off x="3217790" y="3314542"/>
            <a:ext cx="1221762" cy="66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Regular"/>
              </a:rPr>
              <a:t>max = 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5F6E2C-34EB-5B42-95D7-BE0FB774AE77}"/>
              </a:ext>
            </a:extLst>
          </p:cNvPr>
          <p:cNvSpPr/>
          <p:nvPr/>
        </p:nvSpPr>
        <p:spPr>
          <a:xfrm>
            <a:off x="5010362" y="2126777"/>
            <a:ext cx="1221762" cy="66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Regular"/>
              </a:rPr>
              <a:t>max = y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09257DA0-7066-4045-82DA-009838B998E2}"/>
              </a:ext>
            </a:extLst>
          </p:cNvPr>
          <p:cNvCxnSpPr>
            <a:cxnSpLocks/>
            <a:stCxn id="2" idx="3"/>
            <a:endCxn id="26" idx="2"/>
          </p:cNvCxnSpPr>
          <p:nvPr/>
        </p:nvCxnSpPr>
        <p:spPr>
          <a:xfrm flipV="1">
            <a:off x="4439552" y="2719692"/>
            <a:ext cx="2701572" cy="927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0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1F4139D-6E20-054F-BFDD-1356CE3FCB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976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Roboto Ligh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Problem 8.3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F43AC9-2E57-2B43-93C4-A3A4ADD3F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97679"/>
              </p:ext>
            </p:extLst>
          </p:nvPr>
        </p:nvGraphicFramePr>
        <p:xfrm>
          <a:off x="864043" y="2672341"/>
          <a:ext cx="3085550" cy="1097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42775">
                  <a:extLst>
                    <a:ext uri="{9D8B030D-6E8A-4147-A177-3AD203B41FA5}">
                      <a16:colId xmlns:a16="http://schemas.microsoft.com/office/drawing/2014/main" val="1516076353"/>
                    </a:ext>
                  </a:extLst>
                </a:gridCol>
                <a:gridCol w="1542775">
                  <a:extLst>
                    <a:ext uri="{9D8B030D-6E8A-4147-A177-3AD203B41FA5}">
                      <a16:colId xmlns:a16="http://schemas.microsoft.com/office/drawing/2014/main" val="2975292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Score</a:t>
                      </a:r>
                      <a:endParaRPr lang="en-SG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Letter Grade</a:t>
                      </a:r>
                      <a:endParaRPr lang="en-SG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6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5 or higher</a:t>
                      </a:r>
                      <a:endParaRPr lang="en-SG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See Table 3</a:t>
                      </a:r>
                      <a:endParaRPr lang="en-SG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26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Less than 5</a:t>
                      </a:r>
                      <a:endParaRPr lang="en-SG" b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See Table 4</a:t>
                      </a:r>
                      <a:endParaRPr lang="en-SG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595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3A92F7-A780-884B-BCC2-2992527CA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61125"/>
              </p:ext>
            </p:extLst>
          </p:nvPr>
        </p:nvGraphicFramePr>
        <p:xfrm>
          <a:off x="5251625" y="2672341"/>
          <a:ext cx="2993342" cy="1097280"/>
        </p:xfrm>
        <a:graphic>
          <a:graphicData uri="http://schemas.openxmlformats.org/drawingml/2006/table">
            <a:tbl>
              <a:tblPr/>
              <a:tblGrid>
                <a:gridCol w="1496671">
                  <a:extLst>
                    <a:ext uri="{9D8B030D-6E8A-4147-A177-3AD203B41FA5}">
                      <a16:colId xmlns:a16="http://schemas.microsoft.com/office/drawing/2014/main" val="2195068089"/>
                    </a:ext>
                  </a:extLst>
                </a:gridCol>
                <a:gridCol w="1496671">
                  <a:extLst>
                    <a:ext uri="{9D8B030D-6E8A-4147-A177-3AD203B41FA5}">
                      <a16:colId xmlns:a16="http://schemas.microsoft.com/office/drawing/2014/main" val="3226463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Letter Grade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643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8 or higher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b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358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b="0">
                          <a:solidFill>
                            <a:schemeClr val="tx1"/>
                          </a:solidFill>
                          <a:effectLst/>
                        </a:rPr>
                        <a:t>Less than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0866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62B8B8-AF97-4742-B1E3-B1131E596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42872"/>
              </p:ext>
            </p:extLst>
          </p:nvPr>
        </p:nvGraphicFramePr>
        <p:xfrm>
          <a:off x="5247371" y="4604108"/>
          <a:ext cx="2997596" cy="1097280"/>
        </p:xfrm>
        <a:graphic>
          <a:graphicData uri="http://schemas.openxmlformats.org/drawingml/2006/table">
            <a:tbl>
              <a:tblPr/>
              <a:tblGrid>
                <a:gridCol w="1498798">
                  <a:extLst>
                    <a:ext uri="{9D8B030D-6E8A-4147-A177-3AD203B41FA5}">
                      <a16:colId xmlns:a16="http://schemas.microsoft.com/office/drawing/2014/main" val="3296478623"/>
                    </a:ext>
                  </a:extLst>
                </a:gridCol>
                <a:gridCol w="1498798">
                  <a:extLst>
                    <a:ext uri="{9D8B030D-6E8A-4147-A177-3AD203B41FA5}">
                      <a16:colId xmlns:a16="http://schemas.microsoft.com/office/drawing/2014/main" val="30331248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Letter Grade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9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3 or higher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b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014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b="0">
                          <a:solidFill>
                            <a:schemeClr val="tx1"/>
                          </a:solidFill>
                          <a:effectLst/>
                        </a:rPr>
                        <a:t>Less than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9683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0A78FE-16DD-4045-B4ED-500C11D87153}"/>
              </a:ext>
            </a:extLst>
          </p:cNvPr>
          <p:cNvSpPr txBox="1"/>
          <p:nvPr/>
        </p:nvSpPr>
        <p:spPr>
          <a:xfrm>
            <a:off x="5247371" y="2303009"/>
            <a:ext cx="206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3 (5 or higher)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13FB96-7AF7-BD49-BE70-B46259962BF6}"/>
              </a:ext>
            </a:extLst>
          </p:cNvPr>
          <p:cNvSpPr txBox="1"/>
          <p:nvPr/>
        </p:nvSpPr>
        <p:spPr>
          <a:xfrm>
            <a:off x="5247371" y="4234776"/>
            <a:ext cx="204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4 (less than 5)</a:t>
            </a:r>
          </a:p>
        </p:txBody>
      </p:sp>
    </p:spTree>
    <p:extLst>
      <p:ext uri="{BB962C8B-B14F-4D97-AF65-F5344CB8AC3E}">
        <p14:creationId xmlns:p14="http://schemas.microsoft.com/office/powerpoint/2010/main" val="388878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56E2-C024-6C47-A168-995FC1CB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9.1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DECAD3-D89A-0B40-8E35-604CA8D7F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65248"/>
              </p:ext>
            </p:extLst>
          </p:nvPr>
        </p:nvGraphicFramePr>
        <p:xfrm>
          <a:off x="1430030" y="2359600"/>
          <a:ext cx="6392315" cy="31805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78463">
                  <a:extLst>
                    <a:ext uri="{9D8B030D-6E8A-4147-A177-3AD203B41FA5}">
                      <a16:colId xmlns:a16="http://schemas.microsoft.com/office/drawing/2014/main" val="3877894804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2022185060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3212698410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1589311388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143478701"/>
                    </a:ext>
                  </a:extLst>
                </a:gridCol>
              </a:tblGrid>
              <a:tr h="636118"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a</a:t>
                      </a:r>
                      <a:endParaRPr lang="en-SG" sz="20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onaco" pitchFamily="2" charset="77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a &amp;&amp; b</a:t>
                      </a:r>
                      <a:endParaRPr lang="en-SG" sz="20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a || b</a:t>
                      </a:r>
                      <a:endParaRPr lang="en-SG" sz="20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!a</a:t>
                      </a:r>
                      <a:endParaRPr lang="en-SG" sz="20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372904"/>
                  </a:ext>
                </a:extLst>
              </a:tr>
              <a:tr h="636118"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0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0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SG" sz="20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SG" sz="20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SG" sz="20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44423"/>
                  </a:ext>
                </a:extLst>
              </a:tr>
              <a:tr h="636118"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0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0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SG" sz="20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SG" sz="20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SG" sz="20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788603"/>
                  </a:ext>
                </a:extLst>
              </a:tr>
              <a:tr h="636118"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0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0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SG" sz="20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SG" sz="20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SG" sz="20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72077"/>
                  </a:ext>
                </a:extLst>
              </a:tr>
              <a:tr h="636118"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0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0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SG" sz="20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SG" sz="20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ysClr val="windowText" lastClr="000000"/>
                        </a:solidFill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89173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B7D4E51-29E7-E346-A8D6-A0D05B1F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5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6853-E9BB-A64A-97A9-BF0A0823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8215"/>
          </a:xfrm>
        </p:spPr>
        <p:txBody>
          <a:bodyPr/>
          <a:lstStyle/>
          <a:p>
            <a:r>
              <a:rPr lang="en-US" dirty="0"/>
              <a:t>Problem 9.2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1ADC3-F6CE-2C4B-AA23-D9B552CF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3970"/>
            <a:ext cx="7886700" cy="533271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SG" sz="20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000" dirty="0">
                <a:latin typeface="Monaco" pitchFamily="2" charset="77"/>
              </a:rPr>
              <a:t> </a:t>
            </a:r>
            <a:r>
              <a:rPr lang="en-SG" sz="2000" dirty="0" err="1">
                <a:solidFill>
                  <a:srgbClr val="C2185B"/>
                </a:solidFill>
                <a:latin typeface="Monaco" pitchFamily="2" charset="77"/>
              </a:rPr>
              <a:t>max_of_three</a:t>
            </a:r>
            <a:r>
              <a:rPr lang="en-SG" sz="2000" dirty="0">
                <a:latin typeface="Monaco" pitchFamily="2" charset="77"/>
              </a:rPr>
              <a:t>(</a:t>
            </a:r>
            <a:r>
              <a:rPr lang="en-SG" sz="20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000" dirty="0">
                <a:latin typeface="Monaco" pitchFamily="2" charset="77"/>
              </a:rPr>
              <a:t> a, </a:t>
            </a:r>
            <a:r>
              <a:rPr lang="en-SG" sz="20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000" dirty="0">
                <a:latin typeface="Monaco" pitchFamily="2" charset="77"/>
              </a:rPr>
              <a:t> b, </a:t>
            </a:r>
            <a:r>
              <a:rPr lang="en-SG" sz="20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000" dirty="0">
                <a:latin typeface="Monaco" pitchFamily="2" charset="77"/>
              </a:rPr>
              <a:t> c) {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</a:t>
            </a:r>
            <a:r>
              <a:rPr lang="en-SG" sz="20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000" dirty="0">
                <a:latin typeface="Monaco" pitchFamily="2" charset="77"/>
              </a:rPr>
              <a:t> max = </a:t>
            </a:r>
            <a:r>
              <a:rPr lang="en-SG" sz="2000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2000" dirty="0">
                <a:latin typeface="Monaco" pitchFamily="2" charset="77"/>
              </a:rPr>
              <a:t>;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</a:t>
            </a:r>
            <a:r>
              <a:rPr lang="en-SG" sz="20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000" dirty="0">
                <a:latin typeface="Monaco" pitchFamily="2" charset="77"/>
              </a:rPr>
              <a:t> ((a &gt; b) &amp;&amp; (a &gt; c)) {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  </a:t>
            </a:r>
            <a:r>
              <a:rPr lang="en-SG" sz="2000" dirty="0">
                <a:solidFill>
                  <a:srgbClr val="999999"/>
                </a:solidFill>
                <a:latin typeface="Monaco" pitchFamily="2" charset="77"/>
              </a:rPr>
              <a:t>// a is larger than b and c</a:t>
            </a:r>
            <a:r>
              <a:rPr lang="en-SG" sz="2000" dirty="0">
                <a:latin typeface="Monaco" pitchFamily="2" charset="77"/>
              </a:rPr>
              <a:t>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  max = a;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}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</a:t>
            </a:r>
            <a:r>
              <a:rPr lang="en-SG" sz="20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000" dirty="0">
                <a:latin typeface="Monaco" pitchFamily="2" charset="77"/>
              </a:rPr>
              <a:t> ((b &gt; a) &amp;&amp; (b &gt; c)) {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  </a:t>
            </a:r>
            <a:r>
              <a:rPr lang="en-SG" sz="2000" dirty="0">
                <a:solidFill>
                  <a:srgbClr val="999999"/>
                </a:solidFill>
                <a:latin typeface="Monaco" pitchFamily="2" charset="77"/>
              </a:rPr>
              <a:t>// b is larger than a and c</a:t>
            </a:r>
            <a:r>
              <a:rPr lang="en-SG" sz="2000" dirty="0">
                <a:latin typeface="Monaco" pitchFamily="2" charset="77"/>
              </a:rPr>
              <a:t>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  max = b;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}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</a:t>
            </a:r>
            <a:r>
              <a:rPr lang="en-SG" sz="20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000" dirty="0">
                <a:latin typeface="Monaco" pitchFamily="2" charset="77"/>
              </a:rPr>
              <a:t> ((c &gt; a) &amp;&amp; (c &gt; b)) {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  </a:t>
            </a:r>
            <a:r>
              <a:rPr lang="en-SG" sz="2000" dirty="0">
                <a:solidFill>
                  <a:srgbClr val="999999"/>
                </a:solidFill>
                <a:latin typeface="Monaco" pitchFamily="2" charset="77"/>
              </a:rPr>
              <a:t>// c is larger than a and b</a:t>
            </a:r>
            <a:r>
              <a:rPr lang="en-SG" sz="2000" dirty="0">
                <a:latin typeface="Monaco" pitchFamily="2" charset="77"/>
              </a:rPr>
              <a:t>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  max = c;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}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</a:t>
            </a:r>
            <a:r>
              <a:rPr lang="en-SG" sz="20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2000" dirty="0">
                <a:latin typeface="Monaco" pitchFamily="2" charset="77"/>
              </a:rPr>
              <a:t> max;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}</a:t>
            </a:r>
            <a:endParaRPr lang="en-US" sz="20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376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</a:spPr>
      <a:bodyPr rtlCol="0" anchor="ctr"/>
      <a:lstStyle>
        <a:defPPr algn="ctr">
          <a:defRPr sz="1600" dirty="0">
            <a:solidFill>
              <a:schemeClr val="tx1"/>
            </a:solidFill>
            <a:latin typeface="Roboto Regular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4713</TotalTime>
  <Words>254</Words>
  <Application>Microsoft Macintosh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Helvetica Neue Medium</vt:lpstr>
      <vt:lpstr>Monaco</vt:lpstr>
      <vt:lpstr>Roboto Light</vt:lpstr>
      <vt:lpstr>Roboto Regular</vt:lpstr>
      <vt:lpstr>Office Theme</vt:lpstr>
      <vt:lpstr>Tutorial 3 Group XX</vt:lpstr>
      <vt:lpstr>Problem 8.1</vt:lpstr>
      <vt:lpstr>Problem 8.1</vt:lpstr>
      <vt:lpstr>Problem 8.2</vt:lpstr>
      <vt:lpstr>PowerPoint Presentation</vt:lpstr>
      <vt:lpstr>PowerPoint Presentation</vt:lpstr>
      <vt:lpstr>PowerPoint Presentation</vt:lpstr>
      <vt:lpstr>Problem 9.1</vt:lpstr>
      <vt:lpstr>Problem 9.2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 Group XX</dc:title>
  <dc:creator>Ooi Wei Tsang</dc:creator>
  <cp:lastModifiedBy>Wei Tsang Ooi</cp:lastModifiedBy>
  <cp:revision>16</cp:revision>
  <dcterms:created xsi:type="dcterms:W3CDTF">2018-08-20T03:20:59Z</dcterms:created>
  <dcterms:modified xsi:type="dcterms:W3CDTF">2018-09-06T17:19:31Z</dcterms:modified>
</cp:coreProperties>
</file>