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33"/>
  </p:notesMasterIdLst>
  <p:sldIdLst>
    <p:sldId id="256" r:id="rId2"/>
    <p:sldId id="260" r:id="rId3"/>
    <p:sldId id="297" r:id="rId4"/>
    <p:sldId id="303" r:id="rId5"/>
    <p:sldId id="298" r:id="rId6"/>
    <p:sldId id="304" r:id="rId7"/>
    <p:sldId id="305" r:id="rId8"/>
    <p:sldId id="312" r:id="rId9"/>
    <p:sldId id="308" r:id="rId10"/>
    <p:sldId id="309" r:id="rId11"/>
    <p:sldId id="307" r:id="rId12"/>
    <p:sldId id="310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223" autoAdjust="0"/>
  </p:normalViewPr>
  <p:slideViewPr>
    <p:cSldViewPr snapToGrid="0">
      <p:cViewPr varScale="1">
        <p:scale>
          <a:sx n="45" d="100"/>
          <a:sy n="45" d="100"/>
        </p:scale>
        <p:origin x="14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54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score is never 4! So we always execute the false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347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74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Now, score is always &gt;= 10, and "ok" will always be printed.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355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10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1269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547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528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866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optimal </a:t>
            </a:r>
            <a:r>
              <a:rPr lang="en-US" dirty="0" err="1"/>
              <a:t>stratagy</a:t>
            </a:r>
            <a:r>
              <a:rPr lang="en-US" dirty="0"/>
              <a:t> is to always half the region of numbers that contain the answer (it will take 7 guesses at most).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943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64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https://play.kahoot.it/#/k/53d7bee2-3224-4860-9cb3-268f0b7ca608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0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894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607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684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165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683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76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973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942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88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2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77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1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71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73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616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72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97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3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6078558"/>
            <a:ext cx="191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CS1010 Tut [C09]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607855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/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6C071B-4AE7-40D0-A83E-5B398F0E7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4"/>
          <a:stretch/>
        </p:blipFill>
        <p:spPr>
          <a:xfrm>
            <a:off x="-1" y="7734"/>
            <a:ext cx="12191743" cy="6850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>
                <a:solidFill>
                  <a:schemeClr val="bg2"/>
                </a:solidFill>
              </a:rPr>
              <a:t>CS1010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b="1" dirty="0">
                <a:solidFill>
                  <a:schemeClr val="bg2"/>
                </a:solidFill>
                <a:hlinkClick r:id="rId4"/>
              </a:rPr>
              <a:t>https://github.com/DigiPie/cs1010_tut_c09</a:t>
            </a:r>
            <a:r>
              <a:rPr lang="en-SG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Image result for code background">
            <a:extLst>
              <a:ext uri="{FF2B5EF4-FFF2-40B4-BE49-F238E27FC236}">
                <a16:creationId xmlns:a16="http://schemas.microsoft.com/office/drawing/2014/main" id="{99E6EFA6-1547-4CE5-8AA0-15B0BAAD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9950" y="20526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24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10.2</a:t>
            </a:r>
            <a:br>
              <a:rPr lang="en-US" dirty="0"/>
            </a:br>
            <a:r>
              <a:rPr lang="en-US" sz="3100" dirty="0"/>
              <a:t>In the code below, replace ??? with the appropriate assertion.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6B499-A184-4DE6-A377-F70C8D618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54"/>
          <a:stretch/>
        </p:blipFill>
        <p:spPr>
          <a:xfrm>
            <a:off x="1371600" y="1727400"/>
            <a:ext cx="3771900" cy="414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53D76-0169-4006-801E-E8A6FDC8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1727400"/>
            <a:ext cx="5829300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// { score == 10 || score == 0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tx1"/>
                </a:solidFill>
              </a:rPr>
              <a:t>14 </a:t>
            </a:r>
            <a:r>
              <a:rPr lang="en-SG" dirty="0">
                <a:solidFill>
                  <a:schemeClr val="tx1"/>
                </a:solidFill>
              </a:rPr>
              <a:t>// { score == </a:t>
            </a:r>
            <a:r>
              <a:rPr lang="en-SG" dirty="0"/>
              <a:t>… || score == …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4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10.2</a:t>
            </a:r>
            <a:br>
              <a:rPr lang="en-US" dirty="0"/>
            </a:br>
            <a:r>
              <a:rPr lang="en-US" sz="3100" dirty="0"/>
              <a:t>In the code below, replace ??? with the appropriate assertion.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6B499-A184-4DE6-A377-F70C8D618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54"/>
          <a:stretch/>
        </p:blipFill>
        <p:spPr>
          <a:xfrm>
            <a:off x="1371600" y="1727400"/>
            <a:ext cx="3771900" cy="414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53D76-0169-4006-801E-E8A6FDC8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1727400"/>
            <a:ext cx="5829300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// { score == 10 || score == 0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tx1"/>
                </a:solidFill>
              </a:rPr>
              <a:t>14 </a:t>
            </a:r>
            <a:r>
              <a:rPr lang="en-SG" dirty="0">
                <a:solidFill>
                  <a:schemeClr val="tx1"/>
                </a:solidFill>
              </a:rPr>
              <a:t>// { score </a:t>
            </a:r>
            <a:r>
              <a:rPr lang="en-SG" dirty="0"/>
              <a:t>== 20 || score == 10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4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10.2</a:t>
            </a:r>
            <a:br>
              <a:rPr lang="en-US" dirty="0"/>
            </a:br>
            <a:r>
              <a:rPr lang="en-US" sz="3100" dirty="0"/>
              <a:t>In the code below, replace ??? with the appropriate assertion.</a:t>
            </a:r>
            <a:br>
              <a:rPr lang="en-US" sz="3100" dirty="0"/>
            </a:br>
            <a:r>
              <a:rPr lang="en-US" sz="3100" b="1" dirty="0">
                <a:solidFill>
                  <a:srgbClr val="00B050"/>
                </a:solidFill>
              </a:rPr>
              <a:t>What will be printed?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6B499-A184-4DE6-A377-F70C8D618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54"/>
          <a:stretch/>
        </p:blipFill>
        <p:spPr>
          <a:xfrm>
            <a:off x="1371600" y="1727400"/>
            <a:ext cx="3771900" cy="414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53D76-0169-4006-801E-E8A6FDC8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1727400"/>
            <a:ext cx="5829300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// { score == 10 || score == 0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tx1"/>
                </a:solidFill>
              </a:rPr>
              <a:t>14 </a:t>
            </a:r>
            <a:r>
              <a:rPr lang="en-SG" dirty="0">
                <a:solidFill>
                  <a:schemeClr val="tx1"/>
                </a:solidFill>
              </a:rPr>
              <a:t>// </a:t>
            </a:r>
            <a:r>
              <a:rPr lang="en-SG" dirty="0"/>
              <a:t>{ score == 20 || score == 10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8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10.2</a:t>
            </a:r>
            <a:br>
              <a:rPr lang="en-US" dirty="0"/>
            </a:br>
            <a:r>
              <a:rPr lang="en-US" sz="3100" dirty="0"/>
              <a:t>In the code below, replace ??? with the appropriate assertion.</a:t>
            </a:r>
            <a:br>
              <a:rPr lang="en-US" sz="3100" dirty="0"/>
            </a:br>
            <a:r>
              <a:rPr lang="en-US" sz="3100" b="1" dirty="0">
                <a:solidFill>
                  <a:srgbClr val="00B050"/>
                </a:solidFill>
              </a:rPr>
              <a:t>What will be printed?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6B499-A184-4DE6-A377-F70C8D618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54"/>
          <a:stretch/>
        </p:blipFill>
        <p:spPr>
          <a:xfrm>
            <a:off x="1371600" y="1727400"/>
            <a:ext cx="3771900" cy="414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53D76-0169-4006-801E-E8A6FDC8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1727400"/>
            <a:ext cx="5829300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// { score == 10 || score == 0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tx1"/>
                </a:solidFill>
              </a:rPr>
              <a:t>14 </a:t>
            </a:r>
            <a:r>
              <a:rPr lang="en-SG" dirty="0">
                <a:solidFill>
                  <a:schemeClr val="tx1"/>
                </a:solidFill>
              </a:rPr>
              <a:t>// </a:t>
            </a:r>
            <a:r>
              <a:rPr lang="en-SG" dirty="0"/>
              <a:t>{ score == 20 || score == 10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“ok” will always be printed.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6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10.1, 10.2, 11.1</a:t>
            </a:r>
            <a:r>
              <a:rPr lang="en-SG" sz="4000" dirty="0">
                <a:solidFill>
                  <a:schemeClr val="tx1"/>
                </a:solidFill>
              </a:rPr>
              <a:t>, 11.2, 11.3, 12.1</a:t>
            </a:r>
          </a:p>
        </p:txBody>
      </p:sp>
    </p:spTree>
    <p:extLst>
      <p:ext uri="{BB962C8B-B14F-4D97-AF65-F5344CB8AC3E}">
        <p14:creationId xmlns:p14="http://schemas.microsoft.com/office/powerpoint/2010/main" val="40797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 Set 11.1</a:t>
            </a:r>
            <a:br>
              <a:rPr lang="en-US" dirty="0"/>
            </a:br>
            <a:r>
              <a:rPr lang="en-US" sz="3200" dirty="0"/>
              <a:t>Does this code runs correctly? 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53D76-0169-4006-801E-E8A6FDC8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946850"/>
            <a:ext cx="9601200" cy="920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A970A-E907-4085-8888-54C50AF6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6115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4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 Set 11.1</a:t>
            </a:r>
            <a:br>
              <a:rPr lang="en-US" dirty="0"/>
            </a:br>
            <a:r>
              <a:rPr lang="en-US" sz="3200" dirty="0"/>
              <a:t>Does this code runs correctly? </a:t>
            </a:r>
            <a:r>
              <a:rPr lang="en-US" sz="3200" b="1" dirty="0">
                <a:solidFill>
                  <a:srgbClr val="00B050"/>
                </a:solidFill>
              </a:rPr>
              <a:t>No 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A970A-E907-4085-8888-54C50AF6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6115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 Set 11.1</a:t>
            </a:r>
            <a:br>
              <a:rPr lang="en-US" dirty="0"/>
            </a:br>
            <a:r>
              <a:rPr lang="en-US" sz="3200" dirty="0"/>
              <a:t>Solution (</a:t>
            </a:r>
            <a:r>
              <a:rPr lang="en-US" sz="3200" b="1" dirty="0">
                <a:solidFill>
                  <a:srgbClr val="00B050"/>
                </a:solidFill>
              </a:rPr>
              <a:t>Code available on GitHub repo</a:t>
            </a:r>
            <a:r>
              <a:rPr lang="en-US" sz="3200" dirty="0"/>
              <a:t>)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E39FE-8A24-4DDB-9BAF-DC2DEBFA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1400175"/>
            <a:ext cx="5610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10.1, 10.2, 11.1, 11.2</a:t>
            </a:r>
            <a:r>
              <a:rPr lang="en-SG" sz="4000" dirty="0">
                <a:solidFill>
                  <a:schemeClr val="tx1"/>
                </a:solidFill>
              </a:rPr>
              <a:t>, 11.3, 12.1</a:t>
            </a:r>
          </a:p>
        </p:txBody>
      </p:sp>
    </p:spTree>
    <p:extLst>
      <p:ext uri="{BB962C8B-B14F-4D97-AF65-F5344CB8AC3E}">
        <p14:creationId xmlns:p14="http://schemas.microsoft.com/office/powerpoint/2010/main" val="158733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3271-4FC7-4559-82CB-AEF01F8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Problem Set 11.2</a:t>
            </a:r>
            <a:br>
              <a:rPr lang="en-SG" dirty="0"/>
            </a:br>
            <a:r>
              <a:rPr lang="en-SG" sz="2800" b="1" dirty="0">
                <a:solidFill>
                  <a:srgbClr val="00B050"/>
                </a:solidFill>
              </a:rPr>
              <a:t>Code available on GitHub repo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3D5F-DE67-4B52-ABA8-3449213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Rewrite the "Guess A Number" program so that it shows the user the number of guesses made before the correct guess is entered.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Rewrite the "Guess A Number" program with a while loop.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Extend the "Guess A Number" program so that it plays the game for five rounds with the user, and at the end, shows the user the average number of guesses over five rounds. (Hint: you should put the loop that reads the guess and prints feedback to the user into another function.)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the optimal strategy to play the game?</a:t>
            </a:r>
          </a:p>
        </p:txBody>
      </p:sp>
    </p:spTree>
    <p:extLst>
      <p:ext uri="{BB962C8B-B14F-4D97-AF65-F5344CB8AC3E}">
        <p14:creationId xmlns:p14="http://schemas.microsoft.com/office/powerpoint/2010/main" val="395610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Tutorial Segment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Kahoot!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Discussion of problem sets</a:t>
            </a:r>
          </a:p>
          <a:p>
            <a:r>
              <a:rPr lang="en-SG" dirty="0"/>
              <a:t>Consultation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10.1, 10.2, 11.1, 11.2, 11.3</a:t>
            </a:r>
            <a:r>
              <a:rPr lang="en-SG" sz="4000" dirty="0">
                <a:solidFill>
                  <a:schemeClr val="tx1"/>
                </a:solidFill>
              </a:rPr>
              <a:t>, 12.1</a:t>
            </a:r>
          </a:p>
        </p:txBody>
      </p:sp>
    </p:spTree>
    <p:extLst>
      <p:ext uri="{BB962C8B-B14F-4D97-AF65-F5344CB8AC3E}">
        <p14:creationId xmlns:p14="http://schemas.microsoft.com/office/powerpoint/2010/main" val="82006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 Set 11.3 (a)</a:t>
            </a:r>
            <a:br>
              <a:rPr lang="en-US" dirty="0"/>
            </a:br>
            <a:r>
              <a:rPr lang="en-SG" sz="3200" dirty="0"/>
              <a:t>Trace the following algorithm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8FB48-17C2-4964-9A2F-0EC8A4EA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4391025" cy="2924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1727400"/>
            <a:ext cx="5210175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return value when:</a:t>
            </a:r>
          </a:p>
          <a:p>
            <a:r>
              <a:rPr lang="en-US" dirty="0"/>
              <a:t>n is 8 and k is 2? </a:t>
            </a:r>
          </a:p>
          <a:p>
            <a:endParaRPr lang="en-US" dirty="0"/>
          </a:p>
          <a:p>
            <a:r>
              <a:rPr lang="en-US" dirty="0"/>
              <a:t>n is 81 and k is 3? </a:t>
            </a:r>
          </a:p>
          <a:p>
            <a:endParaRPr lang="en-US" dirty="0"/>
          </a:p>
          <a:p>
            <a:r>
              <a:rPr lang="en-US" dirty="0"/>
              <a:t>n is 100 and k is 5?</a:t>
            </a:r>
          </a:p>
          <a:p>
            <a:endParaRPr lang="en-SG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7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 Set 11.3 (a)</a:t>
            </a:r>
            <a:br>
              <a:rPr lang="en-US" dirty="0"/>
            </a:br>
            <a:r>
              <a:rPr lang="en-SG" sz="3200" dirty="0"/>
              <a:t>Trace the following algorithm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8FB48-17C2-4964-9A2F-0EC8A4EA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4391025" cy="2924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1727400"/>
            <a:ext cx="5210175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return value when:</a:t>
            </a:r>
          </a:p>
          <a:p>
            <a:r>
              <a:rPr lang="en-US" dirty="0"/>
              <a:t>n is 8 and k is 2?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3</a:t>
            </a:r>
          </a:p>
          <a:p>
            <a:r>
              <a:rPr lang="en-US" dirty="0"/>
              <a:t>n is 81 and k is 3?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4</a:t>
            </a:r>
          </a:p>
          <a:p>
            <a:r>
              <a:rPr lang="en-US" dirty="0"/>
              <a:t>n is 100 and k is 5?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2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71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11.3 (b)</a:t>
            </a:r>
            <a:br>
              <a:rPr lang="en-US" dirty="0"/>
            </a:br>
            <a:r>
              <a:rPr lang="en-US" sz="3200" dirty="0"/>
              <a:t>What is the mathematical expression that our mystery function here is trying to compute?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8FB48-17C2-4964-9A2F-0EC8A4EA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4391025" cy="2924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1727400"/>
            <a:ext cx="5210175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It is: </a:t>
            </a:r>
            <a:r>
              <a:rPr lang="en-US" b="1" dirty="0">
                <a:solidFill>
                  <a:srgbClr val="00B050"/>
                </a:solidFill>
              </a:rPr>
              <a:t>floor of </a:t>
            </a:r>
            <a:r>
              <a:rPr lang="en-US" b="1" dirty="0" err="1">
                <a:solidFill>
                  <a:srgbClr val="00B050"/>
                </a:solidFill>
              </a:rPr>
              <a:t>log_k</a:t>
            </a:r>
            <a:r>
              <a:rPr lang="en-US" b="1" dirty="0">
                <a:solidFill>
                  <a:srgbClr val="00B05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69620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11.3 (c)</a:t>
            </a:r>
            <a:br>
              <a:rPr lang="en-US" dirty="0"/>
            </a:br>
            <a:r>
              <a:rPr lang="en-US" sz="3200" dirty="0"/>
              <a:t>Give a pair of inputs that would cause the function to return the wrong answer.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8FB48-17C2-4964-9A2F-0EC8A4EA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4391025" cy="2924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1727400"/>
            <a:ext cx="5210175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7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11.3 (c)</a:t>
            </a:r>
            <a:br>
              <a:rPr lang="en-US" dirty="0"/>
            </a:br>
            <a:r>
              <a:rPr lang="en-US" sz="3200" dirty="0"/>
              <a:t>Give a pair of inputs that would cause the function to return the wrong answer.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8FB48-17C2-4964-9A2F-0EC8A4EA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4391025" cy="2924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1727400"/>
            <a:ext cx="5210175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If n is 0, then the value returned would be -1 (it should be undefined).</a:t>
            </a:r>
          </a:p>
        </p:txBody>
      </p:sp>
    </p:spTree>
    <p:extLst>
      <p:ext uri="{BB962C8B-B14F-4D97-AF65-F5344CB8AC3E}">
        <p14:creationId xmlns:p14="http://schemas.microsoft.com/office/powerpoint/2010/main" val="1174453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11.3 (d)</a:t>
            </a:r>
            <a:br>
              <a:rPr lang="en-US" dirty="0"/>
            </a:br>
            <a:r>
              <a:rPr lang="en-US" sz="3200" dirty="0"/>
              <a:t>Give a pair of inputs that would cause the function to loop forever.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8FB48-17C2-4964-9A2F-0EC8A4EA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4391025" cy="2924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1727400"/>
            <a:ext cx="5210175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08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11.3 (d)</a:t>
            </a:r>
            <a:br>
              <a:rPr lang="en-US" dirty="0"/>
            </a:br>
            <a:r>
              <a:rPr lang="en-US" sz="3200" dirty="0"/>
              <a:t>Give a pair of inputs that would cause the function to loop forever.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8FB48-17C2-4964-9A2F-0EC8A4EA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400"/>
            <a:ext cx="4391025" cy="2924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1727400"/>
            <a:ext cx="5210175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If k is 1, then something over k never changes, so it would loop forever (it should be undefined).</a:t>
            </a:r>
          </a:p>
        </p:txBody>
      </p:sp>
    </p:spTree>
    <p:extLst>
      <p:ext uri="{BB962C8B-B14F-4D97-AF65-F5344CB8AC3E}">
        <p14:creationId xmlns:p14="http://schemas.microsoft.com/office/powerpoint/2010/main" val="319571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10.1, 10.2, 11.1, 11.2, 11.3, 12.1</a:t>
            </a:r>
          </a:p>
        </p:txBody>
      </p:sp>
    </p:spTree>
    <p:extLst>
      <p:ext uri="{BB962C8B-B14F-4D97-AF65-F5344CB8AC3E}">
        <p14:creationId xmlns:p14="http://schemas.microsoft.com/office/powerpoint/2010/main" val="331770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12.1</a:t>
            </a:r>
            <a:br>
              <a:rPr lang="en-US" dirty="0"/>
            </a:br>
            <a:r>
              <a:rPr lang="en-US" sz="3200" dirty="0"/>
              <a:t>Give a pair of inputs that would cause the function to loop forever.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288" y="1727400"/>
            <a:ext cx="6386511" cy="4140000"/>
          </a:xfrm>
        </p:spPr>
        <p:txBody>
          <a:bodyPr>
            <a:normAutofit/>
          </a:bodyPr>
          <a:lstStyle/>
          <a:p>
            <a:r>
              <a:rPr lang="en-US" dirty="0"/>
              <a:t>(a) Trace through the program. What is the value of j when the loop exits?</a:t>
            </a:r>
          </a:p>
          <a:p>
            <a:endParaRPr lang="en-US" dirty="0"/>
          </a:p>
          <a:p>
            <a:r>
              <a:rPr lang="en-US" dirty="0"/>
              <a:t>(b) Do you recognize any pattern on the relationship of </a:t>
            </a:r>
            <a:r>
              <a:rPr lang="en-US" dirty="0" err="1"/>
              <a:t>i</a:t>
            </a:r>
            <a:r>
              <a:rPr lang="en-US" dirty="0"/>
              <a:t> and j?</a:t>
            </a:r>
          </a:p>
          <a:p>
            <a:endParaRPr lang="en-US" dirty="0"/>
          </a:p>
          <a:p>
            <a:r>
              <a:rPr lang="en-US" dirty="0"/>
              <a:t>(C) What is the loop invariant?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C90C9-A3AC-4EEA-8056-05862E7F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399"/>
            <a:ext cx="3214688" cy="24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3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/>
              <a:t>KAHOOT!</a:t>
            </a:r>
            <a:endParaRPr lang="en-SG" sz="9600" dirty="0"/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4000" b="1">
                <a:solidFill>
                  <a:srgbClr val="00B050"/>
                </a:solidFill>
              </a:rPr>
              <a:t>Quick quiz</a:t>
            </a:r>
            <a:endParaRPr lang="en-SG" sz="4000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F3A34-90F1-40F8-B544-3BDBFFEE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4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12.1</a:t>
            </a:r>
            <a:br>
              <a:rPr lang="en-US" dirty="0"/>
            </a:br>
            <a:r>
              <a:rPr lang="en-US" sz="3200" dirty="0"/>
              <a:t>Give a pair of inputs that would cause the function to loop forever.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84E99-8AF4-4E23-8FE3-423644C5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288" y="1727400"/>
            <a:ext cx="6386511" cy="4140000"/>
          </a:xfrm>
        </p:spPr>
        <p:txBody>
          <a:bodyPr>
            <a:normAutofit/>
          </a:bodyPr>
          <a:lstStyle/>
          <a:p>
            <a:r>
              <a:rPr lang="en-US" dirty="0"/>
              <a:t>(a) Trace through the program. What is the value of j when the loop exits?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10	</a:t>
            </a:r>
          </a:p>
          <a:p>
            <a:r>
              <a:rPr lang="en-US" dirty="0"/>
              <a:t>(b) Do you recognize any pattern on the relationship of </a:t>
            </a:r>
            <a:r>
              <a:rPr lang="en-US" dirty="0" err="1"/>
              <a:t>i</a:t>
            </a:r>
            <a:r>
              <a:rPr lang="en-US" dirty="0"/>
              <a:t> and j?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{ </a:t>
            </a:r>
            <a:r>
              <a:rPr lang="en-SG" b="1" dirty="0" err="1">
                <a:solidFill>
                  <a:srgbClr val="00B050"/>
                </a:solidFill>
              </a:rPr>
              <a:t>i</a:t>
            </a:r>
            <a:r>
              <a:rPr lang="en-SG" b="1" dirty="0">
                <a:solidFill>
                  <a:srgbClr val="00B050"/>
                </a:solidFill>
              </a:rPr>
              <a:t> + j == 10 }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/>
              <a:t>(c) </a:t>
            </a:r>
            <a:r>
              <a:rPr lang="en-US" dirty="0"/>
              <a:t>What is the loop invariant?</a:t>
            </a:r>
          </a:p>
          <a:p>
            <a:pPr lvl="1"/>
            <a:r>
              <a:rPr lang="en-SG" b="1" dirty="0">
                <a:solidFill>
                  <a:srgbClr val="00B050"/>
                </a:solidFill>
              </a:rPr>
              <a:t>{ </a:t>
            </a:r>
            <a:r>
              <a:rPr lang="en-SG" b="1" dirty="0" err="1">
                <a:solidFill>
                  <a:srgbClr val="00B050"/>
                </a:solidFill>
              </a:rPr>
              <a:t>i</a:t>
            </a:r>
            <a:r>
              <a:rPr lang="en-SG" b="1" dirty="0">
                <a:solidFill>
                  <a:srgbClr val="00B050"/>
                </a:solidFill>
              </a:rPr>
              <a:t> + j == 10 }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C90C9-A3AC-4EEA-8056-05862E7F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7399"/>
            <a:ext cx="3214688" cy="24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08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2400" b="1" dirty="0">
                <a:solidFill>
                  <a:srgbClr val="00B050"/>
                </a:solidFill>
                <a:hlinkClick r:id="rId3"/>
              </a:rPr>
              <a:t>https://github.com/DigiPie/cs1010_tut_c09</a:t>
            </a:r>
            <a:r>
              <a:rPr lang="en-SG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9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10.1</a:t>
            </a:r>
            <a:r>
              <a:rPr lang="en-SG" sz="4000" dirty="0">
                <a:solidFill>
                  <a:schemeClr val="tx1"/>
                </a:solidFill>
              </a:rPr>
              <a:t>, 10.2, 11.1, 11.2, 11.3, 12.1</a:t>
            </a:r>
          </a:p>
        </p:txBody>
      </p:sp>
    </p:spTree>
    <p:extLst>
      <p:ext uri="{BB962C8B-B14F-4D97-AF65-F5344CB8AC3E}">
        <p14:creationId xmlns:p14="http://schemas.microsoft.com/office/powerpoint/2010/main" val="1185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3271-4FC7-4559-82CB-AEF01F8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Problem Set 10.1 (a)</a:t>
            </a:r>
            <a:br>
              <a:rPr lang="en-SG" dirty="0"/>
            </a:br>
            <a:r>
              <a:rPr lang="en-US" sz="3100" dirty="0"/>
              <a:t>Negate the following logical expression, then apply De Morgan's Law to simplify the resulting expression.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3D5F-DE67-4B52-ABA8-3449213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(a) (x &gt; 1) &amp;&amp; (y != 10)</a:t>
            </a:r>
            <a:endParaRPr lang="en-SG" b="1" dirty="0"/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!(</a:t>
            </a:r>
            <a:r>
              <a:rPr lang="es-ES" b="1" dirty="0">
                <a:solidFill>
                  <a:schemeClr val="tx1"/>
                </a:solidFill>
              </a:rPr>
              <a:t>(x &gt; 1) &amp;&amp; (y != 10)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!</a:t>
            </a:r>
            <a:r>
              <a:rPr lang="es-ES" b="1" dirty="0">
                <a:solidFill>
                  <a:schemeClr val="tx1"/>
                </a:solidFill>
              </a:rPr>
              <a:t>(x &gt; 1) </a:t>
            </a:r>
            <a:r>
              <a:rPr lang="es-ES" b="1" dirty="0">
                <a:solidFill>
                  <a:srgbClr val="FF0000"/>
                </a:solidFill>
              </a:rPr>
              <a:t>||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>
                <a:solidFill>
                  <a:srgbClr val="FF0000"/>
                </a:solidFill>
              </a:rPr>
              <a:t>!</a:t>
            </a:r>
            <a:r>
              <a:rPr lang="es-ES" b="1" dirty="0">
                <a:solidFill>
                  <a:schemeClr val="tx1"/>
                </a:solidFill>
              </a:rPr>
              <a:t>(y != 10)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solidFill>
                  <a:schemeClr val="tx1"/>
                </a:solidFill>
              </a:rPr>
              <a:t>(x </a:t>
            </a:r>
            <a:r>
              <a:rPr lang="es-ES" b="1" dirty="0">
                <a:solidFill>
                  <a:srgbClr val="FF0000"/>
                </a:solidFill>
              </a:rPr>
              <a:t>&lt;=</a:t>
            </a:r>
            <a:r>
              <a:rPr lang="es-ES" b="1" dirty="0">
                <a:solidFill>
                  <a:schemeClr val="tx1"/>
                </a:solidFill>
              </a:rPr>
              <a:t> 1) || (y </a:t>
            </a:r>
            <a:r>
              <a:rPr lang="es-ES" b="1" dirty="0">
                <a:solidFill>
                  <a:srgbClr val="FF0000"/>
                </a:solidFill>
              </a:rPr>
              <a:t>==</a:t>
            </a:r>
            <a:r>
              <a:rPr lang="es-ES" b="1" dirty="0">
                <a:solidFill>
                  <a:schemeClr val="tx1"/>
                </a:solidFill>
              </a:rPr>
              <a:t> 10)</a:t>
            </a:r>
            <a:endParaRPr lang="en-S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9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3271-4FC7-4559-82CB-AEF01F8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Problem Set 10.1 (b)</a:t>
            </a:r>
            <a:br>
              <a:rPr lang="en-SG" dirty="0"/>
            </a:br>
            <a:r>
              <a:rPr lang="en-US" sz="3100" dirty="0"/>
              <a:t>Negate the following logical expression, then apply De Morgan's Law to simplify the resulting expression.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3D5F-DE67-4B52-ABA8-3449213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(b) !</a:t>
            </a:r>
            <a:r>
              <a:rPr lang="es-ES" b="1" dirty="0" err="1"/>
              <a:t>eating</a:t>
            </a:r>
            <a:r>
              <a:rPr lang="es-ES" b="1" dirty="0"/>
              <a:t> &amp;&amp; </a:t>
            </a:r>
            <a:r>
              <a:rPr lang="es-ES" b="1" dirty="0" err="1"/>
              <a:t>drinking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!</a:t>
            </a:r>
            <a:r>
              <a:rPr lang="es-ES" b="1" dirty="0">
                <a:solidFill>
                  <a:schemeClr val="tx1"/>
                </a:solidFill>
              </a:rPr>
              <a:t>(!</a:t>
            </a:r>
            <a:r>
              <a:rPr lang="es-ES" b="1" dirty="0" err="1">
                <a:solidFill>
                  <a:schemeClr val="tx1"/>
                </a:solidFill>
              </a:rPr>
              <a:t>eating</a:t>
            </a:r>
            <a:r>
              <a:rPr lang="es-ES" b="1" dirty="0">
                <a:solidFill>
                  <a:schemeClr val="tx1"/>
                </a:solidFill>
              </a:rPr>
              <a:t> &amp;&amp; </a:t>
            </a:r>
            <a:r>
              <a:rPr lang="es-ES" b="1" dirty="0" err="1">
                <a:solidFill>
                  <a:schemeClr val="tx1"/>
                </a:solidFill>
              </a:rPr>
              <a:t>drinking</a:t>
            </a:r>
            <a:r>
              <a:rPr lang="es-ES" b="1" dirty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>
                <a:solidFill>
                  <a:schemeClr val="tx1"/>
                </a:solidFill>
              </a:rPr>
              <a:t>eating</a:t>
            </a:r>
            <a:r>
              <a:rPr lang="es-ES" b="1" dirty="0">
                <a:solidFill>
                  <a:schemeClr val="tx1"/>
                </a:solidFill>
              </a:rPr>
              <a:t>) </a:t>
            </a:r>
            <a:r>
              <a:rPr lang="es-ES" b="1" dirty="0">
                <a:solidFill>
                  <a:srgbClr val="FF0000"/>
                </a:solidFill>
              </a:rPr>
              <a:t>||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>
                <a:solidFill>
                  <a:srgbClr val="FF0000"/>
                </a:solidFill>
              </a:rPr>
              <a:t>!</a:t>
            </a:r>
            <a:r>
              <a:rPr lang="es-ES" b="1" dirty="0" err="1">
                <a:solidFill>
                  <a:schemeClr val="tx1"/>
                </a:solidFill>
              </a:rPr>
              <a:t>drinking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8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3271-4FC7-4559-82CB-AEF01F8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Problem Set 10.1 (c)</a:t>
            </a:r>
            <a:br>
              <a:rPr lang="en-SG" dirty="0"/>
            </a:br>
            <a:r>
              <a:rPr lang="en-US" sz="3100" dirty="0"/>
              <a:t>Negate the following logical expression, then apply De Morgan's Law to simplify the resulting expression.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3D5F-DE67-4B52-ABA8-3449213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(c) </a:t>
            </a:r>
            <a:r>
              <a:rPr lang="en-US" b="1" dirty="0"/>
              <a:t>(has_cs2030 || has_cs2113) &amp;&amp; has_cs2040c</a:t>
            </a:r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!(</a:t>
            </a:r>
            <a:r>
              <a:rPr lang="en-US" b="1" dirty="0">
                <a:solidFill>
                  <a:schemeClr val="tx1"/>
                </a:solidFill>
              </a:rPr>
              <a:t>(has_cs2030 || has_cs2113) &amp;&amp; has_cs2040c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b="1" dirty="0">
                <a:solidFill>
                  <a:schemeClr val="tx1"/>
                </a:solidFill>
              </a:rPr>
              <a:t>(has_cs2030 || has_cs2113) </a:t>
            </a:r>
            <a:r>
              <a:rPr lang="en-US" b="1" dirty="0">
                <a:solidFill>
                  <a:srgbClr val="FF0000"/>
                </a:solidFill>
              </a:rPr>
              <a:t>|| !</a:t>
            </a:r>
            <a:r>
              <a:rPr lang="en-US" b="1" dirty="0">
                <a:solidFill>
                  <a:schemeClr val="tx1"/>
                </a:solidFill>
              </a:rPr>
              <a:t>has_cs2040c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b="1" dirty="0">
                <a:solidFill>
                  <a:schemeClr val="tx1"/>
                </a:solidFill>
              </a:rPr>
              <a:t>has_cs2030 </a:t>
            </a:r>
            <a:r>
              <a:rPr lang="en-US" b="1" dirty="0">
                <a:solidFill>
                  <a:srgbClr val="FF0000"/>
                </a:solidFill>
              </a:rPr>
              <a:t>&amp;&amp; !</a:t>
            </a:r>
            <a:r>
              <a:rPr lang="en-US" b="1" dirty="0">
                <a:solidFill>
                  <a:schemeClr val="tx1"/>
                </a:solidFill>
              </a:rPr>
              <a:t>has_cs2113) || !has_cs2040c</a:t>
            </a:r>
          </a:p>
        </p:txBody>
      </p:sp>
    </p:spTree>
    <p:extLst>
      <p:ext uri="{BB962C8B-B14F-4D97-AF65-F5344CB8AC3E}">
        <p14:creationId xmlns:p14="http://schemas.microsoft.com/office/powerpoint/2010/main" val="121675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Problem sets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SG" sz="4000" b="1" dirty="0">
                <a:solidFill>
                  <a:srgbClr val="00B050"/>
                </a:solidFill>
              </a:rPr>
              <a:t>10.1, 10.2</a:t>
            </a:r>
            <a:r>
              <a:rPr lang="en-SG" sz="4000" dirty="0">
                <a:solidFill>
                  <a:schemeClr val="tx1"/>
                </a:solidFill>
              </a:rPr>
              <a:t>, 11.1, 11.2, 11.3, 12.1</a:t>
            </a:r>
          </a:p>
        </p:txBody>
      </p:sp>
    </p:spTree>
    <p:extLst>
      <p:ext uri="{BB962C8B-B14F-4D97-AF65-F5344CB8AC3E}">
        <p14:creationId xmlns:p14="http://schemas.microsoft.com/office/powerpoint/2010/main" val="318052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CF4-5011-426C-A57C-687C9DC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5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 10.2</a:t>
            </a:r>
            <a:br>
              <a:rPr lang="en-US" dirty="0"/>
            </a:br>
            <a:r>
              <a:rPr lang="en-US" sz="3100" dirty="0"/>
              <a:t>In the code below, replace ??? with the appropriate assertion.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6B499-A184-4DE6-A377-F70C8D618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54"/>
          <a:stretch/>
        </p:blipFill>
        <p:spPr>
          <a:xfrm>
            <a:off x="1371600" y="1727400"/>
            <a:ext cx="3771900" cy="414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53D76-0169-4006-801E-E8A6FDC8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1727400"/>
            <a:ext cx="5829300" cy="41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 // { score == … || score == …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tx1"/>
                </a:solidFill>
              </a:rPr>
              <a:t>14</a:t>
            </a:r>
            <a:r>
              <a:rPr lang="en-SG" dirty="0">
                <a:solidFill>
                  <a:schemeClr val="tx1"/>
                </a:solidFill>
              </a:rPr>
              <a:t> // { … 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737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837</Words>
  <Application>Microsoft Office PowerPoint</Application>
  <PresentationFormat>Widescreen</PresentationFormat>
  <Paragraphs>141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Franklin Gothic Book</vt:lpstr>
      <vt:lpstr>Crop</vt:lpstr>
      <vt:lpstr>CS1010</vt:lpstr>
      <vt:lpstr>Today’s plan</vt:lpstr>
      <vt:lpstr>KAHOOT!</vt:lpstr>
      <vt:lpstr>Problem sets</vt:lpstr>
      <vt:lpstr>Problem Set 10.1 (a) Negate the following logical expression, then apply De Morgan's Law to simplify the resulting expression.</vt:lpstr>
      <vt:lpstr>Problem Set 10.1 (b) Negate the following logical expression, then apply De Morgan's Law to simplify the resulting expression.</vt:lpstr>
      <vt:lpstr>Problem Set 10.1 (c) Negate the following logical expression, then apply De Morgan's Law to simplify the resulting expression.</vt:lpstr>
      <vt:lpstr>Problem sets</vt:lpstr>
      <vt:lpstr>Problem Set 10.2 In the code below, replace ??? with the appropriate assertion.</vt:lpstr>
      <vt:lpstr>Problem Set 10.2 In the code below, replace ??? with the appropriate assertion.</vt:lpstr>
      <vt:lpstr>Problem Set 10.2 In the code below, replace ??? with the appropriate assertion.</vt:lpstr>
      <vt:lpstr>Problem Set 10.2 In the code below, replace ??? with the appropriate assertion. What will be printed?</vt:lpstr>
      <vt:lpstr>Problem Set 10.2 In the code below, replace ??? with the appropriate assertion. What will be printed?</vt:lpstr>
      <vt:lpstr>Problem sets</vt:lpstr>
      <vt:lpstr>Problem Set 11.1 Does this code runs correctly? </vt:lpstr>
      <vt:lpstr>Problem Set 11.1 Does this code runs correctly? No </vt:lpstr>
      <vt:lpstr>Problem Set 11.1 Solution (Code available on GitHub repo)</vt:lpstr>
      <vt:lpstr>Problem sets</vt:lpstr>
      <vt:lpstr>Problem Set 11.2 Code available on GitHub repo</vt:lpstr>
      <vt:lpstr>Problem sets</vt:lpstr>
      <vt:lpstr>Problem Set 11.3 (a) Trace the following algorithm</vt:lpstr>
      <vt:lpstr>Problem Set 11.3 (a) Trace the following algorithm</vt:lpstr>
      <vt:lpstr>Problem Set 11.3 (b) What is the mathematical expression that our mystery function here is trying to compute?</vt:lpstr>
      <vt:lpstr>Problem Set 11.3 (c) Give a pair of inputs that would cause the function to return the wrong answer.</vt:lpstr>
      <vt:lpstr>Problem Set 11.3 (c) Give a pair of inputs that would cause the function to return the wrong answer.</vt:lpstr>
      <vt:lpstr>Problem Set 11.3 (d) Give a pair of inputs that would cause the function to loop forever.</vt:lpstr>
      <vt:lpstr>Problem Set 11.3 (d) Give a pair of inputs that would cause the function to loop forever.</vt:lpstr>
      <vt:lpstr>Problem sets</vt:lpstr>
      <vt:lpstr>Problem Set 12.1 Give a pair of inputs that would cause the function to loop forever.</vt:lpstr>
      <vt:lpstr>Problem Set 12.1 Give a pair of inputs that would cause the function to loop forever.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35</cp:revision>
  <dcterms:created xsi:type="dcterms:W3CDTF">2018-09-02T17:22:00Z</dcterms:created>
  <dcterms:modified xsi:type="dcterms:W3CDTF">2018-09-16T17:04:39Z</dcterms:modified>
</cp:coreProperties>
</file>