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43"/>
  </p:notesMasterIdLst>
  <p:sldIdLst>
    <p:sldId id="372" r:id="rId2"/>
    <p:sldId id="260" r:id="rId3"/>
    <p:sldId id="303" r:id="rId4"/>
    <p:sldId id="375" r:id="rId5"/>
    <p:sldId id="374" r:id="rId6"/>
    <p:sldId id="376" r:id="rId7"/>
    <p:sldId id="377" r:id="rId8"/>
    <p:sldId id="378" r:id="rId9"/>
    <p:sldId id="379" r:id="rId10"/>
    <p:sldId id="380" r:id="rId11"/>
    <p:sldId id="381" r:id="rId12"/>
    <p:sldId id="386" r:id="rId13"/>
    <p:sldId id="382" r:id="rId14"/>
    <p:sldId id="383" r:id="rId15"/>
    <p:sldId id="384" r:id="rId16"/>
    <p:sldId id="385" r:id="rId17"/>
    <p:sldId id="388" r:id="rId18"/>
    <p:sldId id="390" r:id="rId19"/>
    <p:sldId id="392" r:id="rId20"/>
    <p:sldId id="391" r:id="rId21"/>
    <p:sldId id="394" r:id="rId22"/>
    <p:sldId id="395" r:id="rId23"/>
    <p:sldId id="396" r:id="rId24"/>
    <p:sldId id="397" r:id="rId25"/>
    <p:sldId id="398" r:id="rId26"/>
    <p:sldId id="399" r:id="rId27"/>
    <p:sldId id="400" r:id="rId28"/>
    <p:sldId id="401" r:id="rId29"/>
    <p:sldId id="402" r:id="rId30"/>
    <p:sldId id="403" r:id="rId31"/>
    <p:sldId id="404" r:id="rId32"/>
    <p:sldId id="406" r:id="rId33"/>
    <p:sldId id="408" r:id="rId34"/>
    <p:sldId id="411" r:id="rId35"/>
    <p:sldId id="409" r:id="rId36"/>
    <p:sldId id="410" r:id="rId37"/>
    <p:sldId id="412" r:id="rId38"/>
    <p:sldId id="413" r:id="rId39"/>
    <p:sldId id="414" r:id="rId40"/>
    <p:sldId id="415" r:id="rId41"/>
    <p:sldId id="28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223" autoAdjust="0"/>
  </p:normalViewPr>
  <p:slideViewPr>
    <p:cSldViewPr snapToGrid="0">
      <p:cViewPr varScale="1">
        <p:scale>
          <a:sx n="44" d="100"/>
          <a:sy n="44" d="100"/>
        </p:scale>
        <p:origin x="15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22/10/2018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42519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12</a:t>
            </a:fld>
            <a:endParaRPr lang="en-SG"/>
          </a:p>
        </p:txBody>
      </p:sp>
    </p:spTree>
    <p:extLst>
      <p:ext uri="{BB962C8B-B14F-4D97-AF65-F5344CB8AC3E}">
        <p14:creationId xmlns:p14="http://schemas.microsoft.com/office/powerpoint/2010/main" val="141135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13</a:t>
            </a:fld>
            <a:endParaRPr lang="en-SG"/>
          </a:p>
        </p:txBody>
      </p:sp>
    </p:spTree>
    <p:extLst>
      <p:ext uri="{BB962C8B-B14F-4D97-AF65-F5344CB8AC3E}">
        <p14:creationId xmlns:p14="http://schemas.microsoft.com/office/powerpoint/2010/main" val="3065433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14</a:t>
            </a:fld>
            <a:endParaRPr lang="en-SG"/>
          </a:p>
        </p:txBody>
      </p:sp>
    </p:spTree>
    <p:extLst>
      <p:ext uri="{BB962C8B-B14F-4D97-AF65-F5344CB8AC3E}">
        <p14:creationId xmlns:p14="http://schemas.microsoft.com/office/powerpoint/2010/main" val="4114016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15</a:t>
            </a:fld>
            <a:endParaRPr lang="en-SG"/>
          </a:p>
        </p:txBody>
      </p:sp>
    </p:spTree>
    <p:extLst>
      <p:ext uri="{BB962C8B-B14F-4D97-AF65-F5344CB8AC3E}">
        <p14:creationId xmlns:p14="http://schemas.microsoft.com/office/powerpoint/2010/main" val="1543733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16</a:t>
            </a:fld>
            <a:endParaRPr lang="en-SG"/>
          </a:p>
        </p:txBody>
      </p:sp>
    </p:spTree>
    <p:extLst>
      <p:ext uri="{BB962C8B-B14F-4D97-AF65-F5344CB8AC3E}">
        <p14:creationId xmlns:p14="http://schemas.microsoft.com/office/powerpoint/2010/main" val="271965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17</a:t>
            </a:fld>
            <a:endParaRPr lang="en-SG"/>
          </a:p>
        </p:txBody>
      </p:sp>
    </p:spTree>
    <p:extLst>
      <p:ext uri="{BB962C8B-B14F-4D97-AF65-F5344CB8AC3E}">
        <p14:creationId xmlns:p14="http://schemas.microsoft.com/office/powerpoint/2010/main" val="542511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18</a:t>
            </a:fld>
            <a:endParaRPr lang="en-SG"/>
          </a:p>
        </p:txBody>
      </p:sp>
    </p:spTree>
    <p:extLst>
      <p:ext uri="{BB962C8B-B14F-4D97-AF65-F5344CB8AC3E}">
        <p14:creationId xmlns:p14="http://schemas.microsoft.com/office/powerpoint/2010/main" val="268098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19</a:t>
            </a:fld>
            <a:endParaRPr lang="en-SG"/>
          </a:p>
        </p:txBody>
      </p:sp>
    </p:spTree>
    <p:extLst>
      <p:ext uri="{BB962C8B-B14F-4D97-AF65-F5344CB8AC3E}">
        <p14:creationId xmlns:p14="http://schemas.microsoft.com/office/powerpoint/2010/main" val="1840401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20</a:t>
            </a:fld>
            <a:endParaRPr lang="en-SG"/>
          </a:p>
        </p:txBody>
      </p:sp>
    </p:spTree>
    <p:extLst>
      <p:ext uri="{BB962C8B-B14F-4D97-AF65-F5344CB8AC3E}">
        <p14:creationId xmlns:p14="http://schemas.microsoft.com/office/powerpoint/2010/main" val="126155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21</a:t>
            </a:fld>
            <a:endParaRPr lang="en-SG"/>
          </a:p>
        </p:txBody>
      </p:sp>
    </p:spTree>
    <p:extLst>
      <p:ext uri="{BB962C8B-B14F-4D97-AF65-F5344CB8AC3E}">
        <p14:creationId xmlns:p14="http://schemas.microsoft.com/office/powerpoint/2010/main" val="163356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5401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22</a:t>
            </a:fld>
            <a:endParaRPr lang="en-SG"/>
          </a:p>
        </p:txBody>
      </p:sp>
    </p:spTree>
    <p:extLst>
      <p:ext uri="{BB962C8B-B14F-4D97-AF65-F5344CB8AC3E}">
        <p14:creationId xmlns:p14="http://schemas.microsoft.com/office/powerpoint/2010/main" val="23206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23</a:t>
            </a:fld>
            <a:endParaRPr lang="en-SG"/>
          </a:p>
        </p:txBody>
      </p:sp>
    </p:spTree>
    <p:extLst>
      <p:ext uri="{BB962C8B-B14F-4D97-AF65-F5344CB8AC3E}">
        <p14:creationId xmlns:p14="http://schemas.microsoft.com/office/powerpoint/2010/main" val="3733056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24</a:t>
            </a:fld>
            <a:endParaRPr lang="en-SG"/>
          </a:p>
        </p:txBody>
      </p:sp>
    </p:spTree>
    <p:extLst>
      <p:ext uri="{BB962C8B-B14F-4D97-AF65-F5344CB8AC3E}">
        <p14:creationId xmlns:p14="http://schemas.microsoft.com/office/powerpoint/2010/main" val="357064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25</a:t>
            </a:fld>
            <a:endParaRPr lang="en-SG"/>
          </a:p>
        </p:txBody>
      </p:sp>
    </p:spTree>
    <p:extLst>
      <p:ext uri="{BB962C8B-B14F-4D97-AF65-F5344CB8AC3E}">
        <p14:creationId xmlns:p14="http://schemas.microsoft.com/office/powerpoint/2010/main" val="768365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26</a:t>
            </a:fld>
            <a:endParaRPr lang="en-SG"/>
          </a:p>
        </p:txBody>
      </p:sp>
    </p:spTree>
    <p:extLst>
      <p:ext uri="{BB962C8B-B14F-4D97-AF65-F5344CB8AC3E}">
        <p14:creationId xmlns:p14="http://schemas.microsoft.com/office/powerpoint/2010/main" val="3701646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27</a:t>
            </a:fld>
            <a:endParaRPr lang="en-SG"/>
          </a:p>
        </p:txBody>
      </p:sp>
    </p:spTree>
    <p:extLst>
      <p:ext uri="{BB962C8B-B14F-4D97-AF65-F5344CB8AC3E}">
        <p14:creationId xmlns:p14="http://schemas.microsoft.com/office/powerpoint/2010/main" val="2582619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28</a:t>
            </a:fld>
            <a:endParaRPr lang="en-SG"/>
          </a:p>
        </p:txBody>
      </p:sp>
    </p:spTree>
    <p:extLst>
      <p:ext uri="{BB962C8B-B14F-4D97-AF65-F5344CB8AC3E}">
        <p14:creationId xmlns:p14="http://schemas.microsoft.com/office/powerpoint/2010/main" val="1871792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29</a:t>
            </a:fld>
            <a:endParaRPr lang="en-SG"/>
          </a:p>
        </p:txBody>
      </p:sp>
    </p:spTree>
    <p:extLst>
      <p:ext uri="{BB962C8B-B14F-4D97-AF65-F5344CB8AC3E}">
        <p14:creationId xmlns:p14="http://schemas.microsoft.com/office/powerpoint/2010/main" val="306716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30</a:t>
            </a:fld>
            <a:endParaRPr lang="en-SG"/>
          </a:p>
        </p:txBody>
      </p:sp>
    </p:spTree>
    <p:extLst>
      <p:ext uri="{BB962C8B-B14F-4D97-AF65-F5344CB8AC3E}">
        <p14:creationId xmlns:p14="http://schemas.microsoft.com/office/powerpoint/2010/main" val="1684464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32</a:t>
            </a:fld>
            <a:endParaRPr lang="en-SG"/>
          </a:p>
        </p:txBody>
      </p:sp>
    </p:spTree>
    <p:extLst>
      <p:ext uri="{BB962C8B-B14F-4D97-AF65-F5344CB8AC3E}">
        <p14:creationId xmlns:p14="http://schemas.microsoft.com/office/powerpoint/2010/main" val="331165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pre-processor encounters a directive, it reads the file specified and writes it to where the line #include occurs. </a:t>
            </a:r>
          </a:p>
          <a:p>
            <a:r>
              <a:rPr lang="en-US" dirty="0"/>
              <a:t>Any C preprocessor directive in the included file is recursively processed.</a:t>
            </a:r>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a:t>
            </a:fld>
            <a:endParaRPr lang="en-SG"/>
          </a:p>
        </p:txBody>
      </p:sp>
    </p:spTree>
    <p:extLst>
      <p:ext uri="{BB962C8B-B14F-4D97-AF65-F5344CB8AC3E}">
        <p14:creationId xmlns:p14="http://schemas.microsoft.com/office/powerpoint/2010/main" val="1246138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00B050"/>
                </a:solidFill>
              </a:rPr>
              <a:t>For 1. the tie is because: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solidFill>
                  <a:srgbClr val="00B050"/>
                </a:solidFill>
              </a:rPr>
              <a:t>Log</a:t>
            </a:r>
            <a:r>
              <a:rPr lang="pt-BR" sz="1000" b="1" dirty="0">
                <a:solidFill>
                  <a:srgbClr val="00B050"/>
                </a:solidFill>
              </a:rPr>
              <a:t>10 </a:t>
            </a:r>
            <a:r>
              <a:rPr lang="pt-BR" b="1" dirty="0">
                <a:solidFill>
                  <a:srgbClr val="00B050"/>
                </a:solidFill>
              </a:rPr>
              <a:t>n </a:t>
            </a:r>
            <a:r>
              <a:rPr lang="en-US" dirty="0"/>
              <a:t>should have the same rate as </a:t>
            </a:r>
            <a:r>
              <a:rPr lang="pt-BR" b="1" dirty="0">
                <a:solidFill>
                  <a:srgbClr val="00B050"/>
                </a:solidFill>
              </a:rPr>
              <a:t>ln n, </a:t>
            </a:r>
            <a:r>
              <a:rPr lang="en-US" dirty="0"/>
              <a:t>we can convert them into the same based by a multiplicative constant.</a:t>
            </a:r>
          </a:p>
          <a:p>
            <a:r>
              <a:rPr lang="en-US" dirty="0" err="1"/>
              <a:t>logb</a:t>
            </a:r>
            <a:r>
              <a:rPr lang="en-US" dirty="0"/>
              <a:t>(x) = </a:t>
            </a:r>
            <a:r>
              <a:rPr lang="en-US" dirty="0" err="1"/>
              <a:t>logd</a:t>
            </a:r>
            <a:r>
              <a:rPr lang="en-US" dirty="0"/>
              <a:t>(x) / </a:t>
            </a:r>
            <a:r>
              <a:rPr lang="en-US" dirty="0" err="1"/>
              <a:t>logd</a:t>
            </a:r>
            <a:r>
              <a:rPr lang="en-US" dirty="0"/>
              <a:t>(b)</a:t>
            </a:r>
          </a:p>
          <a:p>
            <a:endParaRPr lang="en-US" dirty="0"/>
          </a:p>
          <a:p>
            <a:r>
              <a:rPr lang="en-US" dirty="0"/>
              <a:t>For 7., 8. and 9., it is like this because:</a:t>
            </a:r>
          </a:p>
          <a:p>
            <a:r>
              <a:rPr lang="en-US" dirty="0"/>
              <a:t>The expression </a:t>
            </a:r>
            <a:r>
              <a:rPr lang="en-US" dirty="0" err="1"/>
              <a:t>c^n</a:t>
            </a:r>
            <a:r>
              <a:rPr lang="en-US" dirty="0"/>
              <a:t> is smaller than n! for any constant c, since we are multiplying c with itself n times, while for n! we are multiplying numbers with increasing value 1 * 2 * 3 * 4..* n.</a:t>
            </a:r>
          </a:p>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33</a:t>
            </a:fld>
            <a:endParaRPr lang="en-SG"/>
          </a:p>
        </p:txBody>
      </p:sp>
    </p:spTree>
    <p:extLst>
      <p:ext uri="{BB962C8B-B14F-4D97-AF65-F5344CB8AC3E}">
        <p14:creationId xmlns:p14="http://schemas.microsoft.com/office/powerpoint/2010/main" val="3603076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34</a:t>
            </a:fld>
            <a:endParaRPr lang="en-SG"/>
          </a:p>
        </p:txBody>
      </p:sp>
    </p:spTree>
    <p:extLst>
      <p:ext uri="{BB962C8B-B14F-4D97-AF65-F5344CB8AC3E}">
        <p14:creationId xmlns:p14="http://schemas.microsoft.com/office/powerpoint/2010/main" val="1260255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35</a:t>
            </a:fld>
            <a:endParaRPr lang="en-SG"/>
          </a:p>
        </p:txBody>
      </p:sp>
    </p:spTree>
    <p:extLst>
      <p:ext uri="{BB962C8B-B14F-4D97-AF65-F5344CB8AC3E}">
        <p14:creationId xmlns:p14="http://schemas.microsoft.com/office/powerpoint/2010/main" val="1175991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for loops, inner one takes O(n/2) = O(n) times, outer one O(n) times, so in total O(n^2) times.</a:t>
            </a:r>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36</a:t>
            </a:fld>
            <a:endParaRPr lang="en-SG"/>
          </a:p>
        </p:txBody>
      </p:sp>
    </p:spTree>
    <p:extLst>
      <p:ext uri="{BB962C8B-B14F-4D97-AF65-F5344CB8AC3E}">
        <p14:creationId xmlns:p14="http://schemas.microsoft.com/office/powerpoint/2010/main" val="609258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37</a:t>
            </a:fld>
            <a:endParaRPr lang="en-SG"/>
          </a:p>
        </p:txBody>
      </p:sp>
    </p:spTree>
    <p:extLst>
      <p:ext uri="{BB962C8B-B14F-4D97-AF65-F5344CB8AC3E}">
        <p14:creationId xmlns:p14="http://schemas.microsoft.com/office/powerpoint/2010/main" val="1291001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inner loop takes O(log n) times, output loop takes O(log n) times, so in total O(log^2 n) times.</a:t>
            </a:r>
            <a:endParaRPr lang="en-SG" dirty="0"/>
          </a:p>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38</a:t>
            </a:fld>
            <a:endParaRPr lang="en-SG"/>
          </a:p>
        </p:txBody>
      </p:sp>
    </p:spTree>
    <p:extLst>
      <p:ext uri="{BB962C8B-B14F-4D97-AF65-F5344CB8AC3E}">
        <p14:creationId xmlns:p14="http://schemas.microsoft.com/office/powerpoint/2010/main" val="3267069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39</a:t>
            </a:fld>
            <a:endParaRPr lang="en-SG"/>
          </a:p>
        </p:txBody>
      </p:sp>
    </p:spTree>
    <p:extLst>
      <p:ext uri="{BB962C8B-B14F-4D97-AF65-F5344CB8AC3E}">
        <p14:creationId xmlns:p14="http://schemas.microsoft.com/office/powerpoint/2010/main" val="1566661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j = 0, the inner loop loops 2 times. When j = 1, the inner loop loops 4 times, then j = 2, 8 times, etc. So the inner loop loops 2^j times. Total running time is 2 + 4 + 8 + .. 2^n times = O(2^(n+1)) = O(2^n).</a:t>
            </a:r>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40</a:t>
            </a:fld>
            <a:endParaRPr lang="en-SG"/>
          </a:p>
        </p:txBody>
      </p:sp>
    </p:spTree>
    <p:extLst>
      <p:ext uri="{BB962C8B-B14F-4D97-AF65-F5344CB8AC3E}">
        <p14:creationId xmlns:p14="http://schemas.microsoft.com/office/powerpoint/2010/main" val="2943700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41</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5</a:t>
            </a:fld>
            <a:endParaRPr lang="en-SG"/>
          </a:p>
        </p:txBody>
      </p:sp>
    </p:spTree>
    <p:extLst>
      <p:ext uri="{BB962C8B-B14F-4D97-AF65-F5344CB8AC3E}">
        <p14:creationId xmlns:p14="http://schemas.microsoft.com/office/powerpoint/2010/main" val="162206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not CTRL + F to replace a constant? Think about what if you use the constant 21 to represent an age limit and also a date in your code? In this case if you want to change one but not the other, for example age limit, you will have to step through every 21 found and decide whether to replace.</a:t>
            </a:r>
          </a:p>
          <a:p>
            <a:endParaRPr lang="en-SG" dirty="0"/>
          </a:p>
          <a:p>
            <a:r>
              <a:rPr lang="en-SG" dirty="0"/>
              <a:t>Why not use a variable? Variables can be changed and there is no guarantee it won’t be modified.</a:t>
            </a:r>
          </a:p>
        </p:txBody>
      </p:sp>
      <p:sp>
        <p:nvSpPr>
          <p:cNvPr id="4" name="Slide Number Placeholder 3"/>
          <p:cNvSpPr>
            <a:spLocks noGrp="1"/>
          </p:cNvSpPr>
          <p:nvPr>
            <p:ph type="sldNum" sz="quarter" idx="5"/>
          </p:nvPr>
        </p:nvSpPr>
        <p:spPr/>
        <p:txBody>
          <a:bodyPr/>
          <a:lstStyle/>
          <a:p>
            <a:fld id="{A0063B6A-274F-43F4-941C-D03F0DF53188}" type="slidenum">
              <a:rPr lang="en-SG" smtClean="0"/>
              <a:t>6</a:t>
            </a:fld>
            <a:endParaRPr lang="en-SG"/>
          </a:p>
        </p:txBody>
      </p:sp>
    </p:spTree>
    <p:extLst>
      <p:ext uri="{BB962C8B-B14F-4D97-AF65-F5344CB8AC3E}">
        <p14:creationId xmlns:p14="http://schemas.microsoft.com/office/powerpoint/2010/main" val="264884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 block of code that is given an identifying name and is substituted and expanded during pre-processing.</a:t>
            </a:r>
          </a:p>
        </p:txBody>
      </p:sp>
      <p:sp>
        <p:nvSpPr>
          <p:cNvPr id="4" name="Slide Number Placeholder 3"/>
          <p:cNvSpPr>
            <a:spLocks noGrp="1"/>
          </p:cNvSpPr>
          <p:nvPr>
            <p:ph type="sldNum" sz="quarter" idx="5"/>
          </p:nvPr>
        </p:nvSpPr>
        <p:spPr/>
        <p:txBody>
          <a:bodyPr/>
          <a:lstStyle/>
          <a:p>
            <a:fld id="{A0063B6A-274F-43F4-941C-D03F0DF53188}" type="slidenum">
              <a:rPr lang="en-SG" smtClean="0"/>
              <a:t>7</a:t>
            </a:fld>
            <a:endParaRPr lang="en-SG"/>
          </a:p>
        </p:txBody>
      </p:sp>
    </p:spTree>
    <p:extLst>
      <p:ext uri="{BB962C8B-B14F-4D97-AF65-F5344CB8AC3E}">
        <p14:creationId xmlns:p14="http://schemas.microsoft.com/office/powerpoint/2010/main" val="217333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Slide Number Placeholder 3"/>
          <p:cNvSpPr>
            <a:spLocks noGrp="1"/>
          </p:cNvSpPr>
          <p:nvPr>
            <p:ph type="sldNum" sz="quarter" idx="5"/>
          </p:nvPr>
        </p:nvSpPr>
        <p:spPr/>
        <p:txBody>
          <a:bodyPr/>
          <a:lstStyle/>
          <a:p>
            <a:fld id="{A0063B6A-274F-43F4-941C-D03F0DF53188}" type="slidenum">
              <a:rPr lang="en-SG" smtClean="0"/>
              <a:t>8</a:t>
            </a:fld>
            <a:endParaRPr lang="en-SG"/>
          </a:p>
        </p:txBody>
      </p:sp>
    </p:spTree>
    <p:extLst>
      <p:ext uri="{BB962C8B-B14F-4D97-AF65-F5344CB8AC3E}">
        <p14:creationId xmlns:p14="http://schemas.microsoft.com/office/powerpoint/2010/main" val="27913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9</a:t>
            </a:fld>
            <a:endParaRPr lang="en-SG"/>
          </a:p>
        </p:txBody>
      </p:sp>
    </p:spTree>
    <p:extLst>
      <p:ext uri="{BB962C8B-B14F-4D97-AF65-F5344CB8AC3E}">
        <p14:creationId xmlns:p14="http://schemas.microsoft.com/office/powerpoint/2010/main" val="76945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10</a:t>
            </a:fld>
            <a:endParaRPr lang="en-SG"/>
          </a:p>
        </p:txBody>
      </p:sp>
    </p:spTree>
    <p:extLst>
      <p:ext uri="{BB962C8B-B14F-4D97-AF65-F5344CB8AC3E}">
        <p14:creationId xmlns:p14="http://schemas.microsoft.com/office/powerpoint/2010/main" val="138797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10/22/2018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4214"/>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371600" y="1923068"/>
            <a:ext cx="9601200" cy="39443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10/22/2018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lumMod val="95000"/>
            </a:schemeClr>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10/22/2018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10/22/2018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10/22/2018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259318"/>
            <a:ext cx="4582088" cy="369332"/>
          </a:xfrm>
          <a:prstGeom prst="rect">
            <a:avLst/>
          </a:prstGeom>
        </p:spPr>
        <p:txBody>
          <a:bodyPr wrap="none">
            <a:spAutoFit/>
          </a:bodyPr>
          <a:lstStyle/>
          <a:p>
            <a:r>
              <a:rPr lang="en-SG" sz="1800" b="1" dirty="0">
                <a:solidFill>
                  <a:schemeClr val="tx1">
                    <a:lumMod val="65000"/>
                    <a:lumOff val="35000"/>
                  </a:schemeClr>
                </a:solidFill>
              </a:rPr>
              <a:t>https://github.com/DigiPie/cs1010_tut</a:t>
            </a:r>
            <a:r>
              <a:rPr lang="en-SG" sz="1800" b="1">
                <a:solidFill>
                  <a:schemeClr val="tx1">
                    <a:lumMod val="65000"/>
                    <a:lumOff val="35000"/>
                  </a:schemeClr>
                </a:solidFill>
              </a:rPr>
              <a:t>_c09</a:t>
            </a:r>
            <a:r>
              <a:rPr lang="en-SG" sz="1800" b="1" dirty="0">
                <a:solidFill>
                  <a:schemeClr val="tx1">
                    <a:lumMod val="65000"/>
                    <a:lumOff val="35000"/>
                  </a:schemeClr>
                </a:solidFill>
              </a:rPr>
              <a:t> </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259318"/>
            <a:ext cx="2763192" cy="369332"/>
          </a:xfrm>
          <a:prstGeom prst="rect">
            <a:avLst/>
          </a:prstGeom>
        </p:spPr>
        <p:txBody>
          <a:bodyPr wrap="none">
            <a:spAutoFit/>
          </a:bodyPr>
          <a:lstStyle/>
          <a:p>
            <a:r>
              <a:rPr lang="en-SG" sz="1800" b="1" dirty="0">
                <a:solidFill>
                  <a:schemeClr val="tx1">
                    <a:lumMod val="65000"/>
                    <a:lumOff val="35000"/>
                  </a:schemeClr>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igiPie/cs1010_tut_c09/blob/master/Tutorial_8/problem21_1.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cs1010</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SG" sz="4000" b="1" dirty="0">
                <a:solidFill>
                  <a:schemeClr val="tx1"/>
                </a:solidFill>
              </a:rPr>
              <a:t>Evan Tay </a:t>
            </a:r>
            <a:r>
              <a:rPr lang="en-SG" sz="4000" dirty="0">
                <a:solidFill>
                  <a:schemeClr val="tx1"/>
                </a:solidFill>
              </a:rPr>
              <a:t>|</a:t>
            </a:r>
            <a:r>
              <a:rPr lang="en-SG" sz="4000" b="1" dirty="0">
                <a:solidFill>
                  <a:schemeClr val="tx1"/>
                </a:solidFill>
              </a:rPr>
              <a:t> </a:t>
            </a:r>
            <a:r>
              <a:rPr lang="en-SG" sz="4000" i="1" dirty="0">
                <a:solidFill>
                  <a:schemeClr val="tx1"/>
                </a:solidFill>
              </a:rPr>
              <a:t>evantay@comp.nus.edu.sg</a:t>
            </a:r>
          </a:p>
          <a:p>
            <a:pPr>
              <a:lnSpc>
                <a:spcPct val="102000"/>
              </a:lnSpc>
              <a:spcAft>
                <a:spcPts val="600"/>
              </a:spcAft>
            </a:pPr>
            <a:r>
              <a:rPr lang="en-SG" sz="4000" b="1" dirty="0">
                <a:solidFill>
                  <a:schemeClr val="bg2"/>
                </a:solidFill>
                <a:hlinkClick r:id="rId3"/>
              </a:rPr>
              <a:t>https://github.com/DigiPie/cs1010_tut_c09</a:t>
            </a:r>
            <a:r>
              <a:rPr lang="en-SG" sz="4000" b="1" dirty="0">
                <a:solidFill>
                  <a:schemeClr val="bg2"/>
                </a:solidFill>
              </a:rPr>
              <a:t> </a:t>
            </a:r>
          </a:p>
        </p:txBody>
      </p:sp>
    </p:spTree>
    <p:extLst>
      <p:ext uri="{BB962C8B-B14F-4D97-AF65-F5344CB8AC3E}">
        <p14:creationId xmlns:p14="http://schemas.microsoft.com/office/powerpoint/2010/main" val="93650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a:t>
            </a:r>
            <a:r>
              <a:rPr lang="it-IT" dirty="0">
                <a:solidFill>
                  <a:srgbClr val="00B050"/>
                </a:solidFill>
              </a:rPr>
              <a:t>((</a:t>
            </a:r>
            <a:r>
              <a:rPr lang="it-IT" dirty="0">
                <a:solidFill>
                  <a:schemeClr val="accent1">
                    <a:lumMod val="50000"/>
                  </a:schemeClr>
                </a:solidFill>
              </a:rPr>
              <a:t>x</a:t>
            </a:r>
            <a:r>
              <a:rPr lang="it-IT" dirty="0">
                <a:solidFill>
                  <a:srgbClr val="00B050"/>
                </a:solidFill>
              </a:rPr>
              <a:t>)</a:t>
            </a:r>
            <a:r>
              <a:rPr lang="it-IT" dirty="0">
                <a:solidFill>
                  <a:schemeClr val="accent1">
                    <a:lumMod val="50000"/>
                  </a:schemeClr>
                </a:solidFill>
              </a:rPr>
              <a:t>*</a:t>
            </a:r>
            <a:r>
              <a:rPr lang="it-IT" dirty="0">
                <a:solidFill>
                  <a:srgbClr val="00B050"/>
                </a:solidFill>
              </a:rPr>
              <a:t>(</a:t>
            </a:r>
            <a:r>
              <a:rPr lang="it-IT" dirty="0">
                <a:solidFill>
                  <a:schemeClr val="accent1">
                    <a:lumMod val="50000"/>
                  </a:schemeClr>
                </a:solidFill>
              </a:rPr>
              <a:t>x</a:t>
            </a:r>
            <a:r>
              <a:rPr lang="it-IT" dirty="0">
                <a:solidFill>
                  <a:srgbClr val="00B050"/>
                </a:solidFill>
              </a:rPr>
              <a:t>))</a:t>
            </a: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r>
              <a:rPr lang="en-SG" dirty="0"/>
              <a:t>))</a:t>
            </a:r>
          </a:p>
        </p:txBody>
      </p:sp>
    </p:spTree>
    <p:extLst>
      <p:ext uri="{BB962C8B-B14F-4D97-AF65-F5344CB8AC3E}">
        <p14:creationId xmlns:p14="http://schemas.microsoft.com/office/powerpoint/2010/main" val="254075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356C-E9C4-4EF6-8AFE-D85867FD073C}"/>
              </a:ext>
            </a:extLst>
          </p:cNvPr>
          <p:cNvSpPr>
            <a:spLocks noGrp="1"/>
          </p:cNvSpPr>
          <p:nvPr>
            <p:ph type="title"/>
          </p:nvPr>
        </p:nvSpPr>
        <p:spPr/>
        <p:txBody>
          <a:bodyPr/>
          <a:lstStyle/>
          <a:p>
            <a:r>
              <a:rPr lang="en-SG" dirty="0"/>
              <a:t>ENDING NOTE</a:t>
            </a:r>
          </a:p>
        </p:txBody>
      </p:sp>
      <p:sp>
        <p:nvSpPr>
          <p:cNvPr id="3" name="Content Placeholder 2">
            <a:extLst>
              <a:ext uri="{FF2B5EF4-FFF2-40B4-BE49-F238E27FC236}">
                <a16:creationId xmlns:a16="http://schemas.microsoft.com/office/drawing/2014/main" id="{699A1722-FF5E-4276-BBD6-765B0D23BBE6}"/>
              </a:ext>
            </a:extLst>
          </p:cNvPr>
          <p:cNvSpPr>
            <a:spLocks noGrp="1"/>
          </p:cNvSpPr>
          <p:nvPr>
            <p:ph idx="1"/>
          </p:nvPr>
        </p:nvSpPr>
        <p:spPr/>
        <p:txBody>
          <a:bodyPr>
            <a:normAutofit lnSpcReduction="10000"/>
          </a:bodyPr>
          <a:lstStyle/>
          <a:p>
            <a:pPr marL="0" indent="0" algn="ctr">
              <a:buNone/>
            </a:pPr>
            <a:r>
              <a:rPr lang="en-SG" sz="7200" dirty="0"/>
              <a:t>ALWAYS USE UPPERCASE WHEN </a:t>
            </a:r>
            <a:r>
              <a:rPr lang="en-SG" sz="7200" dirty="0">
                <a:solidFill>
                  <a:srgbClr val="0070C0"/>
                </a:solidFill>
              </a:rPr>
              <a:t>#define CONSTANTS</a:t>
            </a:r>
            <a:r>
              <a:rPr lang="en-SG" sz="7200" dirty="0"/>
              <a:t> </a:t>
            </a:r>
            <a:r>
              <a:rPr lang="en-SG" sz="7200" dirty="0">
                <a:solidFill>
                  <a:srgbClr val="0070C0"/>
                </a:solidFill>
              </a:rPr>
              <a:t>and MACROS</a:t>
            </a:r>
          </a:p>
        </p:txBody>
      </p:sp>
    </p:spTree>
    <p:extLst>
      <p:ext uri="{BB962C8B-B14F-4D97-AF65-F5344CB8AC3E}">
        <p14:creationId xmlns:p14="http://schemas.microsoft.com/office/powerpoint/2010/main" val="54588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20.1. </a:t>
            </a:r>
            <a:r>
              <a:rPr lang="en-US" sz="4000" b="1" dirty="0">
                <a:solidFill>
                  <a:schemeClr val="tx1"/>
                </a:solidFill>
              </a:rPr>
              <a:t>PS 20.2</a:t>
            </a:r>
            <a:endParaRPr lang="en-SG" sz="4000" dirty="0">
              <a:solidFill>
                <a:schemeClr val="tx1"/>
              </a:solidFill>
            </a:endParaRPr>
          </a:p>
        </p:txBody>
      </p:sp>
    </p:spTree>
    <p:extLst>
      <p:ext uri="{BB962C8B-B14F-4D97-AF65-F5344CB8AC3E}">
        <p14:creationId xmlns:p14="http://schemas.microsoft.com/office/powerpoint/2010/main" val="50444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endParaRPr lang="en-SG" dirty="0"/>
          </a:p>
          <a:p>
            <a:pPr marL="0" indent="0">
              <a:buNone/>
            </a:pPr>
            <a:endParaRPr lang="en-SG" dirty="0"/>
          </a:p>
        </p:txBody>
      </p:sp>
    </p:spTree>
    <p:extLst>
      <p:ext uri="{BB962C8B-B14F-4D97-AF65-F5344CB8AC3E}">
        <p14:creationId xmlns:p14="http://schemas.microsoft.com/office/powerpoint/2010/main" val="74241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 10 &lt; 20 ? 10 : </a:t>
            </a:r>
            <a:r>
              <a:rPr lang="en-US" b="1" dirty="0">
                <a:solidFill>
                  <a:srgbClr val="00B050"/>
                </a:solidFill>
              </a:rPr>
              <a:t>20 + 1</a:t>
            </a:r>
          </a:p>
          <a:p>
            <a:pPr marL="530352" lvl="1" indent="0">
              <a:buNone/>
            </a:pPr>
            <a:r>
              <a:rPr lang="en-US" dirty="0"/>
              <a:t>	j = 10 &lt; 20 ? 10 : </a:t>
            </a:r>
            <a:r>
              <a:rPr lang="en-US" b="1" dirty="0">
                <a:solidFill>
                  <a:srgbClr val="00B050"/>
                </a:solidFill>
              </a:rPr>
              <a:t>21</a:t>
            </a:r>
            <a:r>
              <a:rPr lang="en-US" dirty="0"/>
              <a:t> = 10</a:t>
            </a:r>
            <a:endParaRPr lang="en-SG" dirty="0"/>
          </a:p>
          <a:p>
            <a:pPr marL="0" indent="0">
              <a:buNone/>
            </a:pPr>
            <a:endParaRPr lang="en-SG" dirty="0"/>
          </a:p>
        </p:txBody>
      </p:sp>
    </p:spTree>
    <p:extLst>
      <p:ext uri="{BB962C8B-B14F-4D97-AF65-F5344CB8AC3E}">
        <p14:creationId xmlns:p14="http://schemas.microsoft.com/office/powerpoint/2010/main" val="50015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t>
            </a:r>
            <a:r>
              <a:rPr lang="en-US" b="1" dirty="0">
                <a:solidFill>
                  <a:srgbClr val="00B050"/>
                </a:solidFill>
              </a:rPr>
              <a:t>(</a:t>
            </a:r>
            <a:r>
              <a:rPr lang="en-US" dirty="0">
                <a:solidFill>
                  <a:schemeClr val="accent1">
                    <a:lumMod val="50000"/>
                  </a:schemeClr>
                </a:solidFill>
              </a:rPr>
              <a:t>a &lt; b ? a : b</a:t>
            </a:r>
            <a:r>
              <a:rPr lang="en-US" b="1" dirty="0">
                <a:solidFill>
                  <a:srgbClr val="00B050"/>
                </a:solidFill>
              </a:rPr>
              <a:t>)</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a:t>
            </a:r>
            <a:r>
              <a:rPr lang="en-US" b="1" dirty="0">
                <a:solidFill>
                  <a:srgbClr val="00B050"/>
                </a:solidFill>
              </a:rPr>
              <a:t> (</a:t>
            </a:r>
            <a:r>
              <a:rPr lang="en-US" dirty="0"/>
              <a:t>10 &lt; 20 ? 10 : </a:t>
            </a:r>
            <a:r>
              <a:rPr lang="en-US" dirty="0">
                <a:solidFill>
                  <a:schemeClr val="tx1"/>
                </a:solidFill>
              </a:rPr>
              <a:t>20</a:t>
            </a:r>
            <a:r>
              <a:rPr lang="en-US" b="1" dirty="0">
                <a:solidFill>
                  <a:srgbClr val="00B050"/>
                </a:solidFill>
              </a:rPr>
              <a:t>)</a:t>
            </a:r>
            <a:r>
              <a:rPr lang="en-US" dirty="0">
                <a:solidFill>
                  <a:schemeClr val="tx1"/>
                </a:solidFill>
              </a:rPr>
              <a:t> + 1</a:t>
            </a:r>
          </a:p>
          <a:p>
            <a:pPr marL="530352" lvl="1" indent="0">
              <a:buNone/>
            </a:pPr>
            <a:r>
              <a:rPr lang="en-US" b="1" dirty="0">
                <a:solidFill>
                  <a:srgbClr val="00B050"/>
                </a:solidFill>
              </a:rPr>
              <a:t>	j = 10 </a:t>
            </a:r>
            <a:r>
              <a:rPr lang="en-SG" b="1" dirty="0">
                <a:solidFill>
                  <a:srgbClr val="00B050"/>
                </a:solidFill>
              </a:rPr>
              <a:t>+ 1 = 11</a:t>
            </a:r>
          </a:p>
          <a:p>
            <a:pPr marL="0" indent="0">
              <a:buNone/>
            </a:pPr>
            <a:endParaRPr lang="en-SG" dirty="0"/>
          </a:p>
        </p:txBody>
      </p:sp>
    </p:spTree>
    <p:extLst>
      <p:ext uri="{BB962C8B-B14F-4D97-AF65-F5344CB8AC3E}">
        <p14:creationId xmlns:p14="http://schemas.microsoft.com/office/powerpoint/2010/main" val="15936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d) </a:t>
            </a:r>
            <a:r>
              <a:rPr lang="en-SG" dirty="0" err="1"/>
              <a:t>i</a:t>
            </a:r>
            <a:r>
              <a:rPr lang="en-SG" dirty="0"/>
              <a:t> = 12, k = 11</a:t>
            </a:r>
          </a:p>
        </p:txBody>
      </p:sp>
    </p:spTree>
    <p:extLst>
      <p:ext uri="{BB962C8B-B14F-4D97-AF65-F5344CB8AC3E}">
        <p14:creationId xmlns:p14="http://schemas.microsoft.com/office/powerpoint/2010/main" val="32675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a:t>
            </a:r>
            <a:r>
              <a:rPr lang="en-SG" b="1" dirty="0">
                <a:solidFill>
                  <a:srgbClr val="00B050"/>
                </a:solidFill>
              </a:rPr>
              <a:t>d) </a:t>
            </a:r>
            <a:r>
              <a:rPr lang="en-SG" b="1" dirty="0" err="1">
                <a:solidFill>
                  <a:srgbClr val="00B050"/>
                </a:solidFill>
              </a:rPr>
              <a:t>i</a:t>
            </a:r>
            <a:r>
              <a:rPr lang="en-SG" b="1" dirty="0">
                <a:solidFill>
                  <a:srgbClr val="00B050"/>
                </a:solidFill>
              </a:rPr>
              <a:t> = 12, k = 11</a:t>
            </a:r>
          </a:p>
        </p:txBody>
      </p:sp>
      <p:sp>
        <p:nvSpPr>
          <p:cNvPr id="4" name="TextBox 3">
            <a:extLst>
              <a:ext uri="{FF2B5EF4-FFF2-40B4-BE49-F238E27FC236}">
                <a16:creationId xmlns:a16="http://schemas.microsoft.com/office/drawing/2014/main" id="{D1C0C089-96CE-4240-A071-047017940C6A}"/>
              </a:ext>
            </a:extLst>
          </p:cNvPr>
          <p:cNvSpPr txBox="1"/>
          <p:nvPr/>
        </p:nvSpPr>
        <p:spPr>
          <a:xfrm>
            <a:off x="6734629" y="3295069"/>
            <a:ext cx="2592376" cy="1200329"/>
          </a:xfrm>
          <a:prstGeom prst="rect">
            <a:avLst/>
          </a:prstGeom>
          <a:noFill/>
        </p:spPr>
        <p:txBody>
          <a:bodyPr wrap="none" rtlCol="0">
            <a:spAutoFit/>
          </a:bodyPr>
          <a:lstStyle/>
          <a:p>
            <a:r>
              <a:rPr lang="en-SG" sz="7200" dirty="0">
                <a:solidFill>
                  <a:srgbClr val="FF0000"/>
                </a:solidFill>
              </a:rPr>
              <a:t>NANI?</a:t>
            </a:r>
          </a:p>
        </p:txBody>
      </p:sp>
    </p:spTree>
    <p:extLst>
      <p:ext uri="{BB962C8B-B14F-4D97-AF65-F5344CB8AC3E}">
        <p14:creationId xmlns:p14="http://schemas.microsoft.com/office/powerpoint/2010/main" val="376954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 </a:t>
            </a: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SG" dirty="0">
                <a:solidFill>
                  <a:schemeClr val="tx1"/>
                </a:solidFill>
              </a:rPr>
              <a:t>k = 20 &lt; </a:t>
            </a:r>
            <a:r>
              <a:rPr lang="en-SG" dirty="0" err="1">
                <a:solidFill>
                  <a:schemeClr val="tx1"/>
                </a:solidFill>
              </a:rPr>
              <a:t>i</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a:t>
            </a:r>
            <a:r>
              <a:rPr lang="en-SG" b="1" dirty="0">
                <a:solidFill>
                  <a:srgbClr val="00B050"/>
                </a:solidFill>
              </a:rPr>
              <a:t>10</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10 ? 20 : </a:t>
            </a:r>
            <a:r>
              <a:rPr lang="en-SG" b="1" dirty="0">
                <a:solidFill>
                  <a:srgbClr val="00B050"/>
                </a:solidFill>
              </a:rPr>
              <a:t>11</a:t>
            </a:r>
            <a:r>
              <a:rPr lang="en-SG" dirty="0">
                <a:solidFill>
                  <a:schemeClr val="tx1"/>
                </a:solidFill>
              </a:rPr>
              <a:t>++</a:t>
            </a:r>
          </a:p>
          <a:p>
            <a:r>
              <a:rPr lang="en-SG" dirty="0">
                <a:solidFill>
                  <a:schemeClr val="tx1"/>
                </a:solidFill>
              </a:rPr>
              <a:t>k = </a:t>
            </a:r>
            <a:r>
              <a:rPr lang="en-SG" b="1" dirty="0">
                <a:solidFill>
                  <a:srgbClr val="00B050"/>
                </a:solidFill>
              </a:rPr>
              <a:t>11</a:t>
            </a:r>
            <a:r>
              <a:rPr lang="en-SG" dirty="0">
                <a:solidFill>
                  <a:schemeClr val="tx1"/>
                </a:solidFill>
              </a:rPr>
              <a:t>; </a:t>
            </a:r>
            <a:r>
              <a:rPr lang="en-SG" dirty="0" err="1">
                <a:solidFill>
                  <a:schemeClr val="tx1"/>
                </a:solidFill>
              </a:rPr>
              <a:t>i</a:t>
            </a:r>
            <a:r>
              <a:rPr lang="en-SG" dirty="0">
                <a:solidFill>
                  <a:schemeClr val="tx1"/>
                </a:solidFill>
              </a:rPr>
              <a:t> = </a:t>
            </a:r>
            <a:r>
              <a:rPr lang="en-SG" b="1" dirty="0">
                <a:solidFill>
                  <a:srgbClr val="00B050"/>
                </a:solidFill>
              </a:rPr>
              <a:t>12</a:t>
            </a:r>
          </a:p>
        </p:txBody>
      </p:sp>
    </p:spTree>
    <p:extLst>
      <p:ext uri="{BB962C8B-B14F-4D97-AF65-F5344CB8AC3E}">
        <p14:creationId xmlns:p14="http://schemas.microsoft.com/office/powerpoint/2010/main" val="110044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20.1. </a:t>
            </a:r>
            <a:r>
              <a:rPr lang="en-US" sz="4000" b="1" dirty="0">
                <a:solidFill>
                  <a:srgbClr val="0070C0"/>
                </a:solidFill>
              </a:rPr>
              <a:t>PS 20.2</a:t>
            </a:r>
            <a:endParaRPr lang="en-SG" sz="4000" dirty="0">
              <a:solidFill>
                <a:srgbClr val="0070C0"/>
              </a:solidFill>
            </a:endParaRPr>
          </a:p>
        </p:txBody>
      </p:sp>
    </p:spTree>
    <p:extLst>
      <p:ext uri="{BB962C8B-B14F-4D97-AF65-F5344CB8AC3E}">
        <p14:creationId xmlns:p14="http://schemas.microsoft.com/office/powerpoint/2010/main" val="373411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Unit 20: C Pre-processor</a:t>
            </a:r>
          </a:p>
          <a:p>
            <a:pPr lvl="1"/>
            <a:r>
              <a:rPr lang="en-SG" dirty="0"/>
              <a:t>Problem Set 20.1, 20.2</a:t>
            </a:r>
          </a:p>
          <a:p>
            <a:r>
              <a:rPr lang="en-SG" dirty="0"/>
              <a:t>Unit 21: Assert</a:t>
            </a:r>
          </a:p>
          <a:p>
            <a:pPr lvl="1"/>
            <a:r>
              <a:rPr lang="en-SG" dirty="0"/>
              <a:t>Problem Set 21.1</a:t>
            </a:r>
          </a:p>
          <a:p>
            <a:r>
              <a:rPr lang="en-SG" dirty="0"/>
              <a:t>Unit 22: Efficiency</a:t>
            </a:r>
          </a:p>
          <a:p>
            <a:pPr lvl="1"/>
            <a:r>
              <a:rPr lang="en-SG" dirty="0"/>
              <a:t>Problem Set 22.1, 22.2</a:t>
            </a:r>
          </a:p>
        </p:txBody>
      </p:sp>
    </p:spTree>
    <p:extLst>
      <p:ext uri="{BB962C8B-B14F-4D97-AF65-F5344CB8AC3E}">
        <p14:creationId xmlns:p14="http://schemas.microsoft.com/office/powerpoint/2010/main" val="358606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solidFill>
                  <a:srgbClr val="FF0000"/>
                </a:solidFill>
              </a:rPr>
              <a:t>Modified version</a:t>
            </a:r>
            <a:endParaRPr lang="en-US" sz="2400" dirty="0">
              <a:solidFill>
                <a:srgbClr val="FF0000"/>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a:p>
            <a:r>
              <a:rPr lang="en-SG" sz="2400" dirty="0">
                <a:solidFill>
                  <a:srgbClr val="FF0000"/>
                </a:solidFill>
              </a:rPr>
              <a:t>What could go wrong?</a:t>
            </a:r>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11239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a:p>
            <a:pPr marL="0" indent="0">
              <a:buNone/>
            </a:pP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373019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Modified version</a:t>
            </a:r>
            <a:endParaRPr lang="en-US" sz="2400" dirty="0">
              <a:solidFill>
                <a:schemeClr val="accent1">
                  <a:lumMod val="50000"/>
                </a:schemeClr>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p:txBody>
      </p:sp>
    </p:spTree>
    <p:extLst>
      <p:ext uri="{BB962C8B-B14F-4D97-AF65-F5344CB8AC3E}">
        <p14:creationId xmlns:p14="http://schemas.microsoft.com/office/powerpoint/2010/main" val="275645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1611089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br>
              <a:rPr lang="en-SG" sz="2400" dirty="0"/>
            </a:br>
            <a:r>
              <a:rPr lang="en-SG" sz="2400" dirty="0"/>
              <a:t>	</a:t>
            </a:r>
            <a:r>
              <a:rPr lang="en-SG" sz="2400" b="1" dirty="0">
                <a:solidFill>
                  <a:srgbClr val="FF0000"/>
                </a:solidFill>
              </a:rPr>
              <a:t>long temp = 5.0;</a:t>
            </a:r>
            <a:br>
              <a:rPr lang="en-SG" sz="2400" b="1" dirty="0"/>
            </a:br>
            <a:r>
              <a:rPr lang="en-SG" sz="2400" b="1"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 This is what happens:</a:t>
            </a:r>
          </a:p>
          <a:p>
            <a:pPr lvl="1"/>
            <a:r>
              <a:rPr lang="en-SG" sz="2400" b="1" dirty="0">
                <a:solidFill>
                  <a:srgbClr val="FF0000"/>
                </a:solidFill>
              </a:rPr>
              <a:t>error: redefinition of ‘temp’</a:t>
            </a:r>
          </a:p>
          <a:p>
            <a:pPr lvl="1"/>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b="1" dirty="0">
                <a:solidFill>
                  <a:srgbClr val="FF0000"/>
                </a:solidFill>
              </a:rPr>
              <a:t>long temp = 5.0;</a:t>
            </a:r>
            <a:br>
              <a:rPr lang="en-SG" sz="2400" b="1" dirty="0">
                <a:solidFill>
                  <a:srgbClr val="00B050"/>
                </a:solidFill>
              </a:rPr>
            </a:br>
            <a:r>
              <a:rPr lang="en-SG" sz="2400" b="1" dirty="0">
                <a:solidFill>
                  <a:srgbClr val="00B050"/>
                </a:solidFill>
              </a:rPr>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403277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a:t>
            </a:r>
            <a:r>
              <a:rPr lang="en-US" sz="4000" b="1" dirty="0">
                <a:solidFill>
                  <a:schemeClr val="tx1"/>
                </a:solidFill>
              </a:rPr>
              <a:t>. PS 21.1.</a:t>
            </a:r>
            <a:endParaRPr lang="en-SG" sz="4000" dirty="0">
              <a:solidFill>
                <a:schemeClr val="tx1"/>
              </a:solidFill>
            </a:endParaRPr>
          </a:p>
        </p:txBody>
      </p:sp>
    </p:spTree>
    <p:extLst>
      <p:ext uri="{BB962C8B-B14F-4D97-AF65-F5344CB8AC3E}">
        <p14:creationId xmlns:p14="http://schemas.microsoft.com/office/powerpoint/2010/main" val="145402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SG" dirty="0">
                <a:solidFill>
                  <a:schemeClr val="accent1">
                    <a:lumMod val="50000"/>
                  </a:schemeClr>
                </a:solidFill>
              </a:rPr>
              <a:t>#include &lt;</a:t>
            </a:r>
            <a:r>
              <a:rPr lang="en-SG" dirty="0" err="1">
                <a:solidFill>
                  <a:schemeClr val="accent1">
                    <a:lumMod val="50000"/>
                  </a:schemeClr>
                </a:solidFill>
              </a:rPr>
              <a:t>stdio.h</a:t>
            </a:r>
            <a:r>
              <a:rPr lang="en-SG" dirty="0">
                <a:solidFill>
                  <a:schemeClr val="accent1">
                    <a:lumMod val="50000"/>
                  </a:schemeClr>
                </a:solidFill>
              </a:rPr>
              <a:t>&gt;</a:t>
            </a:r>
            <a:br>
              <a:rPr lang="en-SG" dirty="0">
                <a:solidFill>
                  <a:schemeClr val="accent1">
                    <a:lumMod val="50000"/>
                  </a:schemeClr>
                </a:solidFill>
              </a:rPr>
            </a:br>
            <a:r>
              <a:rPr lang="en-SG" dirty="0">
                <a:solidFill>
                  <a:schemeClr val="accent1">
                    <a:lumMod val="50000"/>
                  </a:schemeClr>
                </a:solidFill>
              </a:rPr>
              <a:t>#include &lt;</a:t>
            </a:r>
            <a:r>
              <a:rPr lang="en-SG" dirty="0" err="1">
                <a:solidFill>
                  <a:schemeClr val="accent1">
                    <a:lumMod val="50000"/>
                  </a:schemeClr>
                </a:solidFill>
              </a:rPr>
              <a:t>assert.h</a:t>
            </a:r>
            <a:r>
              <a:rPr lang="en-SG" dirty="0">
                <a:solidFill>
                  <a:schemeClr val="accent1">
                    <a:lumMod val="50000"/>
                  </a:schemeClr>
                </a:solidFill>
              </a:rPr>
              <a:t>&gt;</a:t>
            </a:r>
          </a:p>
          <a:p>
            <a:pPr marL="0" indent="0">
              <a:buNone/>
            </a:pPr>
            <a:r>
              <a:rPr lang="en-SG" dirty="0">
                <a:solidFill>
                  <a:srgbClr val="0070C0"/>
                </a:solidFill>
              </a:rPr>
              <a:t>int</a:t>
            </a:r>
            <a:r>
              <a:rPr lang="en-SG" dirty="0">
                <a:solidFill>
                  <a:schemeClr val="tx1"/>
                </a:solidFill>
              </a:rPr>
              <a:t> </a:t>
            </a:r>
            <a:r>
              <a:rPr lang="en-SG" dirty="0">
                <a:solidFill>
                  <a:srgbClr val="FF0000"/>
                </a:solidFill>
              </a:rPr>
              <a:t>main</a:t>
            </a:r>
            <a:r>
              <a:rPr lang="en-SG" dirty="0">
                <a:solidFill>
                  <a:schemeClr val="tx1"/>
                </a:solidFill>
              </a:rPr>
              <a:t>(){</a:t>
            </a:r>
          </a:p>
          <a:p>
            <a:pPr marL="0" indent="0">
              <a:buNone/>
            </a:pPr>
            <a:r>
              <a:rPr lang="en-SG" dirty="0">
                <a:solidFill>
                  <a:schemeClr val="tx1"/>
                </a:solidFill>
              </a:rPr>
              <a:t>	</a:t>
            </a:r>
            <a:r>
              <a:rPr lang="en-SG" dirty="0">
                <a:solidFill>
                  <a:srgbClr val="0070C0"/>
                </a:solidFill>
              </a:rPr>
              <a:t>char</a:t>
            </a:r>
            <a:r>
              <a:rPr lang="en-SG" dirty="0">
                <a:solidFill>
                  <a:schemeClr val="tx1"/>
                </a:solidFill>
              </a:rPr>
              <a:t> answer;</a:t>
            </a:r>
            <a:br>
              <a:rPr lang="en-SG" dirty="0">
                <a:solidFill>
                  <a:schemeClr val="tx1"/>
                </a:solidFill>
              </a:rPr>
            </a:br>
            <a:r>
              <a:rPr lang="en-SG" dirty="0">
                <a:solidFill>
                  <a:schemeClr val="tx1"/>
                </a:solidFill>
              </a:rPr>
              <a:t>	</a:t>
            </a:r>
            <a:r>
              <a:rPr lang="en-SG" dirty="0" err="1">
                <a:solidFill>
                  <a:schemeClr val="tx1"/>
                </a:solidFill>
              </a:rPr>
              <a:t>printf</a:t>
            </a:r>
            <a:r>
              <a:rPr lang="en-SG" dirty="0">
                <a:solidFill>
                  <a:schemeClr val="tx1"/>
                </a:solidFill>
              </a:rPr>
              <a:t>(</a:t>
            </a:r>
            <a:r>
              <a:rPr lang="en-SG" dirty="0">
                <a:solidFill>
                  <a:srgbClr val="00B050"/>
                </a:solidFill>
              </a:rPr>
              <a:t>“Is CS1010 hard? Enter Y/N: ”);</a:t>
            </a:r>
            <a:br>
              <a:rPr lang="en-SG" dirty="0">
                <a:solidFill>
                  <a:schemeClr val="tx1"/>
                </a:solidFill>
              </a:rPr>
            </a:br>
            <a:r>
              <a:rPr lang="en-SG" dirty="0">
                <a:solidFill>
                  <a:schemeClr val="tx1"/>
                </a:solidFill>
              </a:rPr>
              <a:t>	</a:t>
            </a:r>
            <a:r>
              <a:rPr lang="en-SG" dirty="0" err="1">
                <a:solidFill>
                  <a:schemeClr val="tx1"/>
                </a:solidFill>
              </a:rPr>
              <a:t>scanf</a:t>
            </a:r>
            <a:r>
              <a:rPr lang="en-SG" dirty="0">
                <a:solidFill>
                  <a:schemeClr val="tx1"/>
                </a:solidFill>
              </a:rPr>
              <a:t>(</a:t>
            </a:r>
            <a:r>
              <a:rPr lang="en-SG" dirty="0">
                <a:solidFill>
                  <a:srgbClr val="00B050"/>
                </a:solidFill>
              </a:rPr>
              <a:t>“%c”</a:t>
            </a:r>
            <a:r>
              <a:rPr lang="en-SG" dirty="0">
                <a:solidFill>
                  <a:schemeClr val="tx1"/>
                </a:solidFill>
              </a:rPr>
              <a:t>, answer);</a:t>
            </a:r>
            <a:br>
              <a:rPr lang="en-SG" dirty="0">
                <a:solidFill>
                  <a:schemeClr val="tx1"/>
                </a:solidFill>
              </a:rPr>
            </a:br>
            <a:r>
              <a:rPr lang="en-SG" dirty="0">
                <a:solidFill>
                  <a:schemeClr val="tx1"/>
                </a:solidFill>
              </a:rPr>
              <a:t>	assert(answer == </a:t>
            </a:r>
            <a:r>
              <a:rPr lang="en-SG" dirty="0">
                <a:solidFill>
                  <a:srgbClr val="00B050"/>
                </a:solidFill>
              </a:rPr>
              <a:t>‘N’</a:t>
            </a:r>
            <a:r>
              <a:rPr lang="en-SG" dirty="0">
                <a:solidFill>
                  <a:schemeClr val="tx1"/>
                </a:solidFill>
              </a:rPr>
              <a:t>);</a:t>
            </a:r>
            <a:br>
              <a:rPr lang="en-SG" dirty="0">
                <a:solidFill>
                  <a:schemeClr val="tx1"/>
                </a:solidFill>
              </a:rPr>
            </a:br>
            <a:r>
              <a:rPr lang="en-SG" dirty="0">
                <a:solidFill>
                  <a:schemeClr val="tx1"/>
                </a:solidFill>
              </a:rPr>
              <a:t>}</a:t>
            </a:r>
          </a:p>
          <a:p>
            <a:r>
              <a:rPr lang="en-SG" dirty="0">
                <a:solidFill>
                  <a:schemeClr val="tx1"/>
                </a:solidFill>
              </a:rPr>
              <a:t>If wrong answer is given: </a:t>
            </a:r>
            <a:r>
              <a:rPr lang="en-SG" dirty="0">
                <a:solidFill>
                  <a:srgbClr val="FF0000"/>
                </a:solidFill>
              </a:rPr>
              <a:t>Assertion ‘answer == ‘Y’’ failed.</a:t>
            </a:r>
          </a:p>
        </p:txBody>
      </p:sp>
    </p:spTree>
    <p:extLst>
      <p:ext uri="{BB962C8B-B14F-4D97-AF65-F5344CB8AC3E}">
        <p14:creationId xmlns:p14="http://schemas.microsoft.com/office/powerpoint/2010/main" val="2532368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21.1.</a:t>
            </a:r>
            <a:endParaRPr lang="en-SG" sz="4000" dirty="0">
              <a:solidFill>
                <a:schemeClr val="tx1"/>
              </a:solidFill>
            </a:endParaRPr>
          </a:p>
        </p:txBody>
      </p:sp>
    </p:spTree>
    <p:extLst>
      <p:ext uri="{BB962C8B-B14F-4D97-AF65-F5344CB8AC3E}">
        <p14:creationId xmlns:p14="http://schemas.microsoft.com/office/powerpoint/2010/main" val="142817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a:t>
            </a:r>
            <a:endParaRPr lang="en-SG" dirty="0"/>
          </a:p>
        </p:txBody>
      </p:sp>
    </p:spTree>
    <p:extLst>
      <p:ext uri="{BB962C8B-B14F-4D97-AF65-F5344CB8AC3E}">
        <p14:creationId xmlns:p14="http://schemas.microsoft.com/office/powerpoint/2010/main" val="3961394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811562"/>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 </a:t>
            </a:r>
            <a:r>
              <a:rPr lang="en-US" b="1" dirty="0">
                <a:solidFill>
                  <a:srgbClr val="FF0000"/>
                </a:solidFill>
              </a:rPr>
              <a:t>Yes</a:t>
            </a:r>
          </a:p>
          <a:p>
            <a:pPr lvl="1"/>
            <a:r>
              <a:rPr lang="en-US" dirty="0">
                <a:solidFill>
                  <a:srgbClr val="FF0000"/>
                </a:solidFill>
              </a:rPr>
              <a:t>Consider </a:t>
            </a:r>
            <a:r>
              <a:rPr lang="en-US" b="1" dirty="0">
                <a:solidFill>
                  <a:srgbClr val="FF0000"/>
                </a:solidFill>
              </a:rPr>
              <a:t>x = -1</a:t>
            </a:r>
          </a:p>
          <a:p>
            <a:pPr marL="0" indent="0">
              <a:buNone/>
            </a:pPr>
            <a:r>
              <a:rPr lang="en-SG" sz="2400" b="1" dirty="0">
                <a:solidFill>
                  <a:srgbClr val="00B050"/>
                </a:solidFill>
                <a:hlinkClick r:id="rId3"/>
              </a:rPr>
              <a:t>https://github.com/DigiPie/cs1010_tut_c09/blob/master/Tutorial_8/problem21_1.c</a:t>
            </a:r>
            <a:r>
              <a:rPr lang="en-SG" sz="2400" b="1" dirty="0">
                <a:solidFill>
                  <a:srgbClr val="00B050"/>
                </a:solidFill>
              </a:rPr>
              <a:t> </a:t>
            </a:r>
          </a:p>
          <a:p>
            <a:pPr marL="0" indent="0">
              <a:buNone/>
            </a:pPr>
            <a:endParaRPr lang="en-US" b="1" dirty="0">
              <a:solidFill>
                <a:srgbClr val="FF0000"/>
              </a:solidFill>
            </a:endParaRPr>
          </a:p>
        </p:txBody>
      </p:sp>
    </p:spTree>
    <p:extLst>
      <p:ext uri="{BB962C8B-B14F-4D97-AF65-F5344CB8AC3E}">
        <p14:creationId xmlns:p14="http://schemas.microsoft.com/office/powerpoint/2010/main" val="40829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20.1. PS 20.2</a:t>
            </a:r>
            <a:endParaRPr lang="en-SG" sz="4000" dirty="0">
              <a:solidFill>
                <a:schemeClr val="tx1"/>
              </a:solidFill>
            </a:endParaRPr>
          </a:p>
        </p:txBody>
      </p:sp>
    </p:spTree>
    <p:extLst>
      <p:ext uri="{BB962C8B-B14F-4D97-AF65-F5344CB8AC3E}">
        <p14:creationId xmlns:p14="http://schemas.microsoft.com/office/powerpoint/2010/main" val="118591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22.1. PS 22.2</a:t>
            </a:r>
            <a:endParaRPr lang="en-SG" sz="4000" b="1" dirty="0">
              <a:solidFill>
                <a:schemeClr val="tx1"/>
              </a:solidFill>
            </a:endParaRPr>
          </a:p>
        </p:txBody>
      </p:sp>
    </p:spTree>
    <p:extLst>
      <p:ext uri="{BB962C8B-B14F-4D97-AF65-F5344CB8AC3E}">
        <p14:creationId xmlns:p14="http://schemas.microsoft.com/office/powerpoint/2010/main" val="134041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F724-A97D-48CA-B73C-BFAFB3F868AD}"/>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E562512E-DA91-42F0-A064-A94BD9823849}"/>
              </a:ext>
            </a:extLst>
          </p:cNvPr>
          <p:cNvSpPr>
            <a:spLocks noGrp="1"/>
          </p:cNvSpPr>
          <p:nvPr>
            <p:ph idx="1"/>
          </p:nvPr>
        </p:nvSpPr>
        <p:spPr/>
        <p:txBody>
          <a:bodyPr/>
          <a:lstStyle/>
          <a:p>
            <a:r>
              <a:rPr lang="en-US" dirty="0"/>
              <a:t>In CS1010, we will focus on the efficiency of your code in two senses:</a:t>
            </a:r>
          </a:p>
          <a:p>
            <a:pPr lvl="1"/>
            <a:r>
              <a:rPr lang="en-US" b="1" dirty="0">
                <a:solidFill>
                  <a:srgbClr val="00B050"/>
                </a:solidFill>
              </a:rPr>
              <a:t>First, your code should not perform redundant work and it should not repeat itself unnecessarily.</a:t>
            </a:r>
          </a:p>
          <a:p>
            <a:pPr lvl="1"/>
            <a:r>
              <a:rPr lang="en-US" b="1" dirty="0">
                <a:solidFill>
                  <a:srgbClr val="00B050"/>
                </a:solidFill>
              </a:rPr>
              <a:t> Second, your algorithm should run within a given Big-O running time.</a:t>
            </a:r>
            <a:endParaRPr lang="en-SG" b="1" dirty="0">
              <a:solidFill>
                <a:srgbClr val="00B050"/>
              </a:solidFill>
            </a:endParaRPr>
          </a:p>
        </p:txBody>
      </p:sp>
    </p:spTree>
    <p:extLst>
      <p:ext uri="{BB962C8B-B14F-4D97-AF65-F5344CB8AC3E}">
        <p14:creationId xmlns:p14="http://schemas.microsoft.com/office/powerpoint/2010/main" val="98813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PS 22.1. </a:t>
            </a:r>
            <a:r>
              <a:rPr lang="en-US" sz="4000" b="1" dirty="0">
                <a:solidFill>
                  <a:schemeClr val="tx1"/>
                </a:solidFill>
              </a:rPr>
              <a:t>PS 22.2</a:t>
            </a:r>
            <a:endParaRPr lang="en-SG" sz="4000" b="1" dirty="0">
              <a:solidFill>
                <a:schemeClr val="tx1"/>
              </a:solidFill>
            </a:endParaRPr>
          </a:p>
        </p:txBody>
      </p:sp>
    </p:spTree>
    <p:extLst>
      <p:ext uri="{BB962C8B-B14F-4D97-AF65-F5344CB8AC3E}">
        <p14:creationId xmlns:p14="http://schemas.microsoft.com/office/powerpoint/2010/main" val="4113560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FB79-DACE-48C7-A1FB-5A4311C0C02E}"/>
              </a:ext>
            </a:extLst>
          </p:cNvPr>
          <p:cNvSpPr>
            <a:spLocks noGrp="1"/>
          </p:cNvSpPr>
          <p:nvPr>
            <p:ph type="title"/>
          </p:nvPr>
        </p:nvSpPr>
        <p:spPr/>
        <p:txBody>
          <a:bodyPr/>
          <a:lstStyle/>
          <a:p>
            <a:r>
              <a:rPr lang="en-SG" dirty="0"/>
              <a:t>Problem Set 22.1</a:t>
            </a:r>
          </a:p>
        </p:txBody>
      </p:sp>
      <p:sp>
        <p:nvSpPr>
          <p:cNvPr id="3" name="Content Placeholder 2">
            <a:extLst>
              <a:ext uri="{FF2B5EF4-FFF2-40B4-BE49-F238E27FC236}">
                <a16:creationId xmlns:a16="http://schemas.microsoft.com/office/drawing/2014/main" id="{2C874243-FBE3-4967-BF79-2B34005D819C}"/>
              </a:ext>
            </a:extLst>
          </p:cNvPr>
          <p:cNvSpPr>
            <a:spLocks noGrp="1"/>
          </p:cNvSpPr>
          <p:nvPr>
            <p:ph idx="1"/>
          </p:nvPr>
        </p:nvSpPr>
        <p:spPr>
          <a:xfrm>
            <a:off x="1371600" y="1923067"/>
            <a:ext cx="9601200" cy="4709961"/>
          </a:xfrm>
        </p:spPr>
        <p:txBody>
          <a:bodyPr>
            <a:normAutofit/>
          </a:bodyPr>
          <a:lstStyle/>
          <a:p>
            <a:r>
              <a:rPr lang="en-US" dirty="0"/>
              <a:t>Order the following functions in increasing rate of growth:</a:t>
            </a:r>
          </a:p>
          <a:p>
            <a:pPr marL="530352" lvl="1" indent="0">
              <a:buNone/>
            </a:pPr>
            <a:r>
              <a:rPr lang="pt-BR" b="1" dirty="0">
                <a:solidFill>
                  <a:srgbClr val="00B050"/>
                </a:solidFill>
              </a:rPr>
              <a:t>1. Log</a:t>
            </a:r>
            <a:r>
              <a:rPr lang="pt-BR" sz="1800" b="1" dirty="0">
                <a:solidFill>
                  <a:srgbClr val="00B050"/>
                </a:solidFill>
              </a:rPr>
              <a:t>10 </a:t>
            </a:r>
            <a:r>
              <a:rPr lang="pt-BR" b="1" dirty="0">
                <a:solidFill>
                  <a:srgbClr val="00B050"/>
                </a:solidFill>
              </a:rPr>
              <a:t>n		1. ln n</a:t>
            </a:r>
          </a:p>
          <a:p>
            <a:pPr marL="530352" lvl="1" indent="0">
              <a:buNone/>
            </a:pPr>
            <a:r>
              <a:rPr lang="pt-BR" dirty="0"/>
              <a:t>2. √n			3. n			</a:t>
            </a:r>
          </a:p>
          <a:p>
            <a:pPr marL="530352" lvl="1" indent="0">
              <a:buNone/>
            </a:pPr>
            <a:r>
              <a:rPr lang="pt-BR" dirty="0"/>
              <a:t>4. n ln n			5. n^2</a:t>
            </a:r>
          </a:p>
          <a:p>
            <a:pPr marL="530352" lvl="1" indent="0">
              <a:buNone/>
            </a:pPr>
            <a:r>
              <a:rPr lang="pt-BR" dirty="0"/>
              <a:t>6. n ^ 4			7. 2^n</a:t>
            </a:r>
          </a:p>
          <a:p>
            <a:pPr marL="530352" lvl="1" indent="0">
              <a:buNone/>
            </a:pPr>
            <a:r>
              <a:rPr lang="pt-BR" dirty="0"/>
              <a:t>8. e^n			9. n!		</a:t>
            </a:r>
            <a:r>
              <a:rPr lang="pt-BR" b="1" dirty="0"/>
              <a:t>		</a:t>
            </a:r>
            <a:r>
              <a:rPr lang="pt-BR" dirty="0"/>
              <a:t>		</a:t>
            </a:r>
            <a:r>
              <a:rPr lang="pt-BR" b="1" dirty="0"/>
              <a:t>						</a:t>
            </a:r>
            <a:endParaRPr lang="en-SG" dirty="0"/>
          </a:p>
        </p:txBody>
      </p:sp>
    </p:spTree>
    <p:extLst>
      <p:ext uri="{BB962C8B-B14F-4D97-AF65-F5344CB8AC3E}">
        <p14:creationId xmlns:p14="http://schemas.microsoft.com/office/powerpoint/2010/main" val="24994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22.1. </a:t>
            </a:r>
            <a:r>
              <a:rPr lang="en-US" sz="4000" b="1" dirty="0">
                <a:solidFill>
                  <a:srgbClr val="0070C0"/>
                </a:solidFill>
              </a:rPr>
              <a:t>PS 22.2</a:t>
            </a:r>
            <a:endParaRPr lang="en-SG" sz="4000" b="1" dirty="0">
              <a:solidFill>
                <a:srgbClr val="0070C0"/>
              </a:solidFill>
            </a:endParaRPr>
          </a:p>
        </p:txBody>
      </p:sp>
    </p:spTree>
    <p:extLst>
      <p:ext uri="{BB962C8B-B14F-4D97-AF65-F5344CB8AC3E}">
        <p14:creationId xmlns:p14="http://schemas.microsoft.com/office/powerpoint/2010/main" val="691338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p>
        </p:txBody>
      </p:sp>
    </p:spTree>
    <p:extLst>
      <p:ext uri="{BB962C8B-B14F-4D97-AF65-F5344CB8AC3E}">
        <p14:creationId xmlns:p14="http://schemas.microsoft.com/office/powerpoint/2010/main" val="444670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n^2</a:t>
            </a:r>
          </a:p>
        </p:txBody>
      </p:sp>
    </p:spTree>
    <p:extLst>
      <p:ext uri="{BB962C8B-B14F-4D97-AF65-F5344CB8AC3E}">
        <p14:creationId xmlns:p14="http://schemas.microsoft.com/office/powerpoint/2010/main" val="732737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a:t>
            </a:r>
            <a:endParaRPr lang="en-US" b="1" dirty="0">
              <a:solidFill>
                <a:srgbClr val="00B050"/>
              </a:solidFill>
            </a:endParaRPr>
          </a:p>
        </p:txBody>
      </p:sp>
    </p:spTree>
    <p:extLst>
      <p:ext uri="{BB962C8B-B14F-4D97-AF65-F5344CB8AC3E}">
        <p14:creationId xmlns:p14="http://schemas.microsoft.com/office/powerpoint/2010/main" val="3449870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(log</a:t>
            </a:r>
            <a:r>
              <a:rPr lang="en-US" sz="1800" b="1" dirty="0">
                <a:solidFill>
                  <a:srgbClr val="00B050"/>
                </a:solidFill>
              </a:rPr>
              <a:t>2</a:t>
            </a:r>
            <a:r>
              <a:rPr lang="en-US" dirty="0">
                <a:solidFill>
                  <a:srgbClr val="00B050"/>
                </a:solidFill>
              </a:rPr>
              <a:t> </a:t>
            </a:r>
            <a:r>
              <a:rPr lang="en-US" b="1" dirty="0">
                <a:solidFill>
                  <a:srgbClr val="00B050"/>
                </a:solidFill>
              </a:rPr>
              <a:t>n)^2</a:t>
            </a:r>
          </a:p>
        </p:txBody>
      </p:sp>
    </p:spTree>
    <p:extLst>
      <p:ext uri="{BB962C8B-B14F-4D97-AF65-F5344CB8AC3E}">
        <p14:creationId xmlns:p14="http://schemas.microsoft.com/office/powerpoint/2010/main" val="542079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endParaRPr lang="en-US" b="1" dirty="0">
              <a:solidFill>
                <a:srgbClr val="00B050"/>
              </a:solidFill>
            </a:endParaRPr>
          </a:p>
        </p:txBody>
      </p:sp>
    </p:spTree>
    <p:extLst>
      <p:ext uri="{BB962C8B-B14F-4D97-AF65-F5344CB8AC3E}">
        <p14:creationId xmlns:p14="http://schemas.microsoft.com/office/powerpoint/2010/main" val="195079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B9A9-AA69-4C52-8AD8-55247B07BA1C}"/>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5C998A96-A525-4072-ADE1-7FA47F9F1B03}"/>
              </a:ext>
            </a:extLst>
          </p:cNvPr>
          <p:cNvSpPr>
            <a:spLocks noGrp="1"/>
          </p:cNvSpPr>
          <p:nvPr>
            <p:ph idx="1"/>
          </p:nvPr>
        </p:nvSpPr>
        <p:spPr/>
        <p:txBody>
          <a:bodyPr/>
          <a:lstStyle/>
          <a:p>
            <a:r>
              <a:rPr lang="en-SG" dirty="0" err="1"/>
              <a:t>Preprocessor</a:t>
            </a:r>
            <a:r>
              <a:rPr lang="en-SG" dirty="0"/>
              <a:t> directive</a:t>
            </a:r>
          </a:p>
          <a:p>
            <a:pPr lvl="1"/>
            <a:r>
              <a:rPr lang="en-SG" dirty="0"/>
              <a:t>A directive which starts with </a:t>
            </a:r>
            <a:r>
              <a:rPr lang="en-SG" b="1" dirty="0">
                <a:solidFill>
                  <a:srgbClr val="0070C0"/>
                </a:solidFill>
              </a:rPr>
              <a:t>#</a:t>
            </a:r>
          </a:p>
          <a:p>
            <a:pPr lvl="1"/>
            <a:r>
              <a:rPr lang="en-SG" dirty="0"/>
              <a:t>To </a:t>
            </a:r>
            <a:r>
              <a:rPr lang="en-SG" b="1" dirty="0">
                <a:solidFill>
                  <a:srgbClr val="0070C0"/>
                </a:solidFill>
              </a:rPr>
              <a:t>#include </a:t>
            </a:r>
            <a:r>
              <a:rPr lang="en-SG" dirty="0"/>
              <a:t>a file or,</a:t>
            </a:r>
          </a:p>
          <a:p>
            <a:pPr lvl="1"/>
            <a:r>
              <a:rPr lang="en-SG" dirty="0"/>
              <a:t>To </a:t>
            </a:r>
            <a:r>
              <a:rPr lang="en-SG" b="1" dirty="0">
                <a:solidFill>
                  <a:srgbClr val="0070C0"/>
                </a:solidFill>
              </a:rPr>
              <a:t>#define </a:t>
            </a:r>
            <a:r>
              <a:rPr lang="en-SG" dirty="0"/>
              <a:t>a constant</a:t>
            </a:r>
          </a:p>
        </p:txBody>
      </p:sp>
    </p:spTree>
    <p:extLst>
      <p:ext uri="{BB962C8B-B14F-4D97-AF65-F5344CB8AC3E}">
        <p14:creationId xmlns:p14="http://schemas.microsoft.com/office/powerpoint/2010/main" val="2040437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r>
              <a:rPr lang="en-US" b="1" dirty="0">
                <a:solidFill>
                  <a:srgbClr val="00B050"/>
                </a:solidFill>
              </a:rPr>
              <a:t>2 ^ n</a:t>
            </a:r>
          </a:p>
        </p:txBody>
      </p:sp>
    </p:spTree>
    <p:extLst>
      <p:ext uri="{BB962C8B-B14F-4D97-AF65-F5344CB8AC3E}">
        <p14:creationId xmlns:p14="http://schemas.microsoft.com/office/powerpoint/2010/main" val="17914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2400" b="1" dirty="0">
                <a:solidFill>
                  <a:srgbClr val="00B050"/>
                </a:solidFill>
                <a:hlinkClick r:id="rId3"/>
              </a:rPr>
              <a:t>https://github.com/DigiPie/cs1010_tut_c09</a:t>
            </a:r>
            <a:r>
              <a:rPr lang="en-SG" sz="2400" b="1" dirty="0">
                <a:solidFill>
                  <a:srgbClr val="00B050"/>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#include </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dirty="0">
                <a:solidFill>
                  <a:srgbClr val="0070C0"/>
                </a:solidFill>
              </a:rPr>
              <a:t>#include &lt;</a:t>
            </a:r>
            <a:r>
              <a:rPr lang="en-SG" dirty="0" err="1">
                <a:solidFill>
                  <a:srgbClr val="0070C0"/>
                </a:solidFill>
              </a:rPr>
              <a:t>stdbool.h</a:t>
            </a:r>
            <a:r>
              <a:rPr lang="en-SG" dirty="0">
                <a:solidFill>
                  <a:srgbClr val="0070C0"/>
                </a:solidFill>
              </a:rPr>
              <a:t>&gt;</a:t>
            </a:r>
          </a:p>
          <a:p>
            <a:r>
              <a:rPr lang="en-SG" dirty="0">
                <a:solidFill>
                  <a:srgbClr val="0070C0"/>
                </a:solidFill>
              </a:rPr>
              <a:t>#include “cs1010.h”</a:t>
            </a:r>
          </a:p>
        </p:txBody>
      </p:sp>
    </p:spTree>
    <p:extLst>
      <p:ext uri="{BB962C8B-B14F-4D97-AF65-F5344CB8AC3E}">
        <p14:creationId xmlns:p14="http://schemas.microsoft.com/office/powerpoint/2010/main" val="32610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#define constant</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b="1" dirty="0">
                <a:solidFill>
                  <a:srgbClr val="0070C0"/>
                </a:solidFill>
              </a:rPr>
              <a:t>#define constant</a:t>
            </a:r>
          </a:p>
          <a:p>
            <a:pPr lvl="1"/>
            <a:r>
              <a:rPr lang="en-SG" dirty="0">
                <a:solidFill>
                  <a:schemeClr val="tx1"/>
                </a:solidFill>
              </a:rPr>
              <a:t>Use it to define constants which are repeatedly used in code.</a:t>
            </a:r>
          </a:p>
        </p:txBody>
      </p:sp>
    </p:spTree>
    <p:extLst>
      <p:ext uri="{BB962C8B-B14F-4D97-AF65-F5344CB8AC3E}">
        <p14:creationId xmlns:p14="http://schemas.microsoft.com/office/powerpoint/2010/main" val="189406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cs1010_print_double(PI*SQUARE(radius));</a:t>
            </a:r>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427717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a:t>
            </a:r>
            <a:r>
              <a:rPr lang="en-SG" dirty="0">
                <a:solidFill>
                  <a:srgbClr val="FF0000"/>
                </a:solidFill>
              </a:rPr>
              <a:t>3.1415926</a:t>
            </a:r>
            <a:r>
              <a:rPr lang="en-SG" dirty="0"/>
              <a:t>*radius*radius</a:t>
            </a:r>
            <a:r>
              <a:rPr lang="en-US" dirty="0">
                <a:solidFill>
                  <a:schemeClr val="tx1"/>
                </a:solidFill>
              </a:rPr>
              <a:t>);</a:t>
            </a:r>
            <a:endParaRPr lang="en-SG" dirty="0"/>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104459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x*x</a:t>
            </a:r>
            <a:endParaRPr lang="en-SG" dirty="0">
              <a:solidFill>
                <a:schemeClr val="accent1">
                  <a:lumMod val="50000"/>
                </a:schemeClr>
              </a:solidFill>
            </a:endParaRP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p>
        </p:txBody>
      </p:sp>
    </p:spTree>
    <p:extLst>
      <p:ext uri="{BB962C8B-B14F-4D97-AF65-F5344CB8AC3E}">
        <p14:creationId xmlns:p14="http://schemas.microsoft.com/office/powerpoint/2010/main" val="33060828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1256</Words>
  <Application>Microsoft Office PowerPoint</Application>
  <PresentationFormat>Widescreen</PresentationFormat>
  <Paragraphs>253</Paragraphs>
  <Slides>41</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Calibri</vt:lpstr>
      <vt:lpstr>Franklin Gothic Book</vt:lpstr>
      <vt:lpstr>Crop</vt:lpstr>
      <vt:lpstr>cs1010</vt:lpstr>
      <vt:lpstr>Today’s plan</vt:lpstr>
      <vt:lpstr> UNIT 20 C Pre-processor</vt:lpstr>
      <vt:lpstr>Recap</vt:lpstr>
      <vt:lpstr>Recap - #include </vt:lpstr>
      <vt:lpstr>Recap - #define constant</vt:lpstr>
      <vt:lpstr>Recap - #define macro</vt:lpstr>
      <vt:lpstr>Recap - #define macro</vt:lpstr>
      <vt:lpstr>Recap – Macro warnings</vt:lpstr>
      <vt:lpstr>Recap – Macro warnings</vt:lpstr>
      <vt:lpstr>ENDING NOTE</vt:lpstr>
      <vt:lpstr> UNIT 20 C Pre-processor</vt:lpstr>
      <vt:lpstr>Problem Set 20.1 a)</vt:lpstr>
      <vt:lpstr>Problem Set 20.1 a)</vt:lpstr>
      <vt:lpstr>Problem Set 20.1 a)</vt:lpstr>
      <vt:lpstr>Problem Set 20.1 b)</vt:lpstr>
      <vt:lpstr>Problem Set 20.1 b)</vt:lpstr>
      <vt:lpstr>Problem Set 20.1 b)</vt:lpstr>
      <vt:lpstr> UNIT 20 C Pre-processor</vt:lpstr>
      <vt:lpstr>Problem Set 20.2</vt:lpstr>
      <vt:lpstr>Problem Set 20.2 - Original</vt:lpstr>
      <vt:lpstr>Problem Set 20.2 - Original</vt:lpstr>
      <vt:lpstr>Problem Set 20.2 - Original</vt:lpstr>
      <vt:lpstr>Problem Set 20.2 - Original</vt:lpstr>
      <vt:lpstr> UNIT 21 C Pre-processor</vt:lpstr>
      <vt:lpstr>Recap</vt:lpstr>
      <vt:lpstr> UNIT 21 C Pre-processor</vt:lpstr>
      <vt:lpstr>Problem Set 21.1</vt:lpstr>
      <vt:lpstr>Problem Set 21.1</vt:lpstr>
      <vt:lpstr> UNIT 22 EFFICIENCY</vt:lpstr>
      <vt:lpstr>Recap</vt:lpstr>
      <vt:lpstr> UNIT 22 EFFICIENCY</vt:lpstr>
      <vt:lpstr>Problem Set 22.1</vt:lpstr>
      <vt:lpstr> UNIT 22 EFFICIENCY</vt:lpstr>
      <vt:lpstr>Problem Set 22.2 a)</vt:lpstr>
      <vt:lpstr>Problem Set 22.2 a)</vt:lpstr>
      <vt:lpstr>Problem Set 22.2 b)</vt:lpstr>
      <vt:lpstr>Problem Set 22.2 b)</vt:lpstr>
      <vt:lpstr>Problem Set 22.2 c)</vt:lpstr>
      <vt:lpstr>Problem Set 22.2 c)</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33</cp:revision>
  <dcterms:created xsi:type="dcterms:W3CDTF">2018-10-14T16:19:15Z</dcterms:created>
  <dcterms:modified xsi:type="dcterms:W3CDTF">2018-10-21T20:08:31Z</dcterms:modified>
</cp:coreProperties>
</file>