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35"/>
  </p:notesMasterIdLst>
  <p:sldIdLst>
    <p:sldId id="256" r:id="rId2"/>
    <p:sldId id="257" r:id="rId3"/>
    <p:sldId id="258" r:id="rId4"/>
    <p:sldId id="259" r:id="rId5"/>
    <p:sldId id="261" r:id="rId6"/>
    <p:sldId id="262" r:id="rId7"/>
    <p:sldId id="263" r:id="rId8"/>
    <p:sldId id="264" r:id="rId9"/>
    <p:sldId id="265" r:id="rId10"/>
    <p:sldId id="260" r:id="rId11"/>
    <p:sldId id="267" r:id="rId12"/>
    <p:sldId id="268" r:id="rId13"/>
    <p:sldId id="269" r:id="rId14"/>
    <p:sldId id="270" r:id="rId15"/>
    <p:sldId id="273" r:id="rId16"/>
    <p:sldId id="274" r:id="rId17"/>
    <p:sldId id="290" r:id="rId18"/>
    <p:sldId id="291" r:id="rId19"/>
    <p:sldId id="292" r:id="rId20"/>
    <p:sldId id="293" r:id="rId21"/>
    <p:sldId id="275" r:id="rId22"/>
    <p:sldId id="276" r:id="rId23"/>
    <p:sldId id="277" r:id="rId24"/>
    <p:sldId id="278" r:id="rId25"/>
    <p:sldId id="279" r:id="rId26"/>
    <p:sldId id="281" r:id="rId27"/>
    <p:sldId id="280" r:id="rId28"/>
    <p:sldId id="282" r:id="rId29"/>
    <p:sldId id="283" r:id="rId30"/>
    <p:sldId id="289" r:id="rId31"/>
    <p:sldId id="287" r:id="rId32"/>
    <p:sldId id="288"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371" autoAdjust="0"/>
  </p:normalViewPr>
  <p:slideViewPr>
    <p:cSldViewPr snapToGrid="0">
      <p:cViewPr varScale="1">
        <p:scale>
          <a:sx n="44" d="100"/>
          <a:sy n="44" d="100"/>
        </p:scale>
        <p:origin x="152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1339-9A09-4147-A280-CE820B321722}" type="datetimeFigureOut">
              <a:rPr lang="en-SG" smtClean="0"/>
              <a:t>27/8/2018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63B6A-274F-43F4-941C-D03F0DF53188}" type="slidenum">
              <a:rPr lang="en-SG" smtClean="0"/>
              <a:t>‹#›</a:t>
            </a:fld>
            <a:endParaRPr lang="en-SG"/>
          </a:p>
        </p:txBody>
      </p:sp>
    </p:spTree>
    <p:extLst>
      <p:ext uri="{BB962C8B-B14F-4D97-AF65-F5344CB8AC3E}">
        <p14:creationId xmlns:p14="http://schemas.microsoft.com/office/powerpoint/2010/main" val="175998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a:t>
            </a:fld>
            <a:endParaRPr lang="en-SG"/>
          </a:p>
        </p:txBody>
      </p:sp>
    </p:spTree>
    <p:extLst>
      <p:ext uri="{BB962C8B-B14F-4D97-AF65-F5344CB8AC3E}">
        <p14:creationId xmlns:p14="http://schemas.microsoft.com/office/powerpoint/2010/main" val="2792544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This version starts with </a:t>
            </a:r>
            <a:r>
              <a:rPr lang="en-US" dirty="0" err="1"/>
              <a:t>i</a:t>
            </a:r>
            <a:r>
              <a:rPr lang="en-US" dirty="0"/>
              <a:t> equals 0, so scanning starts when we first check "li &gt; m". We initialize m to -infinity, which is guaranteed to be no bigger than any other elements.</a:t>
            </a:r>
          </a:p>
          <a:p>
            <a:r>
              <a:rPr lang="en-US" dirty="0"/>
              <a:t>The significance of this version is that it works for a list with 0 element (m will be -infinity) while the previous versions assume that the list to have at least one number.</a:t>
            </a:r>
          </a:p>
        </p:txBody>
      </p:sp>
      <p:sp>
        <p:nvSpPr>
          <p:cNvPr id="4" name="Slide Number Placeholder 3"/>
          <p:cNvSpPr>
            <a:spLocks noGrp="1"/>
          </p:cNvSpPr>
          <p:nvPr>
            <p:ph type="sldNum" sz="quarter" idx="10"/>
          </p:nvPr>
        </p:nvSpPr>
        <p:spPr/>
        <p:txBody>
          <a:bodyPr/>
          <a:lstStyle/>
          <a:p>
            <a:fld id="{A0063B6A-274F-43F4-941C-D03F0DF53188}" type="slidenum">
              <a:rPr lang="en-SG" smtClean="0"/>
              <a:t>20</a:t>
            </a:fld>
            <a:endParaRPr lang="en-SG"/>
          </a:p>
        </p:txBody>
      </p:sp>
    </p:spTree>
    <p:extLst>
      <p:ext uri="{BB962C8B-B14F-4D97-AF65-F5344CB8AC3E}">
        <p14:creationId xmlns:p14="http://schemas.microsoft.com/office/powerpoint/2010/main" val="2051610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21</a:t>
            </a:fld>
            <a:endParaRPr lang="en-SG"/>
          </a:p>
        </p:txBody>
      </p:sp>
    </p:spTree>
    <p:extLst>
      <p:ext uri="{BB962C8B-B14F-4D97-AF65-F5344CB8AC3E}">
        <p14:creationId xmlns:p14="http://schemas.microsoft.com/office/powerpoint/2010/main" val="906681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22</a:t>
            </a:fld>
            <a:endParaRPr lang="en-SG"/>
          </a:p>
        </p:txBody>
      </p:sp>
    </p:spTree>
    <p:extLst>
      <p:ext uri="{BB962C8B-B14F-4D97-AF65-F5344CB8AC3E}">
        <p14:creationId xmlns:p14="http://schemas.microsoft.com/office/powerpoint/2010/main" val="724155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23</a:t>
            </a:fld>
            <a:endParaRPr lang="en-SG"/>
          </a:p>
        </p:txBody>
      </p:sp>
    </p:spTree>
    <p:extLst>
      <p:ext uri="{BB962C8B-B14F-4D97-AF65-F5344CB8AC3E}">
        <p14:creationId xmlns:p14="http://schemas.microsoft.com/office/powerpoint/2010/main" val="2429166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24</a:t>
            </a:fld>
            <a:endParaRPr lang="en-SG"/>
          </a:p>
        </p:txBody>
      </p:sp>
    </p:spTree>
    <p:extLst>
      <p:ext uri="{BB962C8B-B14F-4D97-AF65-F5344CB8AC3E}">
        <p14:creationId xmlns:p14="http://schemas.microsoft.com/office/powerpoint/2010/main" val="105912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25</a:t>
            </a:fld>
            <a:endParaRPr lang="en-SG"/>
          </a:p>
        </p:txBody>
      </p:sp>
    </p:spTree>
    <p:extLst>
      <p:ext uri="{BB962C8B-B14F-4D97-AF65-F5344CB8AC3E}">
        <p14:creationId xmlns:p14="http://schemas.microsoft.com/office/powerpoint/2010/main" val="413488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26</a:t>
            </a:fld>
            <a:endParaRPr lang="en-SG"/>
          </a:p>
        </p:txBody>
      </p:sp>
    </p:spTree>
    <p:extLst>
      <p:ext uri="{BB962C8B-B14F-4D97-AF65-F5344CB8AC3E}">
        <p14:creationId xmlns:p14="http://schemas.microsoft.com/office/powerpoint/2010/main" val="3915020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27</a:t>
            </a:fld>
            <a:endParaRPr lang="en-SG"/>
          </a:p>
        </p:txBody>
      </p:sp>
    </p:spTree>
    <p:extLst>
      <p:ext uri="{BB962C8B-B14F-4D97-AF65-F5344CB8AC3E}">
        <p14:creationId xmlns:p14="http://schemas.microsoft.com/office/powerpoint/2010/main" val="1980557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30</a:t>
            </a:fld>
            <a:endParaRPr lang="en-SG"/>
          </a:p>
        </p:txBody>
      </p:sp>
    </p:spTree>
    <p:extLst>
      <p:ext uri="{BB962C8B-B14F-4D97-AF65-F5344CB8AC3E}">
        <p14:creationId xmlns:p14="http://schemas.microsoft.com/office/powerpoint/2010/main" val="295412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31</a:t>
            </a:fld>
            <a:endParaRPr lang="en-SG"/>
          </a:p>
        </p:txBody>
      </p:sp>
    </p:spTree>
    <p:extLst>
      <p:ext uri="{BB962C8B-B14F-4D97-AF65-F5344CB8AC3E}">
        <p14:creationId xmlns:p14="http://schemas.microsoft.com/office/powerpoint/2010/main" val="18710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2</a:t>
            </a:fld>
            <a:endParaRPr lang="en-SG"/>
          </a:p>
        </p:txBody>
      </p:sp>
    </p:spTree>
    <p:extLst>
      <p:ext uri="{BB962C8B-B14F-4D97-AF65-F5344CB8AC3E}">
        <p14:creationId xmlns:p14="http://schemas.microsoft.com/office/powerpoint/2010/main" val="321176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32</a:t>
            </a:fld>
            <a:endParaRPr lang="en-SG"/>
          </a:p>
        </p:txBody>
      </p:sp>
    </p:spTree>
    <p:extLst>
      <p:ext uri="{BB962C8B-B14F-4D97-AF65-F5344CB8AC3E}">
        <p14:creationId xmlns:p14="http://schemas.microsoft.com/office/powerpoint/2010/main" val="48702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33</a:t>
            </a:fld>
            <a:endParaRPr lang="en-SG"/>
          </a:p>
        </p:txBody>
      </p:sp>
    </p:spTree>
    <p:extLst>
      <p:ext uri="{BB962C8B-B14F-4D97-AF65-F5344CB8AC3E}">
        <p14:creationId xmlns:p14="http://schemas.microsoft.com/office/powerpoint/2010/main" val="163931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3</a:t>
            </a:fld>
            <a:endParaRPr lang="en-SG"/>
          </a:p>
        </p:txBody>
      </p:sp>
    </p:spTree>
    <p:extLst>
      <p:ext uri="{BB962C8B-B14F-4D97-AF65-F5344CB8AC3E}">
        <p14:creationId xmlns:p14="http://schemas.microsoft.com/office/powerpoint/2010/main" val="417912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13</a:t>
            </a:fld>
            <a:endParaRPr lang="en-SG"/>
          </a:p>
        </p:txBody>
      </p:sp>
    </p:spTree>
    <p:extLst>
      <p:ext uri="{BB962C8B-B14F-4D97-AF65-F5344CB8AC3E}">
        <p14:creationId xmlns:p14="http://schemas.microsoft.com/office/powerpoint/2010/main" val="215972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dirty="0" err="1"/>
              <a:t>i</a:t>
            </a:r>
            <a:r>
              <a:rPr lang="en-US" dirty="0"/>
              <a:t> &lt; k, then both conditions will be false</a:t>
            </a:r>
          </a:p>
          <a:p>
            <a:r>
              <a:rPr lang="en-US" dirty="0"/>
              <a:t>if </a:t>
            </a:r>
            <a:r>
              <a:rPr lang="en-US" dirty="0" err="1"/>
              <a:t>i</a:t>
            </a:r>
            <a:r>
              <a:rPr lang="en-US" dirty="0"/>
              <a:t> equals k, then both conditions will be true</a:t>
            </a:r>
          </a:p>
          <a:p>
            <a:r>
              <a:rPr lang="en-US" dirty="0"/>
              <a:t>if </a:t>
            </a:r>
            <a:r>
              <a:rPr lang="en-US" dirty="0" err="1"/>
              <a:t>i</a:t>
            </a:r>
            <a:r>
              <a:rPr lang="en-US" dirty="0"/>
              <a:t> &gt; k, then the first condition will be true, but second condition will be false.</a:t>
            </a:r>
          </a:p>
          <a:p>
            <a:endParaRPr lang="en-US" dirty="0"/>
          </a:p>
          <a:p>
            <a:r>
              <a:rPr lang="en-US" dirty="0"/>
              <a:t>However, since:</a:t>
            </a:r>
          </a:p>
          <a:p>
            <a:r>
              <a:rPr lang="en-US" dirty="0"/>
              <a:t>(1) </a:t>
            </a:r>
            <a:r>
              <a:rPr lang="en-US" dirty="0" err="1"/>
              <a:t>i</a:t>
            </a:r>
            <a:r>
              <a:rPr lang="en-US" dirty="0"/>
              <a:t> and k are integers: difference of 1 between each consecutive number</a:t>
            </a:r>
          </a:p>
          <a:p>
            <a:r>
              <a:rPr lang="en-US" dirty="0"/>
              <a:t>(2) </a:t>
            </a:r>
            <a:r>
              <a:rPr lang="en-US" dirty="0" err="1"/>
              <a:t>i</a:t>
            </a:r>
            <a:r>
              <a:rPr lang="en-US" dirty="0"/>
              <a:t> starts with 1 and k is minimally 1</a:t>
            </a:r>
          </a:p>
          <a:p>
            <a:r>
              <a:rPr lang="en-US" dirty="0"/>
              <a:t>(3) </a:t>
            </a:r>
            <a:r>
              <a:rPr lang="en-US" dirty="0" err="1"/>
              <a:t>i</a:t>
            </a:r>
            <a:r>
              <a:rPr lang="en-US" dirty="0"/>
              <a:t> is increased by 1 each time</a:t>
            </a:r>
          </a:p>
          <a:p>
            <a:r>
              <a:rPr lang="en-US" dirty="0"/>
              <a:t>(4) Program terminates once </a:t>
            </a:r>
            <a:r>
              <a:rPr lang="en-US" dirty="0" err="1"/>
              <a:t>i</a:t>
            </a:r>
            <a:r>
              <a:rPr lang="en-US" dirty="0"/>
              <a:t> == k for both cases</a:t>
            </a:r>
          </a:p>
          <a:p>
            <a:endParaRPr lang="en-US" dirty="0"/>
          </a:p>
          <a:p>
            <a:r>
              <a:rPr lang="en-US" dirty="0" err="1"/>
              <a:t>i</a:t>
            </a:r>
            <a:r>
              <a:rPr lang="en-US" dirty="0"/>
              <a:t> will never be larger than k!</a:t>
            </a:r>
          </a:p>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15</a:t>
            </a:fld>
            <a:endParaRPr lang="en-SG"/>
          </a:p>
        </p:txBody>
      </p:sp>
    </p:spTree>
    <p:extLst>
      <p:ext uri="{BB962C8B-B14F-4D97-AF65-F5344CB8AC3E}">
        <p14:creationId xmlns:p14="http://schemas.microsoft.com/office/powerpoint/2010/main" val="2360415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16</a:t>
            </a:fld>
            <a:endParaRPr lang="en-SG"/>
          </a:p>
        </p:txBody>
      </p:sp>
    </p:spTree>
    <p:extLst>
      <p:ext uri="{BB962C8B-B14F-4D97-AF65-F5344CB8AC3E}">
        <p14:creationId xmlns:p14="http://schemas.microsoft.com/office/powerpoint/2010/main" val="1412069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Here, we change </a:t>
            </a:r>
            <a:r>
              <a:rPr lang="en-US" dirty="0" err="1"/>
              <a:t>l_i</a:t>
            </a:r>
            <a:r>
              <a:rPr lang="en-US" dirty="0"/>
              <a:t> &gt; m to li &gt;= m. Again, students should use the same argument as above -- the difference with the original algorithm is the case when "li equals to m". In this case, the new one in part (b) sets m to li. So there is no change to the value of m.</a:t>
            </a:r>
          </a:p>
          <a:p>
            <a:endParaRPr lang="en-US" dirty="0"/>
          </a:p>
          <a:p>
            <a:r>
              <a:rPr lang="en-US" dirty="0"/>
              <a:t>Challenge the students to think about the change in the behavior of the algorithm even though the output is still correct. Give a hint to them: what if the maximum occurs multiple times? The one in part (b) will return the last </a:t>
            </a:r>
            <a:r>
              <a:rPr lang="en-US" dirty="0" err="1"/>
              <a:t>occurance</a:t>
            </a:r>
            <a:r>
              <a:rPr lang="en-US" dirty="0"/>
              <a:t>. Give the example of finding students with the highest score from a list of students sorted by student ids in increasing order. If there are ties, the one in part (b) will return the student with larger student ids, the original one with lowest student ids.</a:t>
            </a:r>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17</a:t>
            </a:fld>
            <a:endParaRPr lang="en-SG"/>
          </a:p>
        </p:txBody>
      </p:sp>
    </p:spTree>
    <p:extLst>
      <p:ext uri="{BB962C8B-B14F-4D97-AF65-F5344CB8AC3E}">
        <p14:creationId xmlns:p14="http://schemas.microsoft.com/office/powerpoint/2010/main" val="183397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Initializing </a:t>
            </a:r>
            <a:r>
              <a:rPr lang="en-US" dirty="0" err="1"/>
              <a:t>i</a:t>
            </a:r>
            <a:r>
              <a:rPr lang="en-US" dirty="0"/>
              <a:t> to 0 means we will additionally scan l0 -- but m is l0 so "li &gt; m" will be false, and we will skip update of m and increase </a:t>
            </a:r>
            <a:r>
              <a:rPr lang="en-US" dirty="0" err="1"/>
              <a:t>i</a:t>
            </a:r>
            <a:r>
              <a:rPr lang="en-US" dirty="0"/>
              <a:t> to become 1. Nothing else changes. The difference compared to the algorithm given in class is that we did a redundant check.</a:t>
            </a:r>
            <a:endParaRPr lang="en-SG" dirty="0"/>
          </a:p>
        </p:txBody>
      </p:sp>
      <p:sp>
        <p:nvSpPr>
          <p:cNvPr id="4" name="Slide Number Placeholder 3"/>
          <p:cNvSpPr>
            <a:spLocks noGrp="1"/>
          </p:cNvSpPr>
          <p:nvPr>
            <p:ph type="sldNum" sz="quarter" idx="10"/>
          </p:nvPr>
        </p:nvSpPr>
        <p:spPr/>
        <p:txBody>
          <a:bodyPr/>
          <a:lstStyle/>
          <a:p>
            <a:fld id="{A0063B6A-274F-43F4-941C-D03F0DF53188}" type="slidenum">
              <a:rPr lang="en-SG" smtClean="0"/>
              <a:t>18</a:t>
            </a:fld>
            <a:endParaRPr lang="en-SG"/>
          </a:p>
        </p:txBody>
      </p:sp>
    </p:spTree>
    <p:extLst>
      <p:ext uri="{BB962C8B-B14F-4D97-AF65-F5344CB8AC3E}">
        <p14:creationId xmlns:p14="http://schemas.microsoft.com/office/powerpoint/2010/main" val="200255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We move "increment </a:t>
            </a:r>
            <a:r>
              <a:rPr lang="en-US" dirty="0" err="1"/>
              <a:t>i</a:t>
            </a:r>
            <a:r>
              <a:rPr lang="en-US" dirty="0"/>
              <a:t>" to before the check "li &gt; m" and initialize </a:t>
            </a:r>
            <a:r>
              <a:rPr lang="en-US" dirty="0" err="1"/>
              <a:t>i</a:t>
            </a:r>
            <a:r>
              <a:rPr lang="en-US" dirty="0"/>
              <a:t> to 0. So we still checks li &gt; m for </a:t>
            </a:r>
            <a:r>
              <a:rPr lang="en-US" dirty="0" err="1"/>
              <a:t>i</a:t>
            </a:r>
            <a:r>
              <a:rPr lang="en-US" dirty="0"/>
              <a:t> in 1, 2, ...</a:t>
            </a:r>
          </a:p>
          <a:p>
            <a:r>
              <a:rPr lang="en-US" dirty="0"/>
              <a:t>The trouble here is the last element. when </a:t>
            </a:r>
            <a:r>
              <a:rPr lang="en-US" dirty="0" err="1"/>
              <a:t>i</a:t>
            </a:r>
            <a:r>
              <a:rPr lang="en-US" dirty="0"/>
              <a:t> equals k - 1, the condition </a:t>
            </a:r>
            <a:r>
              <a:rPr lang="en-US" dirty="0" err="1"/>
              <a:t>i</a:t>
            </a:r>
            <a:r>
              <a:rPr lang="en-US" dirty="0"/>
              <a:t> equals k become false, and we increment </a:t>
            </a:r>
            <a:r>
              <a:rPr lang="en-US" dirty="0" err="1"/>
              <a:t>i</a:t>
            </a:r>
            <a:r>
              <a:rPr lang="en-US" dirty="0"/>
              <a:t> to k. and we will then compare </a:t>
            </a:r>
            <a:r>
              <a:rPr lang="en-US" dirty="0" err="1"/>
              <a:t>l_k</a:t>
            </a:r>
            <a:r>
              <a:rPr lang="en-US" dirty="0"/>
              <a:t>, which is undefined, to k.</a:t>
            </a:r>
          </a:p>
          <a:p>
            <a:r>
              <a:rPr lang="en-US" dirty="0"/>
              <a:t>Challenge students to fix the bug (answer: change </a:t>
            </a:r>
            <a:r>
              <a:rPr lang="en-US" dirty="0" err="1"/>
              <a:t>i</a:t>
            </a:r>
            <a:r>
              <a:rPr lang="en-US" dirty="0"/>
              <a:t> equals k to </a:t>
            </a:r>
            <a:r>
              <a:rPr lang="en-US" dirty="0" err="1"/>
              <a:t>i</a:t>
            </a:r>
            <a:r>
              <a:rPr lang="en-US" dirty="0"/>
              <a:t> equals k-1).</a:t>
            </a:r>
          </a:p>
        </p:txBody>
      </p:sp>
      <p:sp>
        <p:nvSpPr>
          <p:cNvPr id="4" name="Slide Number Placeholder 3"/>
          <p:cNvSpPr>
            <a:spLocks noGrp="1"/>
          </p:cNvSpPr>
          <p:nvPr>
            <p:ph type="sldNum" sz="quarter" idx="10"/>
          </p:nvPr>
        </p:nvSpPr>
        <p:spPr/>
        <p:txBody>
          <a:bodyPr/>
          <a:lstStyle/>
          <a:p>
            <a:fld id="{A0063B6A-274F-43F4-941C-D03F0DF53188}" type="slidenum">
              <a:rPr lang="en-SG" smtClean="0"/>
              <a:t>19</a:t>
            </a:fld>
            <a:endParaRPr lang="en-SG"/>
          </a:p>
        </p:txBody>
      </p:sp>
    </p:spTree>
    <p:extLst>
      <p:ext uri="{BB962C8B-B14F-4D97-AF65-F5344CB8AC3E}">
        <p14:creationId xmlns:p14="http://schemas.microsoft.com/office/powerpoint/2010/main" val="145329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8B9EBBA-996F-894A-B54A-D6246ED52CEA}" type="datetimeFigureOut">
              <a:rPr lang="en-US" smtClean="0"/>
              <a:pPr/>
              <a:t>8/27/2018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0732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33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34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smtClean="0"/>
              <a:pPr/>
              <a:t>8/27/2018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26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DFA1846-DA80-1C48-A609-854EA85C59AD}" type="datetimeFigureOut">
              <a:rPr lang="en-US" smtClean="0"/>
              <a:pPr/>
              <a:t>8/27/2018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4374358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99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488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037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3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0DF5E60-9974-AC48-9591-99C2BB44B7CF}" type="datetimeFigureOut">
              <a:rPr lang="en-US" smtClean="0"/>
              <a:pPr/>
              <a:t>8/27/2018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54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B482E8-6E0E-1B4F-B1FD-C69DB9E858D9}" type="datetimeFigureOut">
              <a:rPr lang="en-US" smtClean="0"/>
              <a:pPr/>
              <a:t>8/27/2018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5681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B482E8-6E0E-1B4F-B1FD-C69DB9E858D9}" type="datetimeFigureOut">
              <a:rPr lang="en-US" smtClean="0"/>
              <a:pPr/>
              <a:t>8/27/2018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A6F499CB-6FE2-42E7-A278-E2C6106B4F30}"/>
              </a:ext>
            </a:extLst>
          </p:cNvPr>
          <p:cNvSpPr/>
          <p:nvPr userDrawn="1"/>
        </p:nvSpPr>
        <p:spPr>
          <a:xfrm>
            <a:off x="1371600" y="5946580"/>
            <a:ext cx="1917833" cy="369332"/>
          </a:xfrm>
          <a:prstGeom prst="rect">
            <a:avLst/>
          </a:prstGeom>
        </p:spPr>
        <p:txBody>
          <a:bodyPr wrap="none">
            <a:spAutoFit/>
          </a:bodyPr>
          <a:lstStyle/>
          <a:p>
            <a:r>
              <a:rPr lang="en-SG" sz="1800" b="1" dirty="0">
                <a:solidFill>
                  <a:schemeClr val="tx1"/>
                </a:solidFill>
              </a:rPr>
              <a:t>CS1010 Tut [C09]</a:t>
            </a:r>
          </a:p>
        </p:txBody>
      </p:sp>
      <p:sp>
        <p:nvSpPr>
          <p:cNvPr id="10" name="Rectangle 9">
            <a:extLst>
              <a:ext uri="{FF2B5EF4-FFF2-40B4-BE49-F238E27FC236}">
                <a16:creationId xmlns:a16="http://schemas.microsoft.com/office/drawing/2014/main" id="{35717644-FCAF-4AF9-A768-8730295986B1}"/>
              </a:ext>
            </a:extLst>
          </p:cNvPr>
          <p:cNvSpPr/>
          <p:nvPr userDrawn="1"/>
        </p:nvSpPr>
        <p:spPr>
          <a:xfrm>
            <a:off x="8209608" y="5946580"/>
            <a:ext cx="2763192" cy="369332"/>
          </a:xfrm>
          <a:prstGeom prst="rect">
            <a:avLst/>
          </a:prstGeom>
        </p:spPr>
        <p:txBody>
          <a:bodyPr wrap="none">
            <a:spAutoFit/>
          </a:bodyPr>
          <a:lstStyle/>
          <a:p>
            <a:r>
              <a:rPr lang="en-SG" sz="1800" b="1" dirty="0">
                <a:solidFill>
                  <a:schemeClr val="tx1"/>
                </a:solidFill>
              </a:rPr>
              <a:t>evantay@comp.nus.edu.sg</a:t>
            </a:r>
          </a:p>
        </p:txBody>
      </p:sp>
    </p:spTree>
    <p:extLst>
      <p:ext uri="{BB962C8B-B14F-4D97-AF65-F5344CB8AC3E}">
        <p14:creationId xmlns:p14="http://schemas.microsoft.com/office/powerpoint/2010/main" val="5260378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nus-cs1010.github.io/1819-s1/environments/index.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nus-cs1010.github.io/1819-s1/clang/index.html" TargetMode="External"/><Relationship Id="rId4" Type="http://schemas.openxmlformats.org/officeDocument/2006/relationships/hyperlink" Target="https://nus-cs1010.github.io/1819-s1/unix/index.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evantay@comp.nus.edu.s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iazz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a:t>CS1010</a:t>
            </a:r>
            <a:endParaRPr lang="en-SG" sz="9600" dirty="0"/>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https://t.me/cs1010isfun</a:t>
            </a:r>
            <a:endParaRPr lang="en-SG" sz="4000" b="1" dirty="0">
              <a:solidFill>
                <a:srgbClr val="00B050"/>
              </a:solidFill>
            </a:endParaRP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37682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lstStyle/>
          <a:p>
            <a:r>
              <a:rPr lang="en-SG" dirty="0"/>
              <a:t>Today’s plan</a:t>
            </a:r>
          </a:p>
        </p:txBody>
      </p:sp>
      <p:sp>
        <p:nvSpPr>
          <p:cNvPr id="3" name="Content Placeholder 2">
            <a:extLst>
              <a:ext uri="{FF2B5EF4-FFF2-40B4-BE49-F238E27FC236}">
                <a16:creationId xmlns:a16="http://schemas.microsoft.com/office/drawing/2014/main" id="{68D42D0C-2E71-478F-B206-6E565EA457D2}"/>
              </a:ext>
            </a:extLst>
          </p:cNvPr>
          <p:cNvSpPr>
            <a:spLocks noGrp="1"/>
          </p:cNvSpPr>
          <p:nvPr>
            <p:ph idx="1"/>
          </p:nvPr>
        </p:nvSpPr>
        <p:spPr/>
        <p:txBody>
          <a:bodyPr>
            <a:normAutofit/>
          </a:bodyPr>
          <a:lstStyle/>
          <a:p>
            <a:r>
              <a:rPr lang="en-SG" dirty="0"/>
              <a:t>Tutorial Segment</a:t>
            </a:r>
          </a:p>
          <a:p>
            <a:pPr lvl="1"/>
            <a:r>
              <a:rPr lang="en-SG" dirty="0"/>
              <a:t>Recap of lecture content (Units 1 to 2)</a:t>
            </a:r>
          </a:p>
          <a:p>
            <a:pPr lvl="1"/>
            <a:r>
              <a:rPr lang="en-SG" dirty="0"/>
              <a:t>Discussion of problem sets (PS1)</a:t>
            </a:r>
          </a:p>
          <a:p>
            <a:r>
              <a:rPr lang="en-SG" dirty="0"/>
              <a:t>Lab Segment</a:t>
            </a:r>
          </a:p>
          <a:p>
            <a:pPr lvl="1"/>
            <a:r>
              <a:rPr lang="en-SG" dirty="0"/>
              <a:t>Access Programming Environment</a:t>
            </a:r>
          </a:p>
          <a:p>
            <a:pPr lvl="1"/>
            <a:r>
              <a:rPr lang="en-SG" dirty="0"/>
              <a:t>UNIX Walkthrough</a:t>
            </a:r>
          </a:p>
          <a:p>
            <a:pPr lvl="1"/>
            <a:r>
              <a:rPr lang="en-SG" dirty="0"/>
              <a:t>Compiling and running C programs (If time permits)</a:t>
            </a:r>
          </a:p>
          <a:p>
            <a:endParaRPr lang="en-SG" dirty="0"/>
          </a:p>
          <a:p>
            <a:endParaRPr lang="en-SG" dirty="0"/>
          </a:p>
        </p:txBody>
      </p:sp>
    </p:spTree>
    <p:extLst>
      <p:ext uri="{BB962C8B-B14F-4D97-AF65-F5344CB8AC3E}">
        <p14:creationId xmlns:p14="http://schemas.microsoft.com/office/powerpoint/2010/main" val="3586068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p:txBody>
          <a:bodyPr/>
          <a:lstStyle/>
          <a:p>
            <a:r>
              <a:rPr lang="en-SG" dirty="0"/>
              <a:t>Recap [</a:t>
            </a:r>
            <a:r>
              <a:rPr lang="en-SG" dirty="0" err="1"/>
              <a:t>Lec</a:t>
            </a:r>
            <a:r>
              <a:rPr lang="en-SG" dirty="0"/>
              <a:t> 1, Slide 62]</a:t>
            </a:r>
            <a:br>
              <a:rPr lang="en-SG" dirty="0"/>
            </a:br>
            <a:r>
              <a:rPr lang="en-SG" sz="3200" dirty="0"/>
              <a:t>Finding the maximum </a:t>
            </a:r>
            <a:r>
              <a:rPr lang="en-SG" sz="3200" i="1" dirty="0">
                <a:solidFill>
                  <a:srgbClr val="00B050"/>
                </a:solidFill>
              </a:rPr>
              <a:t>m</a:t>
            </a:r>
            <a:r>
              <a:rPr lang="en-SG" sz="3200" dirty="0"/>
              <a:t> in a list </a:t>
            </a:r>
            <a:r>
              <a:rPr lang="en-SG" sz="3200" i="1" dirty="0">
                <a:solidFill>
                  <a:srgbClr val="00B050"/>
                </a:solidFill>
              </a:rPr>
              <a:t>l</a:t>
            </a:r>
            <a:r>
              <a:rPr lang="en-SG" sz="3200" dirty="0"/>
              <a:t> of length </a:t>
            </a:r>
            <a:r>
              <a:rPr lang="en-SG" sz="3200" i="1" dirty="0">
                <a:solidFill>
                  <a:srgbClr val="00B050"/>
                </a:solidFill>
              </a:rPr>
              <a:t>k</a:t>
            </a:r>
            <a:r>
              <a:rPr lang="en-SG" sz="3200" dirty="0"/>
              <a:t>.</a:t>
            </a:r>
          </a:p>
        </p:txBody>
      </p:sp>
      <p:sp>
        <p:nvSpPr>
          <p:cNvPr id="4" name="set m to l0…">
            <a:extLst>
              <a:ext uri="{FF2B5EF4-FFF2-40B4-BE49-F238E27FC236}">
                <a16:creationId xmlns:a16="http://schemas.microsoft.com/office/drawing/2014/main" id="{CD35600B-ED49-4226-BDA7-47D5355856B1}"/>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5" name="i equals k?">
            <a:extLst>
              <a:ext uri="{FF2B5EF4-FFF2-40B4-BE49-F238E27FC236}">
                <a16:creationId xmlns:a16="http://schemas.microsoft.com/office/drawing/2014/main" id="{5720A12F-1940-42BD-8F5A-1387F37744D5}"/>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 name="output m">
            <a:extLst>
              <a:ext uri="{FF2B5EF4-FFF2-40B4-BE49-F238E27FC236}">
                <a16:creationId xmlns:a16="http://schemas.microsoft.com/office/drawing/2014/main" id="{927D9B04-019E-4A34-B464-72F2840FECEB}"/>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7" name="YES">
            <a:extLst>
              <a:ext uri="{FF2B5EF4-FFF2-40B4-BE49-F238E27FC236}">
                <a16:creationId xmlns:a16="http://schemas.microsoft.com/office/drawing/2014/main" id="{B0262595-56CD-4123-8F9F-E431375BDD53}"/>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8" name="is li &gt; m ?">
            <a:extLst>
              <a:ext uri="{FF2B5EF4-FFF2-40B4-BE49-F238E27FC236}">
                <a16:creationId xmlns:a16="http://schemas.microsoft.com/office/drawing/2014/main" id="{BFC2F85B-14D9-422B-A016-8DE9FB3A532F}"/>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9" name="set m to li">
            <a:extLst>
              <a:ext uri="{FF2B5EF4-FFF2-40B4-BE49-F238E27FC236}">
                <a16:creationId xmlns:a16="http://schemas.microsoft.com/office/drawing/2014/main" id="{4BAE5974-558B-481C-AEF9-00CED71B0059}"/>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10" name="increment i">
            <a:extLst>
              <a:ext uri="{FF2B5EF4-FFF2-40B4-BE49-F238E27FC236}">
                <a16:creationId xmlns:a16="http://schemas.microsoft.com/office/drawing/2014/main" id="{CE477356-5B5E-4368-8CE4-4AA8C0B1BAF3}"/>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11" name="YES">
            <a:extLst>
              <a:ext uri="{FF2B5EF4-FFF2-40B4-BE49-F238E27FC236}">
                <a16:creationId xmlns:a16="http://schemas.microsoft.com/office/drawing/2014/main" id="{0416160C-2B95-4012-BC40-D75E1EF55FE9}"/>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12" name="NO">
            <a:extLst>
              <a:ext uri="{FF2B5EF4-FFF2-40B4-BE49-F238E27FC236}">
                <a16:creationId xmlns:a16="http://schemas.microsoft.com/office/drawing/2014/main" id="{E1E1AC32-E4E7-4906-87AE-0FCD2C3D71CE}"/>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3" name="NO">
            <a:extLst>
              <a:ext uri="{FF2B5EF4-FFF2-40B4-BE49-F238E27FC236}">
                <a16:creationId xmlns:a16="http://schemas.microsoft.com/office/drawing/2014/main" id="{C1193A27-F31B-4002-A74F-3BFDAEF49D5E}"/>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4" name="input k and l0..lk-1">
            <a:extLst>
              <a:ext uri="{FF2B5EF4-FFF2-40B4-BE49-F238E27FC236}">
                <a16:creationId xmlns:a16="http://schemas.microsoft.com/office/drawing/2014/main" id="{BC6BE184-8239-4091-825B-5952DB6B879D}"/>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15" name="Straight Arrow Connector 14">
            <a:extLst>
              <a:ext uri="{FF2B5EF4-FFF2-40B4-BE49-F238E27FC236}">
                <a16:creationId xmlns:a16="http://schemas.microsoft.com/office/drawing/2014/main" id="{68EFBDA7-B35F-4666-9584-C8B7837976B9}"/>
              </a:ext>
            </a:extLst>
          </p:cNvPr>
          <p:cNvCxnSpPr>
            <a:cxnSpLocks/>
            <a:stCxn id="14" idx="2"/>
            <a:endCxn id="4"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E98230-B757-4A3C-8540-B1A18D5474A6}"/>
              </a:ext>
            </a:extLst>
          </p:cNvPr>
          <p:cNvCxnSpPr>
            <a:cxnSpLocks/>
            <a:stCxn id="4"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6CFCBE-6DE0-40F1-BDB7-4117DDFFC8C4}"/>
              </a:ext>
            </a:extLst>
          </p:cNvPr>
          <p:cNvCxnSpPr>
            <a:cxnSpLocks/>
            <a:endCxn id="6"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76B327-899F-4993-BECB-BBAC5C176518}"/>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77AA4D-CD01-4FA8-911F-DC565A09DC31}"/>
              </a:ext>
            </a:extLst>
          </p:cNvPr>
          <p:cNvCxnSpPr>
            <a:cxnSpLocks/>
            <a:endCxn id="9"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F0E0D2-8255-4986-A791-C0ED027A97BA}"/>
              </a:ext>
            </a:extLst>
          </p:cNvPr>
          <p:cNvCxnSpPr>
            <a:stCxn id="9" idx="3"/>
            <a:endCxn id="10"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52">
            <a:extLst>
              <a:ext uri="{FF2B5EF4-FFF2-40B4-BE49-F238E27FC236}">
                <a16:creationId xmlns:a16="http://schemas.microsoft.com/office/drawing/2014/main" id="{347DD33D-381D-4B3B-8E15-85B8D394A395}"/>
              </a:ext>
            </a:extLst>
          </p:cNvPr>
          <p:cNvCxnSpPr>
            <a:endCxn id="10"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56">
            <a:extLst>
              <a:ext uri="{FF2B5EF4-FFF2-40B4-BE49-F238E27FC236}">
                <a16:creationId xmlns:a16="http://schemas.microsoft.com/office/drawing/2014/main" id="{998BE980-80CB-456F-93DD-D1DDF6B30C0C}"/>
              </a:ext>
            </a:extLst>
          </p:cNvPr>
          <p:cNvCxnSpPr>
            <a:stCxn id="10"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43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p:txBody>
          <a:bodyPr>
            <a:normAutofit/>
          </a:bodyPr>
          <a:lstStyle/>
          <a:p>
            <a:r>
              <a:rPr lang="en-SG" dirty="0"/>
              <a:t>Recap [</a:t>
            </a:r>
            <a:r>
              <a:rPr lang="en-SG" dirty="0" err="1"/>
              <a:t>Lec</a:t>
            </a:r>
            <a:r>
              <a:rPr lang="en-SG" dirty="0"/>
              <a:t> 1, Slide 62]</a:t>
            </a:r>
            <a:br>
              <a:rPr lang="en-SG" dirty="0"/>
            </a:br>
            <a:r>
              <a:rPr lang="en-SG" sz="2700" dirty="0"/>
              <a:t>Finding the maximum </a:t>
            </a:r>
            <a:r>
              <a:rPr lang="en-SG" sz="2700" i="1" dirty="0">
                <a:solidFill>
                  <a:srgbClr val="00B050"/>
                </a:solidFill>
              </a:rPr>
              <a:t>m</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br>
              <a:rPr lang="en-SG" sz="2700" dirty="0"/>
            </a:br>
            <a:r>
              <a:rPr lang="en-SG" sz="2700" dirty="0"/>
              <a:t>Assuming </a:t>
            </a:r>
            <a:r>
              <a:rPr lang="en-SG" sz="2700" i="1" dirty="0">
                <a:solidFill>
                  <a:srgbClr val="00B050"/>
                </a:solidFill>
              </a:rPr>
              <a:t>k = 4,</a:t>
            </a:r>
            <a:endParaRPr lang="en-SG" sz="3200" dirty="0"/>
          </a:p>
        </p:txBody>
      </p:sp>
      <p:sp>
        <p:nvSpPr>
          <p:cNvPr id="4" name="set m to l0…">
            <a:extLst>
              <a:ext uri="{FF2B5EF4-FFF2-40B4-BE49-F238E27FC236}">
                <a16:creationId xmlns:a16="http://schemas.microsoft.com/office/drawing/2014/main" id="{CD35600B-ED49-4226-BDA7-47D5355856B1}"/>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5" name="i equals k?">
            <a:extLst>
              <a:ext uri="{FF2B5EF4-FFF2-40B4-BE49-F238E27FC236}">
                <a16:creationId xmlns:a16="http://schemas.microsoft.com/office/drawing/2014/main" id="{5720A12F-1940-42BD-8F5A-1387F37744D5}"/>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 name="output m">
            <a:extLst>
              <a:ext uri="{FF2B5EF4-FFF2-40B4-BE49-F238E27FC236}">
                <a16:creationId xmlns:a16="http://schemas.microsoft.com/office/drawing/2014/main" id="{927D9B04-019E-4A34-B464-72F2840FECEB}"/>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7" name="YES">
            <a:extLst>
              <a:ext uri="{FF2B5EF4-FFF2-40B4-BE49-F238E27FC236}">
                <a16:creationId xmlns:a16="http://schemas.microsoft.com/office/drawing/2014/main" id="{B0262595-56CD-4123-8F9F-E431375BDD53}"/>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8" name="is li &gt; m ?">
            <a:extLst>
              <a:ext uri="{FF2B5EF4-FFF2-40B4-BE49-F238E27FC236}">
                <a16:creationId xmlns:a16="http://schemas.microsoft.com/office/drawing/2014/main" id="{BFC2F85B-14D9-422B-A016-8DE9FB3A532F}"/>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9" name="set m to li">
            <a:extLst>
              <a:ext uri="{FF2B5EF4-FFF2-40B4-BE49-F238E27FC236}">
                <a16:creationId xmlns:a16="http://schemas.microsoft.com/office/drawing/2014/main" id="{4BAE5974-558B-481C-AEF9-00CED71B0059}"/>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10" name="increment i">
            <a:extLst>
              <a:ext uri="{FF2B5EF4-FFF2-40B4-BE49-F238E27FC236}">
                <a16:creationId xmlns:a16="http://schemas.microsoft.com/office/drawing/2014/main" id="{CE477356-5B5E-4368-8CE4-4AA8C0B1BAF3}"/>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11" name="YES">
            <a:extLst>
              <a:ext uri="{FF2B5EF4-FFF2-40B4-BE49-F238E27FC236}">
                <a16:creationId xmlns:a16="http://schemas.microsoft.com/office/drawing/2014/main" id="{0416160C-2B95-4012-BC40-D75E1EF55FE9}"/>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12" name="NO">
            <a:extLst>
              <a:ext uri="{FF2B5EF4-FFF2-40B4-BE49-F238E27FC236}">
                <a16:creationId xmlns:a16="http://schemas.microsoft.com/office/drawing/2014/main" id="{E1E1AC32-E4E7-4906-87AE-0FCD2C3D71CE}"/>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3" name="NO">
            <a:extLst>
              <a:ext uri="{FF2B5EF4-FFF2-40B4-BE49-F238E27FC236}">
                <a16:creationId xmlns:a16="http://schemas.microsoft.com/office/drawing/2014/main" id="{C1193A27-F31B-4002-A74F-3BFDAEF49D5E}"/>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4" name="input k and l0..lk-1">
            <a:extLst>
              <a:ext uri="{FF2B5EF4-FFF2-40B4-BE49-F238E27FC236}">
                <a16:creationId xmlns:a16="http://schemas.microsoft.com/office/drawing/2014/main" id="{BC6BE184-8239-4091-825B-5952DB6B879D}"/>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15" name="Straight Arrow Connector 14">
            <a:extLst>
              <a:ext uri="{FF2B5EF4-FFF2-40B4-BE49-F238E27FC236}">
                <a16:creationId xmlns:a16="http://schemas.microsoft.com/office/drawing/2014/main" id="{68EFBDA7-B35F-4666-9584-C8B7837976B9}"/>
              </a:ext>
            </a:extLst>
          </p:cNvPr>
          <p:cNvCxnSpPr>
            <a:cxnSpLocks/>
            <a:stCxn id="14" idx="2"/>
            <a:endCxn id="4"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E98230-B757-4A3C-8540-B1A18D5474A6}"/>
              </a:ext>
            </a:extLst>
          </p:cNvPr>
          <p:cNvCxnSpPr>
            <a:cxnSpLocks/>
            <a:stCxn id="4"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6CFCBE-6DE0-40F1-BDB7-4117DDFFC8C4}"/>
              </a:ext>
            </a:extLst>
          </p:cNvPr>
          <p:cNvCxnSpPr>
            <a:cxnSpLocks/>
            <a:endCxn id="6"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76B327-899F-4993-BECB-BBAC5C176518}"/>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B77AA4D-CD01-4FA8-911F-DC565A09DC31}"/>
              </a:ext>
            </a:extLst>
          </p:cNvPr>
          <p:cNvCxnSpPr>
            <a:cxnSpLocks/>
            <a:endCxn id="9"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F0E0D2-8255-4986-A791-C0ED027A97BA}"/>
              </a:ext>
            </a:extLst>
          </p:cNvPr>
          <p:cNvCxnSpPr>
            <a:stCxn id="9" idx="3"/>
            <a:endCxn id="10"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52">
            <a:extLst>
              <a:ext uri="{FF2B5EF4-FFF2-40B4-BE49-F238E27FC236}">
                <a16:creationId xmlns:a16="http://schemas.microsoft.com/office/drawing/2014/main" id="{347DD33D-381D-4B3B-8E15-85B8D394A395}"/>
              </a:ext>
            </a:extLst>
          </p:cNvPr>
          <p:cNvCxnSpPr>
            <a:endCxn id="10"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56">
            <a:extLst>
              <a:ext uri="{FF2B5EF4-FFF2-40B4-BE49-F238E27FC236}">
                <a16:creationId xmlns:a16="http://schemas.microsoft.com/office/drawing/2014/main" id="{998BE980-80CB-456F-93DD-D1DDF6B30C0C}"/>
              </a:ext>
            </a:extLst>
          </p:cNvPr>
          <p:cNvCxnSpPr>
            <a:stCxn id="10"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08B99EB9-E3F0-4B41-A5DF-F5F1A2267B5D}"/>
              </a:ext>
            </a:extLst>
          </p:cNvPr>
          <p:cNvGraphicFramePr>
            <a:graphicFrameLocks noGrp="1"/>
          </p:cNvGraphicFramePr>
          <p:nvPr>
            <p:extLst>
              <p:ext uri="{D42A27DB-BD31-4B8C-83A1-F6EECF244321}">
                <p14:modId xmlns:p14="http://schemas.microsoft.com/office/powerpoint/2010/main" val="236621026"/>
              </p:ext>
            </p:extLst>
          </p:nvPr>
        </p:nvGraphicFramePr>
        <p:xfrm>
          <a:off x="6728949" y="1899545"/>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341919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t m to l0…">
            <a:extLst>
              <a:ext uri="{FF2B5EF4-FFF2-40B4-BE49-F238E27FC236}">
                <a16:creationId xmlns:a16="http://schemas.microsoft.com/office/drawing/2014/main" id="{3F6D30DD-6F23-440C-88DD-45CBEFA19338}"/>
              </a:ext>
            </a:extLst>
          </p:cNvPr>
          <p:cNvSpPr/>
          <p:nvPr/>
        </p:nvSpPr>
        <p:spPr>
          <a:xfrm>
            <a:off x="1946601" y="3952355"/>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2" name="i equals k?">
            <a:extLst>
              <a:ext uri="{FF2B5EF4-FFF2-40B4-BE49-F238E27FC236}">
                <a16:creationId xmlns:a16="http://schemas.microsoft.com/office/drawing/2014/main" id="{47BFC656-7D33-4C05-BD56-C2203A4BC8E8}"/>
              </a:ext>
            </a:extLst>
          </p:cNvPr>
          <p:cNvSpPr/>
          <p:nvPr/>
        </p:nvSpPr>
        <p:spPr>
          <a:xfrm>
            <a:off x="3581620" y="39523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a:t>
            </a:r>
            <a:r>
              <a:rPr lang="en-US" sz="1600" dirty="0">
                <a:solidFill>
                  <a:srgbClr val="FF0000"/>
                </a:solidFill>
                <a:latin typeface="Roboto Regular"/>
              </a:rPr>
              <a:t>≥</a:t>
            </a:r>
            <a:r>
              <a:rPr sz="1600" dirty="0">
                <a:latin typeface="Roboto Regular"/>
              </a:rPr>
              <a:t> k?</a:t>
            </a:r>
          </a:p>
        </p:txBody>
      </p:sp>
      <p:sp>
        <p:nvSpPr>
          <p:cNvPr id="63" name="output m">
            <a:extLst>
              <a:ext uri="{FF2B5EF4-FFF2-40B4-BE49-F238E27FC236}">
                <a16:creationId xmlns:a16="http://schemas.microsoft.com/office/drawing/2014/main" id="{3ADC6FEB-54B8-4881-BB0D-AC6413A0BBB3}"/>
              </a:ext>
            </a:extLst>
          </p:cNvPr>
          <p:cNvSpPr/>
          <p:nvPr/>
        </p:nvSpPr>
        <p:spPr>
          <a:xfrm>
            <a:off x="3866207" y="5218172"/>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4" name="YES">
            <a:extLst>
              <a:ext uri="{FF2B5EF4-FFF2-40B4-BE49-F238E27FC236}">
                <a16:creationId xmlns:a16="http://schemas.microsoft.com/office/drawing/2014/main" id="{2E291074-E042-498F-8488-C23151D78C80}"/>
              </a:ext>
            </a:extLst>
          </p:cNvPr>
          <p:cNvSpPr txBox="1"/>
          <p:nvPr/>
        </p:nvSpPr>
        <p:spPr>
          <a:xfrm>
            <a:off x="4470010" y="4830742"/>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5" name="is li &gt; m ?">
            <a:extLst>
              <a:ext uri="{FF2B5EF4-FFF2-40B4-BE49-F238E27FC236}">
                <a16:creationId xmlns:a16="http://schemas.microsoft.com/office/drawing/2014/main" id="{A57BCD0F-4C91-40EB-A042-D2D1A2CBF0C8}"/>
              </a:ext>
            </a:extLst>
          </p:cNvPr>
          <p:cNvSpPr/>
          <p:nvPr/>
        </p:nvSpPr>
        <p:spPr>
          <a:xfrm>
            <a:off x="5596327" y="39523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6" name="set m to li">
            <a:extLst>
              <a:ext uri="{FF2B5EF4-FFF2-40B4-BE49-F238E27FC236}">
                <a16:creationId xmlns:a16="http://schemas.microsoft.com/office/drawing/2014/main" id="{6B492BE8-5612-41FF-B4CB-BF498F72C7CC}"/>
              </a:ext>
            </a:extLst>
          </p:cNvPr>
          <p:cNvSpPr/>
          <p:nvPr/>
        </p:nvSpPr>
        <p:spPr>
          <a:xfrm>
            <a:off x="7605913" y="3952355"/>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7" name="increment i">
            <a:extLst>
              <a:ext uri="{FF2B5EF4-FFF2-40B4-BE49-F238E27FC236}">
                <a16:creationId xmlns:a16="http://schemas.microsoft.com/office/drawing/2014/main" id="{871A8C27-90F7-44CD-A488-63E62053A087}"/>
              </a:ext>
            </a:extLst>
          </p:cNvPr>
          <p:cNvSpPr/>
          <p:nvPr/>
        </p:nvSpPr>
        <p:spPr>
          <a:xfrm>
            <a:off x="9132489" y="3952355"/>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8" name="YES">
            <a:extLst>
              <a:ext uri="{FF2B5EF4-FFF2-40B4-BE49-F238E27FC236}">
                <a16:creationId xmlns:a16="http://schemas.microsoft.com/office/drawing/2014/main" id="{13D2D036-B232-496E-AB06-81750BF4D627}"/>
              </a:ext>
            </a:extLst>
          </p:cNvPr>
          <p:cNvSpPr txBox="1"/>
          <p:nvPr/>
        </p:nvSpPr>
        <p:spPr>
          <a:xfrm>
            <a:off x="7251256" y="437856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9" name="NO">
            <a:extLst>
              <a:ext uri="{FF2B5EF4-FFF2-40B4-BE49-F238E27FC236}">
                <a16:creationId xmlns:a16="http://schemas.microsoft.com/office/drawing/2014/main" id="{5DD7E842-FDEA-4927-9616-989F4CE75543}"/>
              </a:ext>
            </a:extLst>
          </p:cNvPr>
          <p:cNvSpPr txBox="1"/>
          <p:nvPr/>
        </p:nvSpPr>
        <p:spPr>
          <a:xfrm>
            <a:off x="5260157" y="4378567"/>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70" name="NO">
            <a:extLst>
              <a:ext uri="{FF2B5EF4-FFF2-40B4-BE49-F238E27FC236}">
                <a16:creationId xmlns:a16="http://schemas.microsoft.com/office/drawing/2014/main" id="{5DF8028D-6369-4F35-8F81-914BD80944A3}"/>
              </a:ext>
            </a:extLst>
          </p:cNvPr>
          <p:cNvSpPr txBox="1"/>
          <p:nvPr/>
        </p:nvSpPr>
        <p:spPr>
          <a:xfrm>
            <a:off x="6482675" y="48307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71" name="input k and l0..lk-1">
            <a:extLst>
              <a:ext uri="{FF2B5EF4-FFF2-40B4-BE49-F238E27FC236}">
                <a16:creationId xmlns:a16="http://schemas.microsoft.com/office/drawing/2014/main" id="{12F0857E-4876-4E3D-87E5-E3A07AAFF882}"/>
              </a:ext>
            </a:extLst>
          </p:cNvPr>
          <p:cNvSpPr/>
          <p:nvPr/>
        </p:nvSpPr>
        <p:spPr>
          <a:xfrm>
            <a:off x="1996441" y="2681025"/>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2" name="Straight Arrow Connector 71">
            <a:extLst>
              <a:ext uri="{FF2B5EF4-FFF2-40B4-BE49-F238E27FC236}">
                <a16:creationId xmlns:a16="http://schemas.microsoft.com/office/drawing/2014/main" id="{EC8768C2-DD1F-4B52-BD82-D85E37743640}"/>
              </a:ext>
            </a:extLst>
          </p:cNvPr>
          <p:cNvCxnSpPr>
            <a:cxnSpLocks/>
            <a:stCxn id="71" idx="2"/>
            <a:endCxn id="61" idx="0"/>
          </p:cNvCxnSpPr>
          <p:nvPr/>
        </p:nvCxnSpPr>
        <p:spPr>
          <a:xfrm flipH="1">
            <a:off x="2594537" y="3422648"/>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4D5D84-3A31-442F-BACD-C0305D7EDD39}"/>
              </a:ext>
            </a:extLst>
          </p:cNvPr>
          <p:cNvCxnSpPr>
            <a:cxnSpLocks/>
            <a:stCxn id="61" idx="3"/>
          </p:cNvCxnSpPr>
          <p:nvPr/>
        </p:nvCxnSpPr>
        <p:spPr>
          <a:xfrm>
            <a:off x="3242473" y="4375209"/>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5A84A60-C888-4F9D-8F14-38C63693C5B1}"/>
              </a:ext>
            </a:extLst>
          </p:cNvPr>
          <p:cNvCxnSpPr>
            <a:cxnSpLocks/>
            <a:endCxn id="63" idx="0"/>
          </p:cNvCxnSpPr>
          <p:nvPr/>
        </p:nvCxnSpPr>
        <p:spPr>
          <a:xfrm>
            <a:off x="4422422" y="4798063"/>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B772D2E-A45D-4725-9970-0DB187013795}"/>
              </a:ext>
            </a:extLst>
          </p:cNvPr>
          <p:cNvCxnSpPr>
            <a:cxnSpLocks/>
          </p:cNvCxnSpPr>
          <p:nvPr/>
        </p:nvCxnSpPr>
        <p:spPr>
          <a:xfrm flipV="1">
            <a:off x="5250970" y="4373112"/>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615C465-8C4A-47A4-980D-9AF6506E2724}"/>
              </a:ext>
            </a:extLst>
          </p:cNvPr>
          <p:cNvCxnSpPr>
            <a:cxnSpLocks/>
            <a:endCxn id="66" idx="1"/>
          </p:cNvCxnSpPr>
          <p:nvPr/>
        </p:nvCxnSpPr>
        <p:spPr>
          <a:xfrm>
            <a:off x="7264205" y="4373113"/>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5654EC-E7CD-4909-9EB5-0585ABF02290}"/>
              </a:ext>
            </a:extLst>
          </p:cNvPr>
          <p:cNvCxnSpPr>
            <a:stCxn id="66" idx="3"/>
            <a:endCxn id="67" idx="1"/>
          </p:cNvCxnSpPr>
          <p:nvPr/>
        </p:nvCxnSpPr>
        <p:spPr>
          <a:xfrm>
            <a:off x="8718342" y="4375209"/>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52">
            <a:extLst>
              <a:ext uri="{FF2B5EF4-FFF2-40B4-BE49-F238E27FC236}">
                <a16:creationId xmlns:a16="http://schemas.microsoft.com/office/drawing/2014/main" id="{1EDDFB26-0C99-4DAF-8A65-AFC520898E81}"/>
              </a:ext>
            </a:extLst>
          </p:cNvPr>
          <p:cNvCxnSpPr>
            <a:endCxn id="67" idx="2"/>
          </p:cNvCxnSpPr>
          <p:nvPr/>
        </p:nvCxnSpPr>
        <p:spPr>
          <a:xfrm>
            <a:off x="6424181" y="4798063"/>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56">
            <a:extLst>
              <a:ext uri="{FF2B5EF4-FFF2-40B4-BE49-F238E27FC236}">
                <a16:creationId xmlns:a16="http://schemas.microsoft.com/office/drawing/2014/main" id="{63EBE534-154C-49C0-8894-3833352E9B95}"/>
              </a:ext>
            </a:extLst>
          </p:cNvPr>
          <p:cNvCxnSpPr>
            <a:stCxn id="67" idx="0"/>
          </p:cNvCxnSpPr>
          <p:nvPr/>
        </p:nvCxnSpPr>
        <p:spPr>
          <a:xfrm rot="16200000" flipV="1">
            <a:off x="7055563" y="1319214"/>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p:txBody>
          <a:bodyPr/>
          <a:lstStyle/>
          <a:p>
            <a:r>
              <a:rPr lang="en-SG" dirty="0"/>
              <a:t>Problem Set [1.1a]</a:t>
            </a:r>
            <a:br>
              <a:rPr lang="en-SG" dirty="0"/>
            </a:br>
            <a:r>
              <a:rPr lang="en-SG" sz="2700" dirty="0"/>
              <a:t>Does changing </a:t>
            </a:r>
            <a:r>
              <a:rPr lang="en-SG" sz="2700" dirty="0" err="1">
                <a:solidFill>
                  <a:srgbClr val="00B050"/>
                </a:solidFill>
              </a:rPr>
              <a:t>i</a:t>
            </a:r>
            <a:r>
              <a:rPr lang="en-SG" sz="2700" dirty="0">
                <a:solidFill>
                  <a:srgbClr val="00B050"/>
                </a:solidFill>
              </a:rPr>
              <a:t> equals k </a:t>
            </a:r>
            <a:r>
              <a:rPr lang="en-SG" sz="2700" dirty="0"/>
              <a:t>to </a:t>
            </a:r>
            <a:r>
              <a:rPr lang="en-SG" sz="2700" dirty="0" err="1">
                <a:solidFill>
                  <a:srgbClr val="00B050"/>
                </a:solidFill>
              </a:rPr>
              <a:t>i</a:t>
            </a:r>
            <a:r>
              <a:rPr lang="en-SG" sz="2700" dirty="0">
                <a:solidFill>
                  <a:srgbClr val="00B050"/>
                </a:solidFill>
              </a:rPr>
              <a:t> &gt;= k </a:t>
            </a:r>
            <a:r>
              <a:rPr lang="en-SG" sz="2700" dirty="0">
                <a:solidFill>
                  <a:schemeClr val="tx1"/>
                </a:solidFill>
              </a:rPr>
              <a:t>change the output?</a:t>
            </a:r>
            <a:endParaRPr lang="en-SG" sz="2700" dirty="0">
              <a:solidFill>
                <a:srgbClr val="00B050"/>
              </a:solidFill>
            </a:endParaRPr>
          </a:p>
        </p:txBody>
      </p:sp>
      <p:sp>
        <p:nvSpPr>
          <p:cNvPr id="45" name="YES">
            <a:extLst>
              <a:ext uri="{FF2B5EF4-FFF2-40B4-BE49-F238E27FC236}">
                <a16:creationId xmlns:a16="http://schemas.microsoft.com/office/drawing/2014/main" id="{05556F22-B054-4DBE-9B6E-BD02A215A03B}"/>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49" name="YES">
            <a:extLst>
              <a:ext uri="{FF2B5EF4-FFF2-40B4-BE49-F238E27FC236}">
                <a16:creationId xmlns:a16="http://schemas.microsoft.com/office/drawing/2014/main" id="{7D5379DC-31B6-49D8-9ABE-7989E1454547}"/>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50" name="NO">
            <a:extLst>
              <a:ext uri="{FF2B5EF4-FFF2-40B4-BE49-F238E27FC236}">
                <a16:creationId xmlns:a16="http://schemas.microsoft.com/office/drawing/2014/main" id="{D2EA095F-1CD3-4F3E-9F2A-4FDC487D430D}"/>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51" name="NO">
            <a:extLst>
              <a:ext uri="{FF2B5EF4-FFF2-40B4-BE49-F238E27FC236}">
                <a16:creationId xmlns:a16="http://schemas.microsoft.com/office/drawing/2014/main" id="{18D2778A-E8A9-4B72-83C7-859CED931B58}"/>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cxnSp>
        <p:nvCxnSpPr>
          <p:cNvPr id="53" name="Straight Arrow Connector 52">
            <a:extLst>
              <a:ext uri="{FF2B5EF4-FFF2-40B4-BE49-F238E27FC236}">
                <a16:creationId xmlns:a16="http://schemas.microsoft.com/office/drawing/2014/main" id="{B73E3E09-32F7-43CC-BAC1-36D93A8155FE}"/>
              </a:ext>
            </a:extLst>
          </p:cNvPr>
          <p:cNvCxnSpPr>
            <a:cxnSpLocks/>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3B1034-265C-435A-BAB7-97BE03F7A800}"/>
              </a:ext>
            </a:extLst>
          </p:cNvPr>
          <p:cNvCxnSpPr>
            <a:cxnSpLocks/>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3167281-7E81-4BCA-AD5A-B2676F1FC0FE}"/>
              </a:ext>
            </a:extLst>
          </p:cNvPr>
          <p:cNvCxnSpPr>
            <a:cxnSpLocks/>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4EBD86A-7F17-4F60-A137-B71A3D9C133E}"/>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4FE61DE-E4D0-4596-A6ED-316F427B4E44}"/>
              </a:ext>
            </a:extLst>
          </p:cNvPr>
          <p:cNvCxnSpPr>
            <a:cxnSpLocks/>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B4E7412-F803-47AC-A488-4645B131BBCF}"/>
              </a:ext>
            </a:extLst>
          </p:cNvPr>
          <p:cNvCxnSpPr>
            <a:cxnSpLocks/>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2">
            <a:extLst>
              <a:ext uri="{FF2B5EF4-FFF2-40B4-BE49-F238E27FC236}">
                <a16:creationId xmlns:a16="http://schemas.microsoft.com/office/drawing/2014/main" id="{0D5EB726-4188-4D3F-9438-5AD2CE60204F}"/>
              </a:ext>
            </a:extLst>
          </p:cNvPr>
          <p:cNvCxnSpPr>
            <a:cxnSpLocks/>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6">
            <a:extLst>
              <a:ext uri="{FF2B5EF4-FFF2-40B4-BE49-F238E27FC236}">
                <a16:creationId xmlns:a16="http://schemas.microsoft.com/office/drawing/2014/main" id="{636C0FED-51EA-4BDA-AF67-C1239420D1E0}"/>
              </a:ext>
            </a:extLst>
          </p:cNvPr>
          <p:cNvCxnSpPr>
            <a:cxnSpLocks/>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43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et m to l0…">
            <a:extLst>
              <a:ext uri="{FF2B5EF4-FFF2-40B4-BE49-F238E27FC236}">
                <a16:creationId xmlns:a16="http://schemas.microsoft.com/office/drawing/2014/main" id="{3F6D30DD-6F23-440C-88DD-45CBEFA19338}"/>
              </a:ext>
            </a:extLst>
          </p:cNvPr>
          <p:cNvSpPr/>
          <p:nvPr/>
        </p:nvSpPr>
        <p:spPr>
          <a:xfrm>
            <a:off x="1946601" y="3952355"/>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2" name="i equals k?">
            <a:extLst>
              <a:ext uri="{FF2B5EF4-FFF2-40B4-BE49-F238E27FC236}">
                <a16:creationId xmlns:a16="http://schemas.microsoft.com/office/drawing/2014/main" id="{47BFC656-7D33-4C05-BD56-C2203A4BC8E8}"/>
              </a:ext>
            </a:extLst>
          </p:cNvPr>
          <p:cNvSpPr/>
          <p:nvPr/>
        </p:nvSpPr>
        <p:spPr>
          <a:xfrm>
            <a:off x="3581620" y="39523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a:t>
            </a:r>
            <a:r>
              <a:rPr lang="en-US" sz="1600" dirty="0">
                <a:solidFill>
                  <a:srgbClr val="FF0000"/>
                </a:solidFill>
                <a:latin typeface="Roboto Regular"/>
              </a:rPr>
              <a:t>≥</a:t>
            </a:r>
            <a:r>
              <a:rPr sz="1600" dirty="0">
                <a:latin typeface="Roboto Regular"/>
              </a:rPr>
              <a:t> k?</a:t>
            </a:r>
          </a:p>
        </p:txBody>
      </p:sp>
      <p:sp>
        <p:nvSpPr>
          <p:cNvPr id="63" name="output m">
            <a:extLst>
              <a:ext uri="{FF2B5EF4-FFF2-40B4-BE49-F238E27FC236}">
                <a16:creationId xmlns:a16="http://schemas.microsoft.com/office/drawing/2014/main" id="{3ADC6FEB-54B8-4881-BB0D-AC6413A0BBB3}"/>
              </a:ext>
            </a:extLst>
          </p:cNvPr>
          <p:cNvSpPr/>
          <p:nvPr/>
        </p:nvSpPr>
        <p:spPr>
          <a:xfrm>
            <a:off x="3866207" y="5218172"/>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4" name="YES">
            <a:extLst>
              <a:ext uri="{FF2B5EF4-FFF2-40B4-BE49-F238E27FC236}">
                <a16:creationId xmlns:a16="http://schemas.microsoft.com/office/drawing/2014/main" id="{2E291074-E042-498F-8488-C23151D78C80}"/>
              </a:ext>
            </a:extLst>
          </p:cNvPr>
          <p:cNvSpPr txBox="1"/>
          <p:nvPr/>
        </p:nvSpPr>
        <p:spPr>
          <a:xfrm>
            <a:off x="4470010" y="4830742"/>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5" name="is li &gt; m ?">
            <a:extLst>
              <a:ext uri="{FF2B5EF4-FFF2-40B4-BE49-F238E27FC236}">
                <a16:creationId xmlns:a16="http://schemas.microsoft.com/office/drawing/2014/main" id="{A57BCD0F-4C91-40EB-A042-D2D1A2CBF0C8}"/>
              </a:ext>
            </a:extLst>
          </p:cNvPr>
          <p:cNvSpPr/>
          <p:nvPr/>
        </p:nvSpPr>
        <p:spPr>
          <a:xfrm>
            <a:off x="5596327" y="39523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6" name="set m to li">
            <a:extLst>
              <a:ext uri="{FF2B5EF4-FFF2-40B4-BE49-F238E27FC236}">
                <a16:creationId xmlns:a16="http://schemas.microsoft.com/office/drawing/2014/main" id="{6B492BE8-5612-41FF-B4CB-BF498F72C7CC}"/>
              </a:ext>
            </a:extLst>
          </p:cNvPr>
          <p:cNvSpPr/>
          <p:nvPr/>
        </p:nvSpPr>
        <p:spPr>
          <a:xfrm>
            <a:off x="7605913" y="3952355"/>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7" name="increment i">
            <a:extLst>
              <a:ext uri="{FF2B5EF4-FFF2-40B4-BE49-F238E27FC236}">
                <a16:creationId xmlns:a16="http://schemas.microsoft.com/office/drawing/2014/main" id="{871A8C27-90F7-44CD-A488-63E62053A087}"/>
              </a:ext>
            </a:extLst>
          </p:cNvPr>
          <p:cNvSpPr/>
          <p:nvPr/>
        </p:nvSpPr>
        <p:spPr>
          <a:xfrm>
            <a:off x="9132489" y="3952355"/>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8" name="YES">
            <a:extLst>
              <a:ext uri="{FF2B5EF4-FFF2-40B4-BE49-F238E27FC236}">
                <a16:creationId xmlns:a16="http://schemas.microsoft.com/office/drawing/2014/main" id="{13D2D036-B232-496E-AB06-81750BF4D627}"/>
              </a:ext>
            </a:extLst>
          </p:cNvPr>
          <p:cNvSpPr txBox="1"/>
          <p:nvPr/>
        </p:nvSpPr>
        <p:spPr>
          <a:xfrm>
            <a:off x="7251256" y="437856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9" name="NO">
            <a:extLst>
              <a:ext uri="{FF2B5EF4-FFF2-40B4-BE49-F238E27FC236}">
                <a16:creationId xmlns:a16="http://schemas.microsoft.com/office/drawing/2014/main" id="{5DD7E842-FDEA-4927-9616-989F4CE75543}"/>
              </a:ext>
            </a:extLst>
          </p:cNvPr>
          <p:cNvSpPr txBox="1"/>
          <p:nvPr/>
        </p:nvSpPr>
        <p:spPr>
          <a:xfrm>
            <a:off x="5260157" y="4378567"/>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70" name="NO">
            <a:extLst>
              <a:ext uri="{FF2B5EF4-FFF2-40B4-BE49-F238E27FC236}">
                <a16:creationId xmlns:a16="http://schemas.microsoft.com/office/drawing/2014/main" id="{5DF8028D-6369-4F35-8F81-914BD80944A3}"/>
              </a:ext>
            </a:extLst>
          </p:cNvPr>
          <p:cNvSpPr txBox="1"/>
          <p:nvPr/>
        </p:nvSpPr>
        <p:spPr>
          <a:xfrm>
            <a:off x="6482675" y="48307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71" name="input k and l0..lk-1">
            <a:extLst>
              <a:ext uri="{FF2B5EF4-FFF2-40B4-BE49-F238E27FC236}">
                <a16:creationId xmlns:a16="http://schemas.microsoft.com/office/drawing/2014/main" id="{12F0857E-4876-4E3D-87E5-E3A07AAFF882}"/>
              </a:ext>
            </a:extLst>
          </p:cNvPr>
          <p:cNvSpPr/>
          <p:nvPr/>
        </p:nvSpPr>
        <p:spPr>
          <a:xfrm>
            <a:off x="1996441" y="2681025"/>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2" name="Straight Arrow Connector 71">
            <a:extLst>
              <a:ext uri="{FF2B5EF4-FFF2-40B4-BE49-F238E27FC236}">
                <a16:creationId xmlns:a16="http://schemas.microsoft.com/office/drawing/2014/main" id="{EC8768C2-DD1F-4B52-BD82-D85E37743640}"/>
              </a:ext>
            </a:extLst>
          </p:cNvPr>
          <p:cNvCxnSpPr>
            <a:cxnSpLocks/>
            <a:stCxn id="71" idx="2"/>
            <a:endCxn id="61" idx="0"/>
          </p:cNvCxnSpPr>
          <p:nvPr/>
        </p:nvCxnSpPr>
        <p:spPr>
          <a:xfrm flipH="1">
            <a:off x="2594537" y="3422648"/>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44D5D84-3A31-442F-BACD-C0305D7EDD39}"/>
              </a:ext>
            </a:extLst>
          </p:cNvPr>
          <p:cNvCxnSpPr>
            <a:cxnSpLocks/>
            <a:stCxn id="61" idx="3"/>
          </p:cNvCxnSpPr>
          <p:nvPr/>
        </p:nvCxnSpPr>
        <p:spPr>
          <a:xfrm>
            <a:off x="3242473" y="4375209"/>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5A84A60-C888-4F9D-8F14-38C63693C5B1}"/>
              </a:ext>
            </a:extLst>
          </p:cNvPr>
          <p:cNvCxnSpPr>
            <a:cxnSpLocks/>
            <a:endCxn id="63" idx="0"/>
          </p:cNvCxnSpPr>
          <p:nvPr/>
        </p:nvCxnSpPr>
        <p:spPr>
          <a:xfrm>
            <a:off x="4422422" y="4798063"/>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B772D2E-A45D-4725-9970-0DB187013795}"/>
              </a:ext>
            </a:extLst>
          </p:cNvPr>
          <p:cNvCxnSpPr>
            <a:cxnSpLocks/>
          </p:cNvCxnSpPr>
          <p:nvPr/>
        </p:nvCxnSpPr>
        <p:spPr>
          <a:xfrm flipV="1">
            <a:off x="5250970" y="4373112"/>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615C465-8C4A-47A4-980D-9AF6506E2724}"/>
              </a:ext>
            </a:extLst>
          </p:cNvPr>
          <p:cNvCxnSpPr>
            <a:cxnSpLocks/>
            <a:endCxn id="66" idx="1"/>
          </p:cNvCxnSpPr>
          <p:nvPr/>
        </p:nvCxnSpPr>
        <p:spPr>
          <a:xfrm>
            <a:off x="7264205" y="4373113"/>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5654EC-E7CD-4909-9EB5-0585ABF02290}"/>
              </a:ext>
            </a:extLst>
          </p:cNvPr>
          <p:cNvCxnSpPr>
            <a:stCxn id="66" idx="3"/>
            <a:endCxn id="67" idx="1"/>
          </p:cNvCxnSpPr>
          <p:nvPr/>
        </p:nvCxnSpPr>
        <p:spPr>
          <a:xfrm>
            <a:off x="8718342" y="4375209"/>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52">
            <a:extLst>
              <a:ext uri="{FF2B5EF4-FFF2-40B4-BE49-F238E27FC236}">
                <a16:creationId xmlns:a16="http://schemas.microsoft.com/office/drawing/2014/main" id="{1EDDFB26-0C99-4DAF-8A65-AFC520898E81}"/>
              </a:ext>
            </a:extLst>
          </p:cNvPr>
          <p:cNvCxnSpPr>
            <a:endCxn id="67" idx="2"/>
          </p:cNvCxnSpPr>
          <p:nvPr/>
        </p:nvCxnSpPr>
        <p:spPr>
          <a:xfrm>
            <a:off x="6424181" y="4798063"/>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56">
            <a:extLst>
              <a:ext uri="{FF2B5EF4-FFF2-40B4-BE49-F238E27FC236}">
                <a16:creationId xmlns:a16="http://schemas.microsoft.com/office/drawing/2014/main" id="{63EBE534-154C-49C0-8894-3833352E9B95}"/>
              </a:ext>
            </a:extLst>
          </p:cNvPr>
          <p:cNvCxnSpPr>
            <a:stCxn id="67" idx="0"/>
          </p:cNvCxnSpPr>
          <p:nvPr/>
        </p:nvCxnSpPr>
        <p:spPr>
          <a:xfrm rot="16200000" flipV="1">
            <a:off x="7055563" y="1319214"/>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AF622A-FAD9-45EA-BCF8-32AECDC5B766}"/>
              </a:ext>
            </a:extLst>
          </p:cNvPr>
          <p:cNvSpPr>
            <a:spLocks noGrp="1"/>
          </p:cNvSpPr>
          <p:nvPr>
            <p:ph type="title"/>
          </p:nvPr>
        </p:nvSpPr>
        <p:spPr/>
        <p:txBody>
          <a:bodyPr/>
          <a:lstStyle/>
          <a:p>
            <a:r>
              <a:rPr lang="en-SG" dirty="0"/>
              <a:t>Problem Set [1.1a]</a:t>
            </a:r>
            <a:br>
              <a:rPr lang="en-SG" dirty="0"/>
            </a:br>
            <a:r>
              <a:rPr lang="en-SG" sz="2700" dirty="0"/>
              <a:t>Does changing </a:t>
            </a:r>
            <a:r>
              <a:rPr lang="en-SG" sz="2700" dirty="0" err="1">
                <a:solidFill>
                  <a:srgbClr val="00B050"/>
                </a:solidFill>
              </a:rPr>
              <a:t>i</a:t>
            </a:r>
            <a:r>
              <a:rPr lang="en-SG" sz="2700" dirty="0">
                <a:solidFill>
                  <a:srgbClr val="00B050"/>
                </a:solidFill>
              </a:rPr>
              <a:t> equals k </a:t>
            </a:r>
            <a:r>
              <a:rPr lang="en-SG" sz="2700" dirty="0"/>
              <a:t>to </a:t>
            </a:r>
            <a:r>
              <a:rPr lang="en-SG" sz="2700" dirty="0" err="1">
                <a:solidFill>
                  <a:srgbClr val="00B050"/>
                </a:solidFill>
              </a:rPr>
              <a:t>i</a:t>
            </a:r>
            <a:r>
              <a:rPr lang="en-SG" sz="2700" dirty="0">
                <a:solidFill>
                  <a:srgbClr val="00B050"/>
                </a:solidFill>
              </a:rPr>
              <a:t> &gt;= k </a:t>
            </a:r>
            <a:r>
              <a:rPr lang="en-SG" sz="2700" dirty="0">
                <a:solidFill>
                  <a:schemeClr val="tx1"/>
                </a:solidFill>
              </a:rPr>
              <a:t>change the output?</a:t>
            </a:r>
            <a:endParaRPr lang="en-SG" sz="2700" dirty="0">
              <a:solidFill>
                <a:srgbClr val="00B050"/>
              </a:solidFill>
            </a:endParaRPr>
          </a:p>
        </p:txBody>
      </p:sp>
      <p:sp>
        <p:nvSpPr>
          <p:cNvPr id="45" name="YES">
            <a:extLst>
              <a:ext uri="{FF2B5EF4-FFF2-40B4-BE49-F238E27FC236}">
                <a16:creationId xmlns:a16="http://schemas.microsoft.com/office/drawing/2014/main" id="{05556F22-B054-4DBE-9B6E-BD02A215A03B}"/>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49" name="YES">
            <a:extLst>
              <a:ext uri="{FF2B5EF4-FFF2-40B4-BE49-F238E27FC236}">
                <a16:creationId xmlns:a16="http://schemas.microsoft.com/office/drawing/2014/main" id="{7D5379DC-31B6-49D8-9ABE-7989E1454547}"/>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50" name="NO">
            <a:extLst>
              <a:ext uri="{FF2B5EF4-FFF2-40B4-BE49-F238E27FC236}">
                <a16:creationId xmlns:a16="http://schemas.microsoft.com/office/drawing/2014/main" id="{D2EA095F-1CD3-4F3E-9F2A-4FDC487D430D}"/>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51" name="NO">
            <a:extLst>
              <a:ext uri="{FF2B5EF4-FFF2-40B4-BE49-F238E27FC236}">
                <a16:creationId xmlns:a16="http://schemas.microsoft.com/office/drawing/2014/main" id="{18D2778A-E8A9-4B72-83C7-859CED931B58}"/>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cxnSp>
        <p:nvCxnSpPr>
          <p:cNvPr id="53" name="Straight Arrow Connector 52">
            <a:extLst>
              <a:ext uri="{FF2B5EF4-FFF2-40B4-BE49-F238E27FC236}">
                <a16:creationId xmlns:a16="http://schemas.microsoft.com/office/drawing/2014/main" id="{B73E3E09-32F7-43CC-BAC1-36D93A8155FE}"/>
              </a:ext>
            </a:extLst>
          </p:cNvPr>
          <p:cNvCxnSpPr>
            <a:cxnSpLocks/>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33B1034-265C-435A-BAB7-97BE03F7A800}"/>
              </a:ext>
            </a:extLst>
          </p:cNvPr>
          <p:cNvCxnSpPr>
            <a:cxnSpLocks/>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3167281-7E81-4BCA-AD5A-B2676F1FC0FE}"/>
              </a:ext>
            </a:extLst>
          </p:cNvPr>
          <p:cNvCxnSpPr>
            <a:cxnSpLocks/>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4EBD86A-7F17-4F60-A137-B71A3D9C133E}"/>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4FE61DE-E4D0-4596-A6ED-316F427B4E44}"/>
              </a:ext>
            </a:extLst>
          </p:cNvPr>
          <p:cNvCxnSpPr>
            <a:cxnSpLocks/>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B4E7412-F803-47AC-A488-4645B131BBCF}"/>
              </a:ext>
            </a:extLst>
          </p:cNvPr>
          <p:cNvCxnSpPr>
            <a:cxnSpLocks/>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2">
            <a:extLst>
              <a:ext uri="{FF2B5EF4-FFF2-40B4-BE49-F238E27FC236}">
                <a16:creationId xmlns:a16="http://schemas.microsoft.com/office/drawing/2014/main" id="{0D5EB726-4188-4D3F-9438-5AD2CE60204F}"/>
              </a:ext>
            </a:extLst>
          </p:cNvPr>
          <p:cNvCxnSpPr>
            <a:cxnSpLocks/>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6">
            <a:extLst>
              <a:ext uri="{FF2B5EF4-FFF2-40B4-BE49-F238E27FC236}">
                <a16:creationId xmlns:a16="http://schemas.microsoft.com/office/drawing/2014/main" id="{636C0FED-51EA-4BDA-AF67-C1239420D1E0}"/>
              </a:ext>
            </a:extLst>
          </p:cNvPr>
          <p:cNvCxnSpPr>
            <a:cxnSpLocks/>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a:extLst>
              <a:ext uri="{FF2B5EF4-FFF2-40B4-BE49-F238E27FC236}">
                <a16:creationId xmlns:a16="http://schemas.microsoft.com/office/drawing/2014/main" id="{A814F4D1-4401-404A-84E9-6043CF748134}"/>
              </a:ext>
            </a:extLst>
          </p:cNvPr>
          <p:cNvGraphicFramePr>
            <a:graphicFrameLocks noGrp="1"/>
          </p:cNvGraphicFramePr>
          <p:nvPr>
            <p:extLst>
              <p:ext uri="{D42A27DB-BD31-4B8C-83A1-F6EECF244321}">
                <p14:modId xmlns:p14="http://schemas.microsoft.com/office/powerpoint/2010/main" val="615053679"/>
              </p:ext>
            </p:extLst>
          </p:nvPr>
        </p:nvGraphicFramePr>
        <p:xfrm>
          <a:off x="6728949" y="1899545"/>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173494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[1.1a]</a:t>
            </a:r>
            <a:br>
              <a:rPr lang="en-SG" dirty="0"/>
            </a:br>
            <a:r>
              <a:rPr lang="en-SG" sz="2700" dirty="0"/>
              <a:t>Does changing </a:t>
            </a:r>
            <a:r>
              <a:rPr lang="en-SG" sz="2700" dirty="0" err="1">
                <a:solidFill>
                  <a:srgbClr val="00B050"/>
                </a:solidFill>
              </a:rPr>
              <a:t>i</a:t>
            </a:r>
            <a:r>
              <a:rPr lang="en-SG" sz="2700" dirty="0">
                <a:solidFill>
                  <a:srgbClr val="00B050"/>
                </a:solidFill>
              </a:rPr>
              <a:t> equals k </a:t>
            </a:r>
            <a:r>
              <a:rPr lang="en-SG" sz="2700" dirty="0"/>
              <a:t>to </a:t>
            </a:r>
            <a:r>
              <a:rPr lang="en-SG" sz="2700" dirty="0" err="1">
                <a:solidFill>
                  <a:srgbClr val="00B050"/>
                </a:solidFill>
              </a:rPr>
              <a:t>i</a:t>
            </a:r>
            <a:r>
              <a:rPr lang="en-SG" sz="2700" dirty="0">
                <a:solidFill>
                  <a:srgbClr val="00B050"/>
                </a:solidFill>
              </a:rPr>
              <a:t> &gt;= k </a:t>
            </a:r>
            <a:r>
              <a:rPr lang="en-SG" sz="2700" dirty="0">
                <a:solidFill>
                  <a:schemeClr val="tx1"/>
                </a:solidFill>
              </a:rPr>
              <a:t>change the output?</a:t>
            </a:r>
            <a:endParaRPr lang="en-SG" sz="2700" dirty="0"/>
          </a:p>
        </p:txBody>
      </p:sp>
      <p:graphicFrame>
        <p:nvGraphicFramePr>
          <p:cNvPr id="6" name="Table 5">
            <a:extLst>
              <a:ext uri="{FF2B5EF4-FFF2-40B4-BE49-F238E27FC236}">
                <a16:creationId xmlns:a16="http://schemas.microsoft.com/office/drawing/2014/main" id="{CD4730ED-4AE5-46D1-A427-E83EE1B4CB83}"/>
              </a:ext>
            </a:extLst>
          </p:cNvPr>
          <p:cNvGraphicFramePr>
            <a:graphicFrameLocks noGrp="1"/>
          </p:cNvGraphicFramePr>
          <p:nvPr>
            <p:extLst>
              <p:ext uri="{D42A27DB-BD31-4B8C-83A1-F6EECF244321}">
                <p14:modId xmlns:p14="http://schemas.microsoft.com/office/powerpoint/2010/main" val="2058751867"/>
              </p:ext>
            </p:extLst>
          </p:nvPr>
        </p:nvGraphicFramePr>
        <p:xfrm>
          <a:off x="2552700" y="1866295"/>
          <a:ext cx="7086600" cy="1994504"/>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3688066273"/>
                    </a:ext>
                  </a:extLst>
                </a:gridCol>
                <a:gridCol w="2362200">
                  <a:extLst>
                    <a:ext uri="{9D8B030D-6E8A-4147-A177-3AD203B41FA5}">
                      <a16:colId xmlns:a16="http://schemas.microsoft.com/office/drawing/2014/main" val="2305667183"/>
                    </a:ext>
                  </a:extLst>
                </a:gridCol>
                <a:gridCol w="2362200">
                  <a:extLst>
                    <a:ext uri="{9D8B030D-6E8A-4147-A177-3AD203B41FA5}">
                      <a16:colId xmlns:a16="http://schemas.microsoft.com/office/drawing/2014/main" val="2458494574"/>
                    </a:ext>
                  </a:extLst>
                </a:gridCol>
              </a:tblGrid>
              <a:tr h="498626">
                <a:tc>
                  <a:txBody>
                    <a:bodyPr/>
                    <a:lstStyle/>
                    <a:p>
                      <a:pPr algn="ctr"/>
                      <a:endParaRPr lang="en-SG" sz="2400" b="1" dirty="0"/>
                    </a:p>
                  </a:txBody>
                  <a:tcPr>
                    <a:solidFill>
                      <a:schemeClr val="bg1"/>
                    </a:solidFill>
                  </a:tcPr>
                </a:tc>
                <a:tc>
                  <a:txBody>
                    <a:bodyPr/>
                    <a:lstStyle/>
                    <a:p>
                      <a:pPr algn="ctr"/>
                      <a:r>
                        <a:rPr lang="en-SG" sz="2400" b="1" dirty="0" err="1">
                          <a:solidFill>
                            <a:schemeClr val="tx1"/>
                          </a:solidFill>
                        </a:rPr>
                        <a:t>i</a:t>
                      </a:r>
                      <a:r>
                        <a:rPr lang="en-SG" sz="2400" b="1" dirty="0">
                          <a:solidFill>
                            <a:schemeClr val="tx1"/>
                          </a:solidFill>
                        </a:rPr>
                        <a:t> </a:t>
                      </a:r>
                      <a:r>
                        <a:rPr lang="en-SG" sz="2400" dirty="0">
                          <a:solidFill>
                            <a:schemeClr val="tx1"/>
                          </a:solidFill>
                        </a:rPr>
                        <a:t>equals</a:t>
                      </a:r>
                      <a:r>
                        <a:rPr lang="en-SG" sz="2400" b="1" dirty="0">
                          <a:solidFill>
                            <a:schemeClr val="tx1"/>
                          </a:solidFill>
                        </a:rPr>
                        <a:t> k</a:t>
                      </a:r>
                    </a:p>
                  </a:txBody>
                  <a:tcPr>
                    <a:solidFill>
                      <a:schemeClr val="bg1"/>
                    </a:solidFill>
                  </a:tcPr>
                </a:tc>
                <a:tc>
                  <a:txBody>
                    <a:bodyPr/>
                    <a:lstStyle/>
                    <a:p>
                      <a:pPr algn="ctr"/>
                      <a:r>
                        <a:rPr lang="en-SG" sz="2400" b="1" dirty="0" err="1"/>
                        <a:t>i</a:t>
                      </a:r>
                      <a:r>
                        <a:rPr lang="en-SG" sz="2400" b="1" dirty="0"/>
                        <a:t> &gt;= k</a:t>
                      </a:r>
                    </a:p>
                  </a:txBody>
                  <a:tcPr>
                    <a:solidFill>
                      <a:schemeClr val="bg1"/>
                    </a:solidFill>
                  </a:tcPr>
                </a:tc>
                <a:extLst>
                  <a:ext uri="{0D108BD9-81ED-4DB2-BD59-A6C34878D82A}">
                    <a16:rowId xmlns:a16="http://schemas.microsoft.com/office/drawing/2014/main" val="1783795559"/>
                  </a:ext>
                </a:extLst>
              </a:tr>
              <a:tr h="498626">
                <a:tc>
                  <a:txBody>
                    <a:bodyPr/>
                    <a:lstStyle/>
                    <a:p>
                      <a:pPr algn="ctr"/>
                      <a:r>
                        <a:rPr lang="en-SG" sz="2400" b="1" dirty="0" err="1"/>
                        <a:t>i</a:t>
                      </a:r>
                      <a:r>
                        <a:rPr lang="en-SG" sz="2400" b="1" dirty="0"/>
                        <a:t> &lt; k</a:t>
                      </a:r>
                    </a:p>
                  </a:txBody>
                  <a:tcPr>
                    <a:solidFill>
                      <a:schemeClr val="bg1"/>
                    </a:solidFill>
                  </a:tcPr>
                </a:tc>
                <a:tc>
                  <a:txBody>
                    <a:bodyPr/>
                    <a:lstStyle/>
                    <a:p>
                      <a:pPr algn="ctr"/>
                      <a:r>
                        <a:rPr lang="en-SG" sz="2400" b="1" dirty="0"/>
                        <a:t>False</a:t>
                      </a:r>
                    </a:p>
                  </a:txBody>
                  <a:tcPr>
                    <a:solidFill>
                      <a:schemeClr val="bg1"/>
                    </a:solidFill>
                  </a:tcPr>
                </a:tc>
                <a:tc>
                  <a:txBody>
                    <a:bodyPr/>
                    <a:lstStyle/>
                    <a:p>
                      <a:pPr algn="ctr"/>
                      <a:r>
                        <a:rPr lang="en-SG" sz="2400" b="1" dirty="0"/>
                        <a:t>False</a:t>
                      </a:r>
                    </a:p>
                  </a:txBody>
                  <a:tcPr>
                    <a:solidFill>
                      <a:schemeClr val="bg1"/>
                    </a:solidFill>
                  </a:tcPr>
                </a:tc>
                <a:extLst>
                  <a:ext uri="{0D108BD9-81ED-4DB2-BD59-A6C34878D82A}">
                    <a16:rowId xmlns:a16="http://schemas.microsoft.com/office/drawing/2014/main" val="226894020"/>
                  </a:ext>
                </a:extLst>
              </a:tr>
              <a:tr h="498626">
                <a:tc>
                  <a:txBody>
                    <a:bodyPr/>
                    <a:lstStyle/>
                    <a:p>
                      <a:pPr algn="ctr"/>
                      <a:r>
                        <a:rPr lang="en-SG" sz="2400" b="1" dirty="0" err="1"/>
                        <a:t>i</a:t>
                      </a:r>
                      <a:r>
                        <a:rPr lang="en-SG" sz="2400" b="1" dirty="0"/>
                        <a:t> = k</a:t>
                      </a:r>
                    </a:p>
                  </a:txBody>
                  <a:tcPr>
                    <a:solidFill>
                      <a:schemeClr val="bg1"/>
                    </a:solidFill>
                  </a:tcPr>
                </a:tc>
                <a:tc>
                  <a:txBody>
                    <a:bodyPr/>
                    <a:lstStyle/>
                    <a:p>
                      <a:pPr algn="ctr"/>
                      <a:r>
                        <a:rPr lang="en-SG" sz="2400" b="1" dirty="0"/>
                        <a:t>True</a:t>
                      </a:r>
                    </a:p>
                  </a:txBody>
                  <a:tcPr>
                    <a:solidFill>
                      <a:schemeClr val="bg1"/>
                    </a:solidFill>
                  </a:tcPr>
                </a:tc>
                <a:tc>
                  <a:txBody>
                    <a:bodyPr/>
                    <a:lstStyle/>
                    <a:p>
                      <a:pPr algn="ctr"/>
                      <a:r>
                        <a:rPr lang="en-SG" sz="2400" b="1" dirty="0"/>
                        <a:t>True</a:t>
                      </a:r>
                    </a:p>
                  </a:txBody>
                  <a:tcPr>
                    <a:solidFill>
                      <a:schemeClr val="bg1"/>
                    </a:solidFill>
                  </a:tcPr>
                </a:tc>
                <a:extLst>
                  <a:ext uri="{0D108BD9-81ED-4DB2-BD59-A6C34878D82A}">
                    <a16:rowId xmlns:a16="http://schemas.microsoft.com/office/drawing/2014/main" val="2700713906"/>
                  </a:ext>
                </a:extLst>
              </a:tr>
              <a:tr h="498626">
                <a:tc>
                  <a:txBody>
                    <a:bodyPr/>
                    <a:lstStyle/>
                    <a:p>
                      <a:pPr algn="ctr"/>
                      <a:r>
                        <a:rPr lang="en-SG" sz="2400" b="1" dirty="0" err="1">
                          <a:solidFill>
                            <a:srgbClr val="FF0000"/>
                          </a:solidFill>
                        </a:rPr>
                        <a:t>i</a:t>
                      </a:r>
                      <a:r>
                        <a:rPr lang="en-SG" sz="2400" b="1" dirty="0">
                          <a:solidFill>
                            <a:srgbClr val="FF0000"/>
                          </a:solidFill>
                        </a:rPr>
                        <a:t> &gt; k</a:t>
                      </a:r>
                    </a:p>
                  </a:txBody>
                  <a:tcPr>
                    <a:solidFill>
                      <a:schemeClr val="bg1"/>
                    </a:solidFill>
                  </a:tcPr>
                </a:tc>
                <a:tc>
                  <a:txBody>
                    <a:bodyPr/>
                    <a:lstStyle/>
                    <a:p>
                      <a:pPr algn="ctr"/>
                      <a:r>
                        <a:rPr lang="en-SG" sz="2400" b="1" dirty="0">
                          <a:solidFill>
                            <a:srgbClr val="FF0000"/>
                          </a:solidFill>
                        </a:rPr>
                        <a:t>False</a:t>
                      </a:r>
                    </a:p>
                  </a:txBody>
                  <a:tcPr>
                    <a:solidFill>
                      <a:schemeClr val="bg1"/>
                    </a:solidFill>
                  </a:tcPr>
                </a:tc>
                <a:tc>
                  <a:txBody>
                    <a:bodyPr/>
                    <a:lstStyle/>
                    <a:p>
                      <a:pPr algn="ctr"/>
                      <a:r>
                        <a:rPr lang="en-SG" sz="2400" b="1" dirty="0">
                          <a:solidFill>
                            <a:srgbClr val="FF0000"/>
                          </a:solidFill>
                        </a:rPr>
                        <a:t>True</a:t>
                      </a:r>
                    </a:p>
                  </a:txBody>
                  <a:tcPr>
                    <a:solidFill>
                      <a:schemeClr val="bg1"/>
                    </a:solidFill>
                  </a:tcPr>
                </a:tc>
                <a:extLst>
                  <a:ext uri="{0D108BD9-81ED-4DB2-BD59-A6C34878D82A}">
                    <a16:rowId xmlns:a16="http://schemas.microsoft.com/office/drawing/2014/main" val="2290693657"/>
                  </a:ext>
                </a:extLst>
              </a:tr>
            </a:tbl>
          </a:graphicData>
        </a:graphic>
      </p:graphicFrame>
      <p:sp>
        <p:nvSpPr>
          <p:cNvPr id="7" name="Title 1">
            <a:extLst>
              <a:ext uri="{FF2B5EF4-FFF2-40B4-BE49-F238E27FC236}">
                <a16:creationId xmlns:a16="http://schemas.microsoft.com/office/drawing/2014/main" id="{766B946F-F903-452D-909D-001B63B5BD50}"/>
              </a:ext>
            </a:extLst>
          </p:cNvPr>
          <p:cNvSpPr txBox="1">
            <a:spLocks/>
          </p:cNvSpPr>
          <p:nvPr/>
        </p:nvSpPr>
        <p:spPr>
          <a:xfrm>
            <a:off x="1371600" y="4060371"/>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SG" sz="2700" dirty="0"/>
              <a:t>Since (1) </a:t>
            </a:r>
            <a:r>
              <a:rPr lang="en-SG" sz="2700" dirty="0" err="1"/>
              <a:t>i</a:t>
            </a:r>
            <a:r>
              <a:rPr lang="en-SG" sz="2700" dirty="0"/>
              <a:t> and k are integers, (2) </a:t>
            </a:r>
            <a:r>
              <a:rPr lang="en-SG" sz="2700" dirty="0" err="1"/>
              <a:t>i</a:t>
            </a:r>
            <a:r>
              <a:rPr lang="en-SG" sz="2700" dirty="0"/>
              <a:t> starts with 1, (3) </a:t>
            </a:r>
            <a:r>
              <a:rPr lang="en-SG" sz="2700" dirty="0" err="1"/>
              <a:t>i</a:t>
            </a:r>
            <a:r>
              <a:rPr lang="en-SG" sz="2700" dirty="0"/>
              <a:t> is incremented by 1 each time, (4) program terminates at </a:t>
            </a:r>
            <a:r>
              <a:rPr lang="en-SG" sz="2700" dirty="0" err="1"/>
              <a:t>i</a:t>
            </a:r>
            <a:r>
              <a:rPr lang="en-SG" sz="2700" dirty="0"/>
              <a:t> = k for both</a:t>
            </a:r>
          </a:p>
        </p:txBody>
      </p:sp>
      <p:graphicFrame>
        <p:nvGraphicFramePr>
          <p:cNvPr id="8" name="Table 7">
            <a:extLst>
              <a:ext uri="{FF2B5EF4-FFF2-40B4-BE49-F238E27FC236}">
                <a16:creationId xmlns:a16="http://schemas.microsoft.com/office/drawing/2014/main" id="{29CC57CA-FCA7-4405-BFB5-6697B2EBF999}"/>
              </a:ext>
            </a:extLst>
          </p:cNvPr>
          <p:cNvGraphicFramePr>
            <a:graphicFrameLocks noGrp="1"/>
          </p:cNvGraphicFramePr>
          <p:nvPr>
            <p:extLst>
              <p:ext uri="{D42A27DB-BD31-4B8C-83A1-F6EECF244321}">
                <p14:modId xmlns:p14="http://schemas.microsoft.com/office/powerpoint/2010/main" val="876633741"/>
              </p:ext>
            </p:extLst>
          </p:nvPr>
        </p:nvGraphicFramePr>
        <p:xfrm>
          <a:off x="9167348" y="228600"/>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1110750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[1.1a]</a:t>
            </a:r>
            <a:br>
              <a:rPr lang="en-SG" dirty="0"/>
            </a:br>
            <a:r>
              <a:rPr lang="en-SG" sz="2700" dirty="0"/>
              <a:t>Does changing </a:t>
            </a:r>
            <a:r>
              <a:rPr lang="en-SG" sz="2700" dirty="0" err="1">
                <a:solidFill>
                  <a:srgbClr val="00B050"/>
                </a:solidFill>
              </a:rPr>
              <a:t>i</a:t>
            </a:r>
            <a:r>
              <a:rPr lang="en-SG" sz="2700" dirty="0">
                <a:solidFill>
                  <a:srgbClr val="00B050"/>
                </a:solidFill>
              </a:rPr>
              <a:t> equals k </a:t>
            </a:r>
            <a:r>
              <a:rPr lang="en-SG" sz="2700" dirty="0"/>
              <a:t>to </a:t>
            </a:r>
            <a:r>
              <a:rPr lang="en-SG" sz="2700" dirty="0" err="1">
                <a:solidFill>
                  <a:srgbClr val="00B050"/>
                </a:solidFill>
              </a:rPr>
              <a:t>i</a:t>
            </a:r>
            <a:r>
              <a:rPr lang="en-SG" sz="2700" dirty="0">
                <a:solidFill>
                  <a:srgbClr val="00B050"/>
                </a:solidFill>
              </a:rPr>
              <a:t> &gt;= k </a:t>
            </a:r>
            <a:r>
              <a:rPr lang="en-SG" sz="2700" dirty="0">
                <a:solidFill>
                  <a:schemeClr val="tx1"/>
                </a:solidFill>
              </a:rPr>
              <a:t>change the output? </a:t>
            </a:r>
            <a:r>
              <a:rPr lang="en-SG" sz="2800" b="1" dirty="0">
                <a:solidFill>
                  <a:srgbClr val="00B050"/>
                </a:solidFill>
              </a:rPr>
              <a:t>No</a:t>
            </a:r>
            <a:endParaRPr lang="en-SG" sz="2700" b="1" dirty="0">
              <a:solidFill>
                <a:srgbClr val="00B050"/>
              </a:solidFill>
            </a:endParaRPr>
          </a:p>
        </p:txBody>
      </p:sp>
      <p:graphicFrame>
        <p:nvGraphicFramePr>
          <p:cNvPr id="6" name="Table 5">
            <a:extLst>
              <a:ext uri="{FF2B5EF4-FFF2-40B4-BE49-F238E27FC236}">
                <a16:creationId xmlns:a16="http://schemas.microsoft.com/office/drawing/2014/main" id="{CD4730ED-4AE5-46D1-A427-E83EE1B4CB83}"/>
              </a:ext>
            </a:extLst>
          </p:cNvPr>
          <p:cNvGraphicFramePr>
            <a:graphicFrameLocks noGrp="1"/>
          </p:cNvGraphicFramePr>
          <p:nvPr>
            <p:extLst>
              <p:ext uri="{D42A27DB-BD31-4B8C-83A1-F6EECF244321}">
                <p14:modId xmlns:p14="http://schemas.microsoft.com/office/powerpoint/2010/main" val="2312663860"/>
              </p:ext>
            </p:extLst>
          </p:nvPr>
        </p:nvGraphicFramePr>
        <p:xfrm>
          <a:off x="2552700" y="1866295"/>
          <a:ext cx="7086600" cy="1994504"/>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3688066273"/>
                    </a:ext>
                  </a:extLst>
                </a:gridCol>
                <a:gridCol w="2362200">
                  <a:extLst>
                    <a:ext uri="{9D8B030D-6E8A-4147-A177-3AD203B41FA5}">
                      <a16:colId xmlns:a16="http://schemas.microsoft.com/office/drawing/2014/main" val="2305667183"/>
                    </a:ext>
                  </a:extLst>
                </a:gridCol>
                <a:gridCol w="2362200">
                  <a:extLst>
                    <a:ext uri="{9D8B030D-6E8A-4147-A177-3AD203B41FA5}">
                      <a16:colId xmlns:a16="http://schemas.microsoft.com/office/drawing/2014/main" val="2458494574"/>
                    </a:ext>
                  </a:extLst>
                </a:gridCol>
              </a:tblGrid>
              <a:tr h="498626">
                <a:tc>
                  <a:txBody>
                    <a:bodyPr/>
                    <a:lstStyle/>
                    <a:p>
                      <a:pPr algn="ctr"/>
                      <a:endParaRPr lang="en-SG" sz="2400" b="1" dirty="0"/>
                    </a:p>
                  </a:txBody>
                  <a:tcPr>
                    <a:solidFill>
                      <a:schemeClr val="bg1"/>
                    </a:solidFill>
                  </a:tcPr>
                </a:tc>
                <a:tc>
                  <a:txBody>
                    <a:bodyPr/>
                    <a:lstStyle/>
                    <a:p>
                      <a:pPr algn="ctr"/>
                      <a:r>
                        <a:rPr lang="en-SG" sz="2400" b="1" dirty="0" err="1"/>
                        <a:t>i</a:t>
                      </a:r>
                      <a:r>
                        <a:rPr lang="en-SG" sz="2400" b="1" dirty="0"/>
                        <a:t> </a:t>
                      </a:r>
                      <a:r>
                        <a:rPr lang="en-SG" sz="2400" dirty="0">
                          <a:solidFill>
                            <a:schemeClr val="tx1"/>
                          </a:solidFill>
                        </a:rPr>
                        <a:t>equals</a:t>
                      </a:r>
                      <a:r>
                        <a:rPr lang="en-SG" sz="2400" b="1" dirty="0"/>
                        <a:t> k</a:t>
                      </a:r>
                    </a:p>
                  </a:txBody>
                  <a:tcPr>
                    <a:solidFill>
                      <a:schemeClr val="bg1"/>
                    </a:solidFill>
                  </a:tcPr>
                </a:tc>
                <a:tc>
                  <a:txBody>
                    <a:bodyPr/>
                    <a:lstStyle/>
                    <a:p>
                      <a:pPr algn="ctr"/>
                      <a:r>
                        <a:rPr lang="en-SG" sz="2400" b="1" dirty="0" err="1"/>
                        <a:t>i</a:t>
                      </a:r>
                      <a:r>
                        <a:rPr lang="en-SG" sz="2400" b="1" dirty="0"/>
                        <a:t> &gt;= k</a:t>
                      </a:r>
                    </a:p>
                  </a:txBody>
                  <a:tcPr>
                    <a:solidFill>
                      <a:schemeClr val="bg1"/>
                    </a:solidFill>
                  </a:tcPr>
                </a:tc>
                <a:extLst>
                  <a:ext uri="{0D108BD9-81ED-4DB2-BD59-A6C34878D82A}">
                    <a16:rowId xmlns:a16="http://schemas.microsoft.com/office/drawing/2014/main" val="1783795559"/>
                  </a:ext>
                </a:extLst>
              </a:tr>
              <a:tr h="498626">
                <a:tc>
                  <a:txBody>
                    <a:bodyPr/>
                    <a:lstStyle/>
                    <a:p>
                      <a:pPr algn="ctr"/>
                      <a:r>
                        <a:rPr lang="en-SG" sz="2400" b="1" dirty="0" err="1"/>
                        <a:t>i</a:t>
                      </a:r>
                      <a:r>
                        <a:rPr lang="en-SG" sz="2400" b="1" dirty="0"/>
                        <a:t> &lt; k</a:t>
                      </a:r>
                    </a:p>
                  </a:txBody>
                  <a:tcPr>
                    <a:solidFill>
                      <a:schemeClr val="bg1"/>
                    </a:solidFill>
                  </a:tcPr>
                </a:tc>
                <a:tc>
                  <a:txBody>
                    <a:bodyPr/>
                    <a:lstStyle/>
                    <a:p>
                      <a:pPr algn="ctr"/>
                      <a:r>
                        <a:rPr lang="en-SG" sz="2400" b="1" dirty="0"/>
                        <a:t>False</a:t>
                      </a:r>
                    </a:p>
                  </a:txBody>
                  <a:tcPr>
                    <a:solidFill>
                      <a:schemeClr val="bg1"/>
                    </a:solidFill>
                  </a:tcPr>
                </a:tc>
                <a:tc>
                  <a:txBody>
                    <a:bodyPr/>
                    <a:lstStyle/>
                    <a:p>
                      <a:pPr algn="ctr"/>
                      <a:r>
                        <a:rPr lang="en-SG" sz="2400" b="1" dirty="0"/>
                        <a:t>False</a:t>
                      </a:r>
                    </a:p>
                  </a:txBody>
                  <a:tcPr>
                    <a:solidFill>
                      <a:schemeClr val="bg1"/>
                    </a:solidFill>
                  </a:tcPr>
                </a:tc>
                <a:extLst>
                  <a:ext uri="{0D108BD9-81ED-4DB2-BD59-A6C34878D82A}">
                    <a16:rowId xmlns:a16="http://schemas.microsoft.com/office/drawing/2014/main" val="226894020"/>
                  </a:ext>
                </a:extLst>
              </a:tr>
              <a:tr h="498626">
                <a:tc>
                  <a:txBody>
                    <a:bodyPr/>
                    <a:lstStyle/>
                    <a:p>
                      <a:pPr algn="ctr"/>
                      <a:r>
                        <a:rPr lang="en-SG" sz="2400" b="1" dirty="0" err="1">
                          <a:solidFill>
                            <a:srgbClr val="00B050"/>
                          </a:solidFill>
                        </a:rPr>
                        <a:t>i</a:t>
                      </a:r>
                      <a:r>
                        <a:rPr lang="en-SG" sz="2400" b="1" dirty="0">
                          <a:solidFill>
                            <a:srgbClr val="00B050"/>
                          </a:solidFill>
                        </a:rPr>
                        <a:t> = k</a:t>
                      </a:r>
                    </a:p>
                  </a:txBody>
                  <a:tcPr>
                    <a:solidFill>
                      <a:schemeClr val="bg1"/>
                    </a:solidFill>
                  </a:tcPr>
                </a:tc>
                <a:tc>
                  <a:txBody>
                    <a:bodyPr/>
                    <a:lstStyle/>
                    <a:p>
                      <a:pPr algn="ctr"/>
                      <a:r>
                        <a:rPr lang="en-SG" sz="2400" b="1" dirty="0">
                          <a:solidFill>
                            <a:srgbClr val="00B050"/>
                          </a:solidFill>
                        </a:rPr>
                        <a:t>True</a:t>
                      </a:r>
                    </a:p>
                  </a:txBody>
                  <a:tcPr>
                    <a:solidFill>
                      <a:schemeClr val="bg1"/>
                    </a:solidFill>
                  </a:tcPr>
                </a:tc>
                <a:tc>
                  <a:txBody>
                    <a:bodyPr/>
                    <a:lstStyle/>
                    <a:p>
                      <a:pPr algn="ctr"/>
                      <a:r>
                        <a:rPr lang="en-SG" sz="2400" b="1" dirty="0">
                          <a:solidFill>
                            <a:srgbClr val="00B050"/>
                          </a:solidFill>
                        </a:rPr>
                        <a:t>True</a:t>
                      </a:r>
                    </a:p>
                  </a:txBody>
                  <a:tcPr>
                    <a:solidFill>
                      <a:schemeClr val="bg1"/>
                    </a:solidFill>
                  </a:tcPr>
                </a:tc>
                <a:extLst>
                  <a:ext uri="{0D108BD9-81ED-4DB2-BD59-A6C34878D82A}">
                    <a16:rowId xmlns:a16="http://schemas.microsoft.com/office/drawing/2014/main" val="2700713906"/>
                  </a:ext>
                </a:extLst>
              </a:tr>
              <a:tr h="498626">
                <a:tc>
                  <a:txBody>
                    <a:bodyPr/>
                    <a:lstStyle/>
                    <a:p>
                      <a:pPr algn="ctr"/>
                      <a:r>
                        <a:rPr lang="en-SG" sz="2400" b="1" dirty="0" err="1">
                          <a:solidFill>
                            <a:srgbClr val="FF0000"/>
                          </a:solidFill>
                        </a:rPr>
                        <a:t>i</a:t>
                      </a:r>
                      <a:r>
                        <a:rPr lang="en-SG" sz="2400" b="1" dirty="0">
                          <a:solidFill>
                            <a:srgbClr val="FF0000"/>
                          </a:solidFill>
                        </a:rPr>
                        <a:t> &gt; k</a:t>
                      </a:r>
                    </a:p>
                  </a:txBody>
                  <a:tcPr>
                    <a:solidFill>
                      <a:schemeClr val="bg1"/>
                    </a:solidFill>
                  </a:tcPr>
                </a:tc>
                <a:tc>
                  <a:txBody>
                    <a:bodyPr/>
                    <a:lstStyle/>
                    <a:p>
                      <a:pPr algn="ctr"/>
                      <a:r>
                        <a:rPr lang="en-SG" sz="2400" b="1" dirty="0">
                          <a:solidFill>
                            <a:srgbClr val="FF0000"/>
                          </a:solidFill>
                        </a:rPr>
                        <a:t>False</a:t>
                      </a:r>
                    </a:p>
                  </a:txBody>
                  <a:tcPr>
                    <a:solidFill>
                      <a:schemeClr val="bg1"/>
                    </a:solidFill>
                  </a:tcPr>
                </a:tc>
                <a:tc>
                  <a:txBody>
                    <a:bodyPr/>
                    <a:lstStyle/>
                    <a:p>
                      <a:pPr algn="ctr"/>
                      <a:r>
                        <a:rPr lang="en-SG" sz="2400" b="1" dirty="0">
                          <a:solidFill>
                            <a:srgbClr val="FF0000"/>
                          </a:solidFill>
                        </a:rPr>
                        <a:t>True</a:t>
                      </a:r>
                    </a:p>
                  </a:txBody>
                  <a:tcPr>
                    <a:solidFill>
                      <a:schemeClr val="bg1"/>
                    </a:solidFill>
                  </a:tcPr>
                </a:tc>
                <a:extLst>
                  <a:ext uri="{0D108BD9-81ED-4DB2-BD59-A6C34878D82A}">
                    <a16:rowId xmlns:a16="http://schemas.microsoft.com/office/drawing/2014/main" val="2290693657"/>
                  </a:ext>
                </a:extLst>
              </a:tr>
            </a:tbl>
          </a:graphicData>
        </a:graphic>
      </p:graphicFrame>
      <p:sp>
        <p:nvSpPr>
          <p:cNvPr id="7" name="Title 1">
            <a:extLst>
              <a:ext uri="{FF2B5EF4-FFF2-40B4-BE49-F238E27FC236}">
                <a16:creationId xmlns:a16="http://schemas.microsoft.com/office/drawing/2014/main" id="{766B946F-F903-452D-909D-001B63B5BD50}"/>
              </a:ext>
            </a:extLst>
          </p:cNvPr>
          <p:cNvSpPr txBox="1">
            <a:spLocks/>
          </p:cNvSpPr>
          <p:nvPr/>
        </p:nvSpPr>
        <p:spPr>
          <a:xfrm>
            <a:off x="1371600" y="4060371"/>
            <a:ext cx="9601200" cy="168728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SG" sz="2700" dirty="0"/>
              <a:t>Since (1) </a:t>
            </a:r>
            <a:r>
              <a:rPr lang="en-SG" sz="2700" dirty="0" err="1"/>
              <a:t>i</a:t>
            </a:r>
            <a:r>
              <a:rPr lang="en-SG" sz="2700" dirty="0"/>
              <a:t> and k are integers, (2) </a:t>
            </a:r>
            <a:r>
              <a:rPr lang="en-SG" sz="2700" dirty="0" err="1"/>
              <a:t>i</a:t>
            </a:r>
            <a:r>
              <a:rPr lang="en-SG" sz="2700" dirty="0"/>
              <a:t> starts with 1, (3) </a:t>
            </a:r>
            <a:r>
              <a:rPr lang="en-SG" sz="2700" dirty="0" err="1"/>
              <a:t>i</a:t>
            </a:r>
            <a:r>
              <a:rPr lang="en-SG" sz="2700" dirty="0"/>
              <a:t> is incremented by 1 each time, (4) program terminates at </a:t>
            </a:r>
            <a:r>
              <a:rPr lang="en-SG" sz="2700" dirty="0" err="1"/>
              <a:t>i</a:t>
            </a:r>
            <a:r>
              <a:rPr lang="en-SG" sz="2700" dirty="0"/>
              <a:t> = k for both, </a:t>
            </a:r>
            <a:r>
              <a:rPr lang="en-SG" sz="2700" dirty="0">
                <a:solidFill>
                  <a:srgbClr val="FF0000"/>
                </a:solidFill>
              </a:rPr>
              <a:t>we will never reach </a:t>
            </a:r>
            <a:r>
              <a:rPr lang="en-SG" sz="2700" dirty="0" err="1">
                <a:solidFill>
                  <a:srgbClr val="FF0000"/>
                </a:solidFill>
              </a:rPr>
              <a:t>i</a:t>
            </a:r>
            <a:r>
              <a:rPr lang="en-SG" sz="2700" dirty="0">
                <a:solidFill>
                  <a:srgbClr val="FF0000"/>
                </a:solidFill>
              </a:rPr>
              <a:t> &gt; k.</a:t>
            </a:r>
          </a:p>
          <a:p>
            <a:endParaRPr lang="en-SG" sz="2700" dirty="0"/>
          </a:p>
        </p:txBody>
      </p:sp>
      <p:graphicFrame>
        <p:nvGraphicFramePr>
          <p:cNvPr id="9" name="Table 8">
            <a:extLst>
              <a:ext uri="{FF2B5EF4-FFF2-40B4-BE49-F238E27FC236}">
                <a16:creationId xmlns:a16="http://schemas.microsoft.com/office/drawing/2014/main" id="{BF5089D3-2747-4982-B2C6-F8A91D45D6FA}"/>
              </a:ext>
            </a:extLst>
          </p:cNvPr>
          <p:cNvGraphicFramePr>
            <a:graphicFrameLocks noGrp="1"/>
          </p:cNvGraphicFramePr>
          <p:nvPr>
            <p:extLst>
              <p:ext uri="{D42A27DB-BD31-4B8C-83A1-F6EECF244321}">
                <p14:modId xmlns:p14="http://schemas.microsoft.com/office/powerpoint/2010/main" val="368919780"/>
              </p:ext>
            </p:extLst>
          </p:nvPr>
        </p:nvGraphicFramePr>
        <p:xfrm>
          <a:off x="9167348" y="228600"/>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379429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a:xfrm>
            <a:off x="1371600" y="685800"/>
            <a:ext cx="9601200" cy="1485900"/>
          </a:xfrm>
        </p:spPr>
        <p:txBody>
          <a:bodyPr>
            <a:normAutofit/>
          </a:bodyPr>
          <a:lstStyle/>
          <a:p>
            <a:r>
              <a:rPr lang="en-SG" dirty="0"/>
              <a:t>Problem Set [1.1b]</a:t>
            </a:r>
            <a:endParaRPr lang="en-SG" sz="2700" b="1" dirty="0">
              <a:solidFill>
                <a:srgbClr val="00B050"/>
              </a:solidFill>
            </a:endParaRPr>
          </a:p>
        </p:txBody>
      </p:sp>
      <p:sp>
        <p:nvSpPr>
          <p:cNvPr id="8" name="set m to l0…">
            <a:extLst>
              <a:ext uri="{FF2B5EF4-FFF2-40B4-BE49-F238E27FC236}">
                <a16:creationId xmlns:a16="http://schemas.microsoft.com/office/drawing/2014/main" id="{E87121FC-1C1F-4AFC-9CBE-C7AA0F4756DC}"/>
              </a:ext>
            </a:extLst>
          </p:cNvPr>
          <p:cNvSpPr/>
          <p:nvPr/>
        </p:nvSpPr>
        <p:spPr>
          <a:xfrm>
            <a:off x="1874509" y="3443030"/>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10" name="i equals k?">
            <a:extLst>
              <a:ext uri="{FF2B5EF4-FFF2-40B4-BE49-F238E27FC236}">
                <a16:creationId xmlns:a16="http://schemas.microsoft.com/office/drawing/2014/main" id="{344E2BA8-4548-44F5-B3D4-1E52D8DCDDB7}"/>
              </a:ext>
            </a:extLst>
          </p:cNvPr>
          <p:cNvSpPr/>
          <p:nvPr/>
        </p:nvSpPr>
        <p:spPr>
          <a:xfrm>
            <a:off x="3509528"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11" name="output m">
            <a:extLst>
              <a:ext uri="{FF2B5EF4-FFF2-40B4-BE49-F238E27FC236}">
                <a16:creationId xmlns:a16="http://schemas.microsoft.com/office/drawing/2014/main" id="{16BC2615-3E9F-4C14-BF18-75007FA42F8A}"/>
              </a:ext>
            </a:extLst>
          </p:cNvPr>
          <p:cNvSpPr/>
          <p:nvPr/>
        </p:nvSpPr>
        <p:spPr>
          <a:xfrm>
            <a:off x="3794115" y="4708847"/>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12" name="YES">
            <a:extLst>
              <a:ext uri="{FF2B5EF4-FFF2-40B4-BE49-F238E27FC236}">
                <a16:creationId xmlns:a16="http://schemas.microsoft.com/office/drawing/2014/main" id="{A86D9325-CF58-4479-A3A9-9A3E5712E2B0}"/>
              </a:ext>
            </a:extLst>
          </p:cNvPr>
          <p:cNvSpPr txBox="1"/>
          <p:nvPr/>
        </p:nvSpPr>
        <p:spPr>
          <a:xfrm>
            <a:off x="4397918" y="432141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13" name="is li &gt; m ?">
            <a:extLst>
              <a:ext uri="{FF2B5EF4-FFF2-40B4-BE49-F238E27FC236}">
                <a16:creationId xmlns:a16="http://schemas.microsoft.com/office/drawing/2014/main" id="{90005709-CBEC-4FCA-91F9-1E98BDC63D0B}"/>
              </a:ext>
            </a:extLst>
          </p:cNvPr>
          <p:cNvSpPr/>
          <p:nvPr/>
        </p:nvSpPr>
        <p:spPr>
          <a:xfrm>
            <a:off x="5524235"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solidFill>
                  <a:srgbClr val="FF0000"/>
                </a:solidFill>
                <a:latin typeface="Roboto Regular"/>
              </a:rPr>
              <a:t>≥</a:t>
            </a:r>
            <a:r>
              <a:rPr sz="1600" dirty="0">
                <a:latin typeface="Roboto Regular"/>
              </a:rPr>
              <a:t> m ?</a:t>
            </a:r>
          </a:p>
        </p:txBody>
      </p:sp>
      <p:sp>
        <p:nvSpPr>
          <p:cNvPr id="14" name="set m to li">
            <a:extLst>
              <a:ext uri="{FF2B5EF4-FFF2-40B4-BE49-F238E27FC236}">
                <a16:creationId xmlns:a16="http://schemas.microsoft.com/office/drawing/2014/main" id="{4EF70CC6-7B1A-4977-9987-A826AC1BC199}"/>
              </a:ext>
            </a:extLst>
          </p:cNvPr>
          <p:cNvSpPr/>
          <p:nvPr/>
        </p:nvSpPr>
        <p:spPr>
          <a:xfrm>
            <a:off x="7533821" y="3443030"/>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15" name="increment i">
            <a:extLst>
              <a:ext uri="{FF2B5EF4-FFF2-40B4-BE49-F238E27FC236}">
                <a16:creationId xmlns:a16="http://schemas.microsoft.com/office/drawing/2014/main" id="{7813BB93-2A00-49F9-8B67-C77321445664}"/>
              </a:ext>
            </a:extLst>
          </p:cNvPr>
          <p:cNvSpPr/>
          <p:nvPr/>
        </p:nvSpPr>
        <p:spPr>
          <a:xfrm>
            <a:off x="9060397" y="3443030"/>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16" name="YES">
            <a:extLst>
              <a:ext uri="{FF2B5EF4-FFF2-40B4-BE49-F238E27FC236}">
                <a16:creationId xmlns:a16="http://schemas.microsoft.com/office/drawing/2014/main" id="{40430141-B89D-4F97-BC6D-BACAE8C6737B}"/>
              </a:ext>
            </a:extLst>
          </p:cNvPr>
          <p:cNvSpPr txBox="1"/>
          <p:nvPr/>
        </p:nvSpPr>
        <p:spPr>
          <a:xfrm>
            <a:off x="7179164" y="3869242"/>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17" name="NO">
            <a:extLst>
              <a:ext uri="{FF2B5EF4-FFF2-40B4-BE49-F238E27FC236}">
                <a16:creationId xmlns:a16="http://schemas.microsoft.com/office/drawing/2014/main" id="{AC7E6A3F-2F4F-4F13-9B82-854253D2F1EF}"/>
              </a:ext>
            </a:extLst>
          </p:cNvPr>
          <p:cNvSpPr txBox="1"/>
          <p:nvPr/>
        </p:nvSpPr>
        <p:spPr>
          <a:xfrm>
            <a:off x="5188065" y="38692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8" name="NO">
            <a:extLst>
              <a:ext uri="{FF2B5EF4-FFF2-40B4-BE49-F238E27FC236}">
                <a16:creationId xmlns:a16="http://schemas.microsoft.com/office/drawing/2014/main" id="{6EC0A6B5-8C5C-473E-A3D0-8BC84F6DBE42}"/>
              </a:ext>
            </a:extLst>
          </p:cNvPr>
          <p:cNvSpPr txBox="1"/>
          <p:nvPr/>
        </p:nvSpPr>
        <p:spPr>
          <a:xfrm>
            <a:off x="6410583" y="4321417"/>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19" name="input k and l0..lk-1">
            <a:extLst>
              <a:ext uri="{FF2B5EF4-FFF2-40B4-BE49-F238E27FC236}">
                <a16:creationId xmlns:a16="http://schemas.microsoft.com/office/drawing/2014/main" id="{C39A3959-9D3E-481D-BD0E-33F38D3C7031}"/>
              </a:ext>
            </a:extLst>
          </p:cNvPr>
          <p:cNvSpPr/>
          <p:nvPr/>
        </p:nvSpPr>
        <p:spPr>
          <a:xfrm>
            <a:off x="1924349" y="2171700"/>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20" name="Straight Arrow Connector 19">
            <a:extLst>
              <a:ext uri="{FF2B5EF4-FFF2-40B4-BE49-F238E27FC236}">
                <a16:creationId xmlns:a16="http://schemas.microsoft.com/office/drawing/2014/main" id="{918A1D6C-7529-4DA5-BB26-92B2F2674E7B}"/>
              </a:ext>
            </a:extLst>
          </p:cNvPr>
          <p:cNvCxnSpPr>
            <a:cxnSpLocks/>
            <a:stCxn id="19" idx="2"/>
            <a:endCxn id="8" idx="0"/>
          </p:cNvCxnSpPr>
          <p:nvPr/>
        </p:nvCxnSpPr>
        <p:spPr>
          <a:xfrm flipH="1">
            <a:off x="2522445" y="2913323"/>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CEF93F-88F9-465D-A151-92FA53262965}"/>
              </a:ext>
            </a:extLst>
          </p:cNvPr>
          <p:cNvCxnSpPr>
            <a:cxnSpLocks/>
            <a:stCxn id="8" idx="3"/>
          </p:cNvCxnSpPr>
          <p:nvPr/>
        </p:nvCxnSpPr>
        <p:spPr>
          <a:xfrm>
            <a:off x="3170381" y="3865884"/>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72E62C-39DC-4384-BFC8-E19F2EAB915C}"/>
              </a:ext>
            </a:extLst>
          </p:cNvPr>
          <p:cNvCxnSpPr>
            <a:cxnSpLocks/>
            <a:endCxn id="11" idx="0"/>
          </p:cNvCxnSpPr>
          <p:nvPr/>
        </p:nvCxnSpPr>
        <p:spPr>
          <a:xfrm>
            <a:off x="4350330" y="4288738"/>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899B81-913C-40B5-872C-111892E623D4}"/>
              </a:ext>
            </a:extLst>
          </p:cNvPr>
          <p:cNvCxnSpPr>
            <a:cxnSpLocks/>
          </p:cNvCxnSpPr>
          <p:nvPr/>
        </p:nvCxnSpPr>
        <p:spPr>
          <a:xfrm flipV="1">
            <a:off x="5178878" y="3863787"/>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74F650-103D-4DC6-B926-D6CCE5808E92}"/>
              </a:ext>
            </a:extLst>
          </p:cNvPr>
          <p:cNvCxnSpPr>
            <a:cxnSpLocks/>
            <a:endCxn id="14" idx="1"/>
          </p:cNvCxnSpPr>
          <p:nvPr/>
        </p:nvCxnSpPr>
        <p:spPr>
          <a:xfrm>
            <a:off x="7192113" y="3863788"/>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6237AB1-4AF6-4449-85CF-0071A753367E}"/>
              </a:ext>
            </a:extLst>
          </p:cNvPr>
          <p:cNvCxnSpPr>
            <a:stCxn id="14" idx="3"/>
            <a:endCxn id="15" idx="1"/>
          </p:cNvCxnSpPr>
          <p:nvPr/>
        </p:nvCxnSpPr>
        <p:spPr>
          <a:xfrm>
            <a:off x="8646250" y="3865884"/>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52">
            <a:extLst>
              <a:ext uri="{FF2B5EF4-FFF2-40B4-BE49-F238E27FC236}">
                <a16:creationId xmlns:a16="http://schemas.microsoft.com/office/drawing/2014/main" id="{72F505C7-84D1-4A9C-A99D-DF61EC9A75FD}"/>
              </a:ext>
            </a:extLst>
          </p:cNvPr>
          <p:cNvCxnSpPr>
            <a:endCxn id="15" idx="2"/>
          </p:cNvCxnSpPr>
          <p:nvPr/>
        </p:nvCxnSpPr>
        <p:spPr>
          <a:xfrm>
            <a:off x="6352089" y="4288738"/>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56">
            <a:extLst>
              <a:ext uri="{FF2B5EF4-FFF2-40B4-BE49-F238E27FC236}">
                <a16:creationId xmlns:a16="http://schemas.microsoft.com/office/drawing/2014/main" id="{5614F21B-F6FD-48DA-8636-6BFD0E682A58}"/>
              </a:ext>
            </a:extLst>
          </p:cNvPr>
          <p:cNvCxnSpPr>
            <a:stCxn id="15" idx="0"/>
          </p:cNvCxnSpPr>
          <p:nvPr/>
        </p:nvCxnSpPr>
        <p:spPr>
          <a:xfrm rot="16200000" flipV="1">
            <a:off x="6983471" y="809889"/>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a:xfrm>
            <a:off x="1371600" y="685800"/>
            <a:ext cx="9601200" cy="1485900"/>
          </a:xfrm>
        </p:spPr>
        <p:txBody>
          <a:bodyPr>
            <a:normAutofit/>
          </a:bodyPr>
          <a:lstStyle/>
          <a:p>
            <a:r>
              <a:rPr lang="en-SG" dirty="0"/>
              <a:t>Problem Set [1.1c]</a:t>
            </a:r>
            <a:endParaRPr lang="en-SG" sz="2700" b="1" dirty="0">
              <a:solidFill>
                <a:srgbClr val="00B050"/>
              </a:solidFill>
            </a:endParaRPr>
          </a:p>
        </p:txBody>
      </p:sp>
      <p:sp>
        <p:nvSpPr>
          <p:cNvPr id="28" name="set m to l0…">
            <a:extLst>
              <a:ext uri="{FF2B5EF4-FFF2-40B4-BE49-F238E27FC236}">
                <a16:creationId xmlns:a16="http://schemas.microsoft.com/office/drawing/2014/main" id="{3D05DBC4-2A23-45FF-907A-CE319D352067}"/>
              </a:ext>
            </a:extLst>
          </p:cNvPr>
          <p:cNvSpPr/>
          <p:nvPr/>
        </p:nvSpPr>
        <p:spPr>
          <a:xfrm>
            <a:off x="1874509" y="3443030"/>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a:t>
            </a:r>
            <a:r>
              <a:rPr lang="en-US" sz="1600" b="1" dirty="0">
                <a:solidFill>
                  <a:srgbClr val="FF0000"/>
                </a:solidFill>
                <a:latin typeface="Roboto Regular"/>
              </a:rPr>
              <a:t>0</a:t>
            </a:r>
            <a:endParaRPr sz="1600" b="1" dirty="0">
              <a:solidFill>
                <a:srgbClr val="FF0000"/>
              </a:solidFill>
              <a:latin typeface="Roboto Regular"/>
            </a:endParaRPr>
          </a:p>
        </p:txBody>
      </p:sp>
      <p:sp>
        <p:nvSpPr>
          <p:cNvPr id="29" name="i equals k?">
            <a:extLst>
              <a:ext uri="{FF2B5EF4-FFF2-40B4-BE49-F238E27FC236}">
                <a16:creationId xmlns:a16="http://schemas.microsoft.com/office/drawing/2014/main" id="{9F8A025B-734A-48B5-9875-96A26EA34E7A}"/>
              </a:ext>
            </a:extLst>
          </p:cNvPr>
          <p:cNvSpPr/>
          <p:nvPr/>
        </p:nvSpPr>
        <p:spPr>
          <a:xfrm>
            <a:off x="3509528"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30" name="output m">
            <a:extLst>
              <a:ext uri="{FF2B5EF4-FFF2-40B4-BE49-F238E27FC236}">
                <a16:creationId xmlns:a16="http://schemas.microsoft.com/office/drawing/2014/main" id="{CFA6913F-467D-46AB-964F-40926839A1C9}"/>
              </a:ext>
            </a:extLst>
          </p:cNvPr>
          <p:cNvSpPr/>
          <p:nvPr/>
        </p:nvSpPr>
        <p:spPr>
          <a:xfrm>
            <a:off x="3794115" y="4708847"/>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31" name="YES">
            <a:extLst>
              <a:ext uri="{FF2B5EF4-FFF2-40B4-BE49-F238E27FC236}">
                <a16:creationId xmlns:a16="http://schemas.microsoft.com/office/drawing/2014/main" id="{F6E735F8-DF25-4796-A87B-E5E2F56D8F93}"/>
              </a:ext>
            </a:extLst>
          </p:cNvPr>
          <p:cNvSpPr txBox="1"/>
          <p:nvPr/>
        </p:nvSpPr>
        <p:spPr>
          <a:xfrm>
            <a:off x="4397918" y="432141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32" name="is li &gt; m ?">
            <a:extLst>
              <a:ext uri="{FF2B5EF4-FFF2-40B4-BE49-F238E27FC236}">
                <a16:creationId xmlns:a16="http://schemas.microsoft.com/office/drawing/2014/main" id="{9333B7C2-2FB8-45B8-A753-65FAA499D322}"/>
              </a:ext>
            </a:extLst>
          </p:cNvPr>
          <p:cNvSpPr/>
          <p:nvPr/>
        </p:nvSpPr>
        <p:spPr>
          <a:xfrm>
            <a:off x="5524235"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latin typeface="Roboto Regular"/>
              </a:rPr>
              <a:t>&gt;</a:t>
            </a:r>
            <a:r>
              <a:rPr sz="1600" dirty="0">
                <a:latin typeface="Roboto Regular"/>
              </a:rPr>
              <a:t> m ?</a:t>
            </a:r>
          </a:p>
        </p:txBody>
      </p:sp>
      <p:sp>
        <p:nvSpPr>
          <p:cNvPr id="33" name="set m to li">
            <a:extLst>
              <a:ext uri="{FF2B5EF4-FFF2-40B4-BE49-F238E27FC236}">
                <a16:creationId xmlns:a16="http://schemas.microsoft.com/office/drawing/2014/main" id="{4FED3F13-16BC-4FA6-9430-ECA955C602D3}"/>
              </a:ext>
            </a:extLst>
          </p:cNvPr>
          <p:cNvSpPr/>
          <p:nvPr/>
        </p:nvSpPr>
        <p:spPr>
          <a:xfrm>
            <a:off x="7533821" y="3443030"/>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34" name="increment i">
            <a:extLst>
              <a:ext uri="{FF2B5EF4-FFF2-40B4-BE49-F238E27FC236}">
                <a16:creationId xmlns:a16="http://schemas.microsoft.com/office/drawing/2014/main" id="{563E2FD4-4112-4660-8620-46D759828CEB}"/>
              </a:ext>
            </a:extLst>
          </p:cNvPr>
          <p:cNvSpPr/>
          <p:nvPr/>
        </p:nvSpPr>
        <p:spPr>
          <a:xfrm>
            <a:off x="9060397" y="3443030"/>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35" name="YES">
            <a:extLst>
              <a:ext uri="{FF2B5EF4-FFF2-40B4-BE49-F238E27FC236}">
                <a16:creationId xmlns:a16="http://schemas.microsoft.com/office/drawing/2014/main" id="{30F074E1-E1EE-4962-91DE-08262A02E66C}"/>
              </a:ext>
            </a:extLst>
          </p:cNvPr>
          <p:cNvSpPr txBox="1"/>
          <p:nvPr/>
        </p:nvSpPr>
        <p:spPr>
          <a:xfrm>
            <a:off x="7179164" y="3869242"/>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36" name="NO">
            <a:extLst>
              <a:ext uri="{FF2B5EF4-FFF2-40B4-BE49-F238E27FC236}">
                <a16:creationId xmlns:a16="http://schemas.microsoft.com/office/drawing/2014/main" id="{0E610962-DFDC-411A-8676-A8EBC6D762AF}"/>
              </a:ext>
            </a:extLst>
          </p:cNvPr>
          <p:cNvSpPr txBox="1"/>
          <p:nvPr/>
        </p:nvSpPr>
        <p:spPr>
          <a:xfrm>
            <a:off x="5188065" y="38692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37" name="NO">
            <a:extLst>
              <a:ext uri="{FF2B5EF4-FFF2-40B4-BE49-F238E27FC236}">
                <a16:creationId xmlns:a16="http://schemas.microsoft.com/office/drawing/2014/main" id="{F370C7C3-41BC-4B05-B513-4A86594768D7}"/>
              </a:ext>
            </a:extLst>
          </p:cNvPr>
          <p:cNvSpPr txBox="1"/>
          <p:nvPr/>
        </p:nvSpPr>
        <p:spPr>
          <a:xfrm>
            <a:off x="6410583" y="4321417"/>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38" name="input k and l0..lk-1">
            <a:extLst>
              <a:ext uri="{FF2B5EF4-FFF2-40B4-BE49-F238E27FC236}">
                <a16:creationId xmlns:a16="http://schemas.microsoft.com/office/drawing/2014/main" id="{13ABC380-665A-42E7-959A-CC4CFFC60BA3}"/>
              </a:ext>
            </a:extLst>
          </p:cNvPr>
          <p:cNvSpPr/>
          <p:nvPr/>
        </p:nvSpPr>
        <p:spPr>
          <a:xfrm>
            <a:off x="1924349" y="2171700"/>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39" name="Straight Arrow Connector 38">
            <a:extLst>
              <a:ext uri="{FF2B5EF4-FFF2-40B4-BE49-F238E27FC236}">
                <a16:creationId xmlns:a16="http://schemas.microsoft.com/office/drawing/2014/main" id="{6ED54708-4FB9-4720-BD3B-470FDC793F60}"/>
              </a:ext>
            </a:extLst>
          </p:cNvPr>
          <p:cNvCxnSpPr>
            <a:cxnSpLocks/>
            <a:stCxn id="38" idx="2"/>
            <a:endCxn id="28" idx="0"/>
          </p:cNvCxnSpPr>
          <p:nvPr/>
        </p:nvCxnSpPr>
        <p:spPr>
          <a:xfrm flipH="1">
            <a:off x="2522445" y="2913323"/>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B2EB1A0-8892-43BB-BF3E-068FD873965A}"/>
              </a:ext>
            </a:extLst>
          </p:cNvPr>
          <p:cNvCxnSpPr>
            <a:cxnSpLocks/>
            <a:stCxn id="28" idx="3"/>
          </p:cNvCxnSpPr>
          <p:nvPr/>
        </p:nvCxnSpPr>
        <p:spPr>
          <a:xfrm>
            <a:off x="3170381" y="3865884"/>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6374CA9-1809-423A-B176-F18E0A660CFD}"/>
              </a:ext>
            </a:extLst>
          </p:cNvPr>
          <p:cNvCxnSpPr>
            <a:cxnSpLocks/>
            <a:endCxn id="30" idx="0"/>
          </p:cNvCxnSpPr>
          <p:nvPr/>
        </p:nvCxnSpPr>
        <p:spPr>
          <a:xfrm>
            <a:off x="4350330" y="4288738"/>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9828EDD-8466-4559-AE27-6D75DB4BD8D6}"/>
              </a:ext>
            </a:extLst>
          </p:cNvPr>
          <p:cNvCxnSpPr>
            <a:cxnSpLocks/>
          </p:cNvCxnSpPr>
          <p:nvPr/>
        </p:nvCxnSpPr>
        <p:spPr>
          <a:xfrm flipV="1">
            <a:off x="5178878" y="3863787"/>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763D3DB-FC3B-467B-B863-A0E7E4BE494D}"/>
              </a:ext>
            </a:extLst>
          </p:cNvPr>
          <p:cNvCxnSpPr>
            <a:cxnSpLocks/>
            <a:endCxn id="33" idx="1"/>
          </p:cNvCxnSpPr>
          <p:nvPr/>
        </p:nvCxnSpPr>
        <p:spPr>
          <a:xfrm>
            <a:off x="7192113" y="3863788"/>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460C98E-69A4-4FFA-98C7-0411E855ED59}"/>
              </a:ext>
            </a:extLst>
          </p:cNvPr>
          <p:cNvCxnSpPr>
            <a:stCxn id="33" idx="3"/>
            <a:endCxn id="34" idx="1"/>
          </p:cNvCxnSpPr>
          <p:nvPr/>
        </p:nvCxnSpPr>
        <p:spPr>
          <a:xfrm>
            <a:off x="8646250" y="3865884"/>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52">
            <a:extLst>
              <a:ext uri="{FF2B5EF4-FFF2-40B4-BE49-F238E27FC236}">
                <a16:creationId xmlns:a16="http://schemas.microsoft.com/office/drawing/2014/main" id="{D690B2D5-FDD7-4ED2-B95E-3274BC35E722}"/>
              </a:ext>
            </a:extLst>
          </p:cNvPr>
          <p:cNvCxnSpPr>
            <a:endCxn id="34" idx="2"/>
          </p:cNvCxnSpPr>
          <p:nvPr/>
        </p:nvCxnSpPr>
        <p:spPr>
          <a:xfrm>
            <a:off x="6352089" y="4288738"/>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56">
            <a:extLst>
              <a:ext uri="{FF2B5EF4-FFF2-40B4-BE49-F238E27FC236}">
                <a16:creationId xmlns:a16="http://schemas.microsoft.com/office/drawing/2014/main" id="{726440BC-3209-4485-9597-CFB4D68F3D0A}"/>
              </a:ext>
            </a:extLst>
          </p:cNvPr>
          <p:cNvCxnSpPr>
            <a:stCxn id="34" idx="0"/>
          </p:cNvCxnSpPr>
          <p:nvPr/>
        </p:nvCxnSpPr>
        <p:spPr>
          <a:xfrm rot="16200000" flipV="1">
            <a:off x="6983471" y="809889"/>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7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a:xfrm>
            <a:off x="1371600" y="685800"/>
            <a:ext cx="9601200" cy="1485900"/>
          </a:xfrm>
        </p:spPr>
        <p:txBody>
          <a:bodyPr>
            <a:normAutofit/>
          </a:bodyPr>
          <a:lstStyle/>
          <a:p>
            <a:r>
              <a:rPr lang="en-SG" dirty="0"/>
              <a:t>Problem Set [1.1d]</a:t>
            </a:r>
            <a:endParaRPr lang="en-SG" sz="2700" b="1" dirty="0">
              <a:solidFill>
                <a:srgbClr val="00B050"/>
              </a:solidFill>
            </a:endParaRPr>
          </a:p>
        </p:txBody>
      </p:sp>
      <p:sp>
        <p:nvSpPr>
          <p:cNvPr id="22" name="set m to l0…">
            <a:extLst>
              <a:ext uri="{FF2B5EF4-FFF2-40B4-BE49-F238E27FC236}">
                <a16:creationId xmlns:a16="http://schemas.microsoft.com/office/drawing/2014/main" id="{63F1D8DD-BB51-4F8D-9468-8E480EE81386}"/>
              </a:ext>
            </a:extLst>
          </p:cNvPr>
          <p:cNvSpPr/>
          <p:nvPr/>
        </p:nvSpPr>
        <p:spPr>
          <a:xfrm>
            <a:off x="1874510" y="3443030"/>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a:t>
            </a:r>
            <a:r>
              <a:rPr lang="en-US" sz="1600" b="1" dirty="0">
                <a:solidFill>
                  <a:srgbClr val="FF0000"/>
                </a:solidFill>
                <a:latin typeface="Roboto Regular"/>
              </a:rPr>
              <a:t>0</a:t>
            </a:r>
            <a:endParaRPr sz="1600" b="1" dirty="0">
              <a:solidFill>
                <a:srgbClr val="FF0000"/>
              </a:solidFill>
              <a:latin typeface="Roboto Regular"/>
            </a:endParaRPr>
          </a:p>
        </p:txBody>
      </p:sp>
      <p:sp>
        <p:nvSpPr>
          <p:cNvPr id="23" name="i equals k?">
            <a:extLst>
              <a:ext uri="{FF2B5EF4-FFF2-40B4-BE49-F238E27FC236}">
                <a16:creationId xmlns:a16="http://schemas.microsoft.com/office/drawing/2014/main" id="{E443C188-06BA-4C4D-B8A9-21C5ABD6AAEC}"/>
              </a:ext>
            </a:extLst>
          </p:cNvPr>
          <p:cNvSpPr/>
          <p:nvPr/>
        </p:nvSpPr>
        <p:spPr>
          <a:xfrm>
            <a:off x="3509529"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24" name="output m">
            <a:extLst>
              <a:ext uri="{FF2B5EF4-FFF2-40B4-BE49-F238E27FC236}">
                <a16:creationId xmlns:a16="http://schemas.microsoft.com/office/drawing/2014/main" id="{548A3798-A0FF-4E4F-83C2-A09992AE8BA2}"/>
              </a:ext>
            </a:extLst>
          </p:cNvPr>
          <p:cNvSpPr/>
          <p:nvPr/>
        </p:nvSpPr>
        <p:spPr>
          <a:xfrm>
            <a:off x="3794116" y="4708847"/>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25" name="YES">
            <a:extLst>
              <a:ext uri="{FF2B5EF4-FFF2-40B4-BE49-F238E27FC236}">
                <a16:creationId xmlns:a16="http://schemas.microsoft.com/office/drawing/2014/main" id="{C89207A3-D0F7-472A-89E1-7E398DF69AD3}"/>
              </a:ext>
            </a:extLst>
          </p:cNvPr>
          <p:cNvSpPr txBox="1"/>
          <p:nvPr/>
        </p:nvSpPr>
        <p:spPr>
          <a:xfrm>
            <a:off x="4397919" y="432141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26" name="is li &gt; m ?">
            <a:extLst>
              <a:ext uri="{FF2B5EF4-FFF2-40B4-BE49-F238E27FC236}">
                <a16:creationId xmlns:a16="http://schemas.microsoft.com/office/drawing/2014/main" id="{375E059D-B719-4850-BC5D-01251DB5B38C}"/>
              </a:ext>
            </a:extLst>
          </p:cNvPr>
          <p:cNvSpPr/>
          <p:nvPr/>
        </p:nvSpPr>
        <p:spPr>
          <a:xfrm>
            <a:off x="7041710" y="3450971"/>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latin typeface="Roboto Regular"/>
              </a:rPr>
              <a:t>&gt;</a:t>
            </a:r>
            <a:r>
              <a:rPr sz="1600" dirty="0">
                <a:latin typeface="Roboto Regular"/>
              </a:rPr>
              <a:t> m ?</a:t>
            </a:r>
          </a:p>
        </p:txBody>
      </p:sp>
      <p:sp>
        <p:nvSpPr>
          <p:cNvPr id="27" name="increment i">
            <a:extLst>
              <a:ext uri="{FF2B5EF4-FFF2-40B4-BE49-F238E27FC236}">
                <a16:creationId xmlns:a16="http://schemas.microsoft.com/office/drawing/2014/main" id="{15323F17-24CC-4902-BFD5-D9788E79AEEF}"/>
              </a:ext>
            </a:extLst>
          </p:cNvPr>
          <p:cNvSpPr/>
          <p:nvPr/>
        </p:nvSpPr>
        <p:spPr>
          <a:xfrm>
            <a:off x="9060398" y="3443030"/>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defRPr sz="2000" b="0">
                <a:latin typeface="+mn-lt"/>
                <a:ea typeface="+mn-ea"/>
                <a:cs typeface="+mn-cs"/>
                <a:sym typeface="Helvetica Neue Medium"/>
              </a:defRPr>
            </a:pPr>
            <a:r>
              <a:rPr lang="en-SG" sz="1600" dirty="0">
                <a:latin typeface="Roboto Regular"/>
              </a:rPr>
              <a:t>set m to l</a:t>
            </a:r>
            <a:r>
              <a:rPr lang="en-SG" sz="1600" baseline="-5999" dirty="0">
                <a:latin typeface="Roboto Regular"/>
              </a:rPr>
              <a:t>i</a:t>
            </a:r>
          </a:p>
        </p:txBody>
      </p:sp>
      <p:sp>
        <p:nvSpPr>
          <p:cNvPr id="47" name="YES">
            <a:extLst>
              <a:ext uri="{FF2B5EF4-FFF2-40B4-BE49-F238E27FC236}">
                <a16:creationId xmlns:a16="http://schemas.microsoft.com/office/drawing/2014/main" id="{5F65445F-7001-4A26-B3CB-99CDF92A253B}"/>
              </a:ext>
            </a:extLst>
          </p:cNvPr>
          <p:cNvSpPr txBox="1"/>
          <p:nvPr/>
        </p:nvSpPr>
        <p:spPr>
          <a:xfrm>
            <a:off x="8591428" y="3968906"/>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48" name="NO">
            <a:extLst>
              <a:ext uri="{FF2B5EF4-FFF2-40B4-BE49-F238E27FC236}">
                <a16:creationId xmlns:a16="http://schemas.microsoft.com/office/drawing/2014/main" id="{1B3CE765-181B-4390-A6C3-FA004F03B2EC}"/>
              </a:ext>
            </a:extLst>
          </p:cNvPr>
          <p:cNvSpPr txBox="1"/>
          <p:nvPr/>
        </p:nvSpPr>
        <p:spPr>
          <a:xfrm>
            <a:off x="5188066" y="38692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49" name="NO">
            <a:extLst>
              <a:ext uri="{FF2B5EF4-FFF2-40B4-BE49-F238E27FC236}">
                <a16:creationId xmlns:a16="http://schemas.microsoft.com/office/drawing/2014/main" id="{5EFA6F07-B5B5-4BE7-8D63-4543A312A87D}"/>
              </a:ext>
            </a:extLst>
          </p:cNvPr>
          <p:cNvSpPr txBox="1"/>
          <p:nvPr/>
        </p:nvSpPr>
        <p:spPr>
          <a:xfrm>
            <a:off x="7961357" y="317089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50" name="input k and l0..lk-1">
            <a:extLst>
              <a:ext uri="{FF2B5EF4-FFF2-40B4-BE49-F238E27FC236}">
                <a16:creationId xmlns:a16="http://schemas.microsoft.com/office/drawing/2014/main" id="{42AE51F8-1BAA-41E9-9400-942BC434DF36}"/>
              </a:ext>
            </a:extLst>
          </p:cNvPr>
          <p:cNvSpPr/>
          <p:nvPr/>
        </p:nvSpPr>
        <p:spPr>
          <a:xfrm>
            <a:off x="1924350" y="2171700"/>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51" name="Straight Arrow Connector 50">
            <a:extLst>
              <a:ext uri="{FF2B5EF4-FFF2-40B4-BE49-F238E27FC236}">
                <a16:creationId xmlns:a16="http://schemas.microsoft.com/office/drawing/2014/main" id="{6D99A77D-49B4-456E-9B62-52AB2121607B}"/>
              </a:ext>
            </a:extLst>
          </p:cNvPr>
          <p:cNvCxnSpPr>
            <a:cxnSpLocks/>
            <a:stCxn id="50" idx="2"/>
            <a:endCxn id="22" idx="0"/>
          </p:cNvCxnSpPr>
          <p:nvPr/>
        </p:nvCxnSpPr>
        <p:spPr>
          <a:xfrm flipH="1">
            <a:off x="2522446" y="2913323"/>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5B3FE8-E849-4FCC-81E3-161D6D12F71E}"/>
              </a:ext>
            </a:extLst>
          </p:cNvPr>
          <p:cNvCxnSpPr>
            <a:cxnSpLocks/>
            <a:stCxn id="22" idx="3"/>
          </p:cNvCxnSpPr>
          <p:nvPr/>
        </p:nvCxnSpPr>
        <p:spPr>
          <a:xfrm>
            <a:off x="3170382" y="3865884"/>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FE81161-0FE7-4C1C-B2C4-D3259FA1707B}"/>
              </a:ext>
            </a:extLst>
          </p:cNvPr>
          <p:cNvCxnSpPr>
            <a:cxnSpLocks/>
            <a:endCxn id="24" idx="0"/>
          </p:cNvCxnSpPr>
          <p:nvPr/>
        </p:nvCxnSpPr>
        <p:spPr>
          <a:xfrm>
            <a:off x="4350331" y="4288738"/>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343796D-1012-4B82-98E1-1E51B28A5572}"/>
              </a:ext>
            </a:extLst>
          </p:cNvPr>
          <p:cNvCxnSpPr>
            <a:cxnSpLocks/>
          </p:cNvCxnSpPr>
          <p:nvPr/>
        </p:nvCxnSpPr>
        <p:spPr>
          <a:xfrm flipV="1">
            <a:off x="5178879" y="3863787"/>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7DD1321-389B-40EB-B083-C81E2555CDFF}"/>
              </a:ext>
            </a:extLst>
          </p:cNvPr>
          <p:cNvCxnSpPr>
            <a:cxnSpLocks/>
          </p:cNvCxnSpPr>
          <p:nvPr/>
        </p:nvCxnSpPr>
        <p:spPr>
          <a:xfrm>
            <a:off x="8705680" y="3873259"/>
            <a:ext cx="341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increment i">
            <a:extLst>
              <a:ext uri="{FF2B5EF4-FFF2-40B4-BE49-F238E27FC236}">
                <a16:creationId xmlns:a16="http://schemas.microsoft.com/office/drawing/2014/main" id="{C05CE5B7-5FB0-4C89-A574-92EFD8E9D6E2}"/>
              </a:ext>
            </a:extLst>
          </p:cNvPr>
          <p:cNvSpPr/>
          <p:nvPr/>
        </p:nvSpPr>
        <p:spPr>
          <a:xfrm>
            <a:off x="5534870" y="3449380"/>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cxnSp>
        <p:nvCxnSpPr>
          <p:cNvPr id="57" name="Straight Arrow Connector 56">
            <a:extLst>
              <a:ext uri="{FF2B5EF4-FFF2-40B4-BE49-F238E27FC236}">
                <a16:creationId xmlns:a16="http://schemas.microsoft.com/office/drawing/2014/main" id="{36C731D0-CF90-4850-B72A-CBB53E831D5B}"/>
              </a:ext>
            </a:extLst>
          </p:cNvPr>
          <p:cNvCxnSpPr>
            <a:cxnSpLocks/>
            <a:stCxn id="56" idx="3"/>
          </p:cNvCxnSpPr>
          <p:nvPr/>
        </p:nvCxnSpPr>
        <p:spPr>
          <a:xfrm>
            <a:off x="6647300" y="3872234"/>
            <a:ext cx="3944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47">
            <a:extLst>
              <a:ext uri="{FF2B5EF4-FFF2-40B4-BE49-F238E27FC236}">
                <a16:creationId xmlns:a16="http://schemas.microsoft.com/office/drawing/2014/main" id="{EACD7F88-C19A-4810-864B-BC7EB70F0E9C}"/>
              </a:ext>
            </a:extLst>
          </p:cNvPr>
          <p:cNvCxnSpPr>
            <a:stCxn id="27" idx="0"/>
          </p:cNvCxnSpPr>
          <p:nvPr/>
        </p:nvCxnSpPr>
        <p:spPr>
          <a:xfrm rot="16200000" flipH="1" flipV="1">
            <a:off x="6980297" y="813063"/>
            <a:ext cx="6350" cy="5266283"/>
          </a:xfrm>
          <a:prstGeom prst="bentConnector4">
            <a:avLst>
              <a:gd name="adj1" fmla="val -10605433"/>
              <a:gd name="adj2" fmla="val 998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9">
            <a:extLst>
              <a:ext uri="{FF2B5EF4-FFF2-40B4-BE49-F238E27FC236}">
                <a16:creationId xmlns:a16="http://schemas.microsoft.com/office/drawing/2014/main" id="{54BBA080-CC10-471B-A6C7-E5BB7B65F574}"/>
              </a:ext>
            </a:extLst>
          </p:cNvPr>
          <p:cNvCxnSpPr/>
          <p:nvPr/>
        </p:nvCxnSpPr>
        <p:spPr>
          <a:xfrm rot="10800000">
            <a:off x="4350330" y="3028623"/>
            <a:ext cx="3530120" cy="413613"/>
          </a:xfrm>
          <a:prstGeom prst="bentConnector3">
            <a:avLst>
              <a:gd name="adj1" fmla="val 120"/>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4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B346CE-A4E1-42F4-9DEE-F0B7AB065E47}"/>
              </a:ext>
            </a:extLst>
          </p:cNvPr>
          <p:cNvPicPr>
            <a:picLocks noChangeAspect="1"/>
          </p:cNvPicPr>
          <p:nvPr/>
        </p:nvPicPr>
        <p:blipFill rotWithShape="1">
          <a:blip r:embed="rId3"/>
          <a:srcRect t="8726" r="1" b="20053"/>
          <a:stretch/>
        </p:blipFill>
        <p:spPr>
          <a:xfrm>
            <a:off x="-1" y="10"/>
            <a:ext cx="12188652" cy="6857990"/>
          </a:xfrm>
          <a:prstGeom prst="rect">
            <a:avLst/>
          </a:prstGeom>
        </p:spPr>
      </p:pic>
      <p:sp>
        <p:nvSpPr>
          <p:cNvPr id="10" name="Rectangle 9">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20750-84EA-4B44-8183-7D33B2F18AF5}"/>
              </a:ext>
            </a:extLst>
          </p:cNvPr>
          <p:cNvSpPr>
            <a:spLocks noGrp="1"/>
          </p:cNvSpPr>
          <p:nvPr>
            <p:ph type="title"/>
          </p:nvPr>
        </p:nvSpPr>
        <p:spPr>
          <a:xfrm>
            <a:off x="1371600" y="685800"/>
            <a:ext cx="9601200" cy="1485900"/>
          </a:xfrm>
        </p:spPr>
        <p:txBody>
          <a:bodyPr>
            <a:normAutofit/>
          </a:bodyPr>
          <a:lstStyle/>
          <a:p>
            <a:r>
              <a:rPr lang="en-SG"/>
              <a:t>Who am I</a:t>
            </a:r>
            <a:endParaRPr lang="en-SG" dirty="0"/>
          </a:p>
        </p:txBody>
      </p:sp>
      <p:sp>
        <p:nvSpPr>
          <p:cNvPr id="12" name="Rectangle 11">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7759785-2643-4992-ACAA-EC39A29223FB}"/>
              </a:ext>
            </a:extLst>
          </p:cNvPr>
          <p:cNvSpPr>
            <a:spLocks noGrp="1"/>
          </p:cNvSpPr>
          <p:nvPr>
            <p:ph idx="1"/>
          </p:nvPr>
        </p:nvSpPr>
        <p:spPr>
          <a:xfrm>
            <a:off x="1371600" y="2286000"/>
            <a:ext cx="9601200" cy="3581400"/>
          </a:xfrm>
        </p:spPr>
        <p:txBody>
          <a:bodyPr>
            <a:normAutofit/>
          </a:bodyPr>
          <a:lstStyle/>
          <a:p>
            <a:r>
              <a:rPr lang="en-SG"/>
              <a:t>Year 2 Computer Science student</a:t>
            </a:r>
          </a:p>
          <a:p>
            <a:r>
              <a:rPr lang="en-SG"/>
              <a:t>Poly graduate</a:t>
            </a:r>
          </a:p>
          <a:p>
            <a:r>
              <a:rPr lang="en-SG"/>
              <a:t>RC4 phantom</a:t>
            </a:r>
          </a:p>
          <a:p>
            <a:r>
              <a:rPr lang="en-SG"/>
              <a:t>NUS Skating Club president</a:t>
            </a:r>
            <a:endParaRPr lang="en-SG" dirty="0"/>
          </a:p>
        </p:txBody>
      </p:sp>
    </p:spTree>
    <p:extLst>
      <p:ext uri="{BB962C8B-B14F-4D97-AF65-F5344CB8AC3E}">
        <p14:creationId xmlns:p14="http://schemas.microsoft.com/office/powerpoint/2010/main" val="2043772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a:xfrm>
            <a:off x="1371600" y="685800"/>
            <a:ext cx="9601200" cy="1485900"/>
          </a:xfrm>
        </p:spPr>
        <p:txBody>
          <a:bodyPr>
            <a:normAutofit/>
          </a:bodyPr>
          <a:lstStyle/>
          <a:p>
            <a:r>
              <a:rPr lang="en-SG" dirty="0"/>
              <a:t>Problem Set [1.1e]</a:t>
            </a:r>
            <a:endParaRPr lang="en-SG" sz="2700" b="1" dirty="0">
              <a:solidFill>
                <a:srgbClr val="00B050"/>
              </a:solidFill>
            </a:endParaRPr>
          </a:p>
        </p:txBody>
      </p:sp>
      <p:sp>
        <p:nvSpPr>
          <p:cNvPr id="60" name="set m to l0…">
            <a:extLst>
              <a:ext uri="{FF2B5EF4-FFF2-40B4-BE49-F238E27FC236}">
                <a16:creationId xmlns:a16="http://schemas.microsoft.com/office/drawing/2014/main" id="{B72C7041-ED05-4936-B11D-E0A5CFBE6D44}"/>
              </a:ext>
            </a:extLst>
          </p:cNvPr>
          <p:cNvSpPr/>
          <p:nvPr/>
        </p:nvSpPr>
        <p:spPr>
          <a:xfrm>
            <a:off x="1874507" y="3435069"/>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a:t>
            </a:r>
            <a:r>
              <a:rPr lang="en-US" sz="1600" dirty="0">
                <a:solidFill>
                  <a:srgbClr val="FF0000"/>
                </a:solidFill>
                <a:latin typeface="Roboto Regular"/>
              </a:rPr>
              <a:t> </a:t>
            </a:r>
          </a:p>
          <a:p>
            <a:pPr algn="ctr">
              <a:defRPr sz="2000" b="0">
                <a:latin typeface="+mn-lt"/>
                <a:ea typeface="+mn-ea"/>
                <a:cs typeface="+mn-cs"/>
                <a:sym typeface="Helvetica Neue Medium"/>
              </a:defRPr>
            </a:pPr>
            <a:r>
              <a:rPr lang="en-US" sz="1600" dirty="0">
                <a:solidFill>
                  <a:srgbClr val="FF0000"/>
                </a:solidFill>
                <a:latin typeface="Roboto Regular"/>
              </a:rPr>
              <a:t>-</a:t>
            </a:r>
            <a:r>
              <a:rPr lang="en-US" sz="1600" b="1" dirty="0">
                <a:solidFill>
                  <a:srgbClr val="FF0000"/>
                </a:solidFill>
                <a:latin typeface="Arial" panose="020B0604020202020204" pitchFamily="34" charset="0"/>
                <a:cs typeface="Arial" panose="020B0604020202020204" pitchFamily="34" charset="0"/>
              </a:rPr>
              <a:t>infinity</a:t>
            </a:r>
            <a:r>
              <a:rPr lang="en-US" sz="1600" dirty="0">
                <a:latin typeface="Roboto Regular"/>
              </a:rPr>
              <a:t> </a:t>
            </a:r>
            <a:r>
              <a:rPr sz="1600" dirty="0">
                <a:latin typeface="Roboto Regular"/>
              </a:rPr>
              <a:t> </a:t>
            </a:r>
            <a:endParaRPr sz="1600" baseline="-5999" dirty="0">
              <a:latin typeface="Roboto Regular"/>
            </a:endParaRPr>
          </a:p>
          <a:p>
            <a:pPr algn="ctr">
              <a:defRPr sz="2000" b="0">
                <a:latin typeface="+mn-lt"/>
                <a:ea typeface="+mn-ea"/>
                <a:cs typeface="+mn-cs"/>
                <a:sym typeface="Helvetica Neue Medium"/>
              </a:defRPr>
            </a:pPr>
            <a:r>
              <a:rPr sz="1600" dirty="0">
                <a:latin typeface="Roboto Regular"/>
              </a:rPr>
              <a:t>set i to </a:t>
            </a:r>
            <a:r>
              <a:rPr lang="en-US" sz="1600" b="1" dirty="0">
                <a:solidFill>
                  <a:srgbClr val="FF0000"/>
                </a:solidFill>
                <a:latin typeface="Roboto Regular"/>
              </a:rPr>
              <a:t>0</a:t>
            </a:r>
            <a:endParaRPr sz="1600" b="1" dirty="0">
              <a:solidFill>
                <a:srgbClr val="FF0000"/>
              </a:solidFill>
              <a:latin typeface="Roboto Regular"/>
            </a:endParaRPr>
          </a:p>
        </p:txBody>
      </p:sp>
      <p:sp>
        <p:nvSpPr>
          <p:cNvPr id="61" name="i equals k?">
            <a:extLst>
              <a:ext uri="{FF2B5EF4-FFF2-40B4-BE49-F238E27FC236}">
                <a16:creationId xmlns:a16="http://schemas.microsoft.com/office/drawing/2014/main" id="{D7F9F214-48CB-438D-9560-9F9B0C8436C1}"/>
              </a:ext>
            </a:extLst>
          </p:cNvPr>
          <p:cNvSpPr/>
          <p:nvPr/>
        </p:nvSpPr>
        <p:spPr>
          <a:xfrm>
            <a:off x="3509526" y="3435069"/>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2" name="output m">
            <a:extLst>
              <a:ext uri="{FF2B5EF4-FFF2-40B4-BE49-F238E27FC236}">
                <a16:creationId xmlns:a16="http://schemas.microsoft.com/office/drawing/2014/main" id="{2126A814-8778-462B-9315-753C8F80FB0E}"/>
              </a:ext>
            </a:extLst>
          </p:cNvPr>
          <p:cNvSpPr/>
          <p:nvPr/>
        </p:nvSpPr>
        <p:spPr>
          <a:xfrm>
            <a:off x="3794113" y="4700886"/>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3" name="YES">
            <a:extLst>
              <a:ext uri="{FF2B5EF4-FFF2-40B4-BE49-F238E27FC236}">
                <a16:creationId xmlns:a16="http://schemas.microsoft.com/office/drawing/2014/main" id="{3CF09F47-2DB9-4CB4-9315-9EBC0BC5A688}"/>
              </a:ext>
            </a:extLst>
          </p:cNvPr>
          <p:cNvSpPr txBox="1"/>
          <p:nvPr/>
        </p:nvSpPr>
        <p:spPr>
          <a:xfrm>
            <a:off x="4397916" y="4313456"/>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4" name="is li &gt; m ?">
            <a:extLst>
              <a:ext uri="{FF2B5EF4-FFF2-40B4-BE49-F238E27FC236}">
                <a16:creationId xmlns:a16="http://schemas.microsoft.com/office/drawing/2014/main" id="{E38BBF07-2A68-425E-BAEF-DC60A56A286E}"/>
              </a:ext>
            </a:extLst>
          </p:cNvPr>
          <p:cNvSpPr/>
          <p:nvPr/>
        </p:nvSpPr>
        <p:spPr>
          <a:xfrm>
            <a:off x="5524233" y="3435069"/>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latin typeface="Roboto Regular"/>
              </a:rPr>
              <a:t>&gt;</a:t>
            </a:r>
            <a:r>
              <a:rPr sz="1600" dirty="0">
                <a:latin typeface="Roboto Regular"/>
              </a:rPr>
              <a:t> m ?</a:t>
            </a:r>
          </a:p>
        </p:txBody>
      </p:sp>
      <p:sp>
        <p:nvSpPr>
          <p:cNvPr id="65" name="set m to li">
            <a:extLst>
              <a:ext uri="{FF2B5EF4-FFF2-40B4-BE49-F238E27FC236}">
                <a16:creationId xmlns:a16="http://schemas.microsoft.com/office/drawing/2014/main" id="{8B96165D-BD96-4433-B2D9-3739B08F210C}"/>
              </a:ext>
            </a:extLst>
          </p:cNvPr>
          <p:cNvSpPr/>
          <p:nvPr/>
        </p:nvSpPr>
        <p:spPr>
          <a:xfrm>
            <a:off x="7533819" y="3435069"/>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6" name="increment i">
            <a:extLst>
              <a:ext uri="{FF2B5EF4-FFF2-40B4-BE49-F238E27FC236}">
                <a16:creationId xmlns:a16="http://schemas.microsoft.com/office/drawing/2014/main" id="{6F6ECB2C-2A8C-4088-919E-4A5911F8864B}"/>
              </a:ext>
            </a:extLst>
          </p:cNvPr>
          <p:cNvSpPr/>
          <p:nvPr/>
        </p:nvSpPr>
        <p:spPr>
          <a:xfrm>
            <a:off x="9060395" y="3435069"/>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7" name="YES">
            <a:extLst>
              <a:ext uri="{FF2B5EF4-FFF2-40B4-BE49-F238E27FC236}">
                <a16:creationId xmlns:a16="http://schemas.microsoft.com/office/drawing/2014/main" id="{24FFF8B1-EA5D-4A04-ACF3-17BC28FB21B8}"/>
              </a:ext>
            </a:extLst>
          </p:cNvPr>
          <p:cNvSpPr txBox="1"/>
          <p:nvPr/>
        </p:nvSpPr>
        <p:spPr>
          <a:xfrm>
            <a:off x="7179162" y="3861281"/>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8" name="NO">
            <a:extLst>
              <a:ext uri="{FF2B5EF4-FFF2-40B4-BE49-F238E27FC236}">
                <a16:creationId xmlns:a16="http://schemas.microsoft.com/office/drawing/2014/main" id="{2F3ED7C8-FDFF-49CE-8EB6-6638889243E8}"/>
              </a:ext>
            </a:extLst>
          </p:cNvPr>
          <p:cNvSpPr txBox="1"/>
          <p:nvPr/>
        </p:nvSpPr>
        <p:spPr>
          <a:xfrm>
            <a:off x="5188063" y="3861281"/>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9" name="NO">
            <a:extLst>
              <a:ext uri="{FF2B5EF4-FFF2-40B4-BE49-F238E27FC236}">
                <a16:creationId xmlns:a16="http://schemas.microsoft.com/office/drawing/2014/main" id="{4313A585-6147-472A-BF32-C961F20A538C}"/>
              </a:ext>
            </a:extLst>
          </p:cNvPr>
          <p:cNvSpPr txBox="1"/>
          <p:nvPr/>
        </p:nvSpPr>
        <p:spPr>
          <a:xfrm>
            <a:off x="6410581" y="4313456"/>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70" name="input k and l0..lk-1">
            <a:extLst>
              <a:ext uri="{FF2B5EF4-FFF2-40B4-BE49-F238E27FC236}">
                <a16:creationId xmlns:a16="http://schemas.microsoft.com/office/drawing/2014/main" id="{0E9F62AE-65E5-4B77-B4AC-C929D81FCE65}"/>
              </a:ext>
            </a:extLst>
          </p:cNvPr>
          <p:cNvSpPr/>
          <p:nvPr/>
        </p:nvSpPr>
        <p:spPr>
          <a:xfrm>
            <a:off x="1924347" y="2163739"/>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1" name="Straight Arrow Connector 70">
            <a:extLst>
              <a:ext uri="{FF2B5EF4-FFF2-40B4-BE49-F238E27FC236}">
                <a16:creationId xmlns:a16="http://schemas.microsoft.com/office/drawing/2014/main" id="{DF4F296B-3DAC-4E4E-90E2-225BC5A1D136}"/>
              </a:ext>
            </a:extLst>
          </p:cNvPr>
          <p:cNvCxnSpPr>
            <a:cxnSpLocks/>
            <a:stCxn id="70" idx="2"/>
            <a:endCxn id="60" idx="0"/>
          </p:cNvCxnSpPr>
          <p:nvPr/>
        </p:nvCxnSpPr>
        <p:spPr>
          <a:xfrm flipH="1">
            <a:off x="2522443" y="2905362"/>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40BE884-2F49-479E-AC8E-A1C5B2E2962C}"/>
              </a:ext>
            </a:extLst>
          </p:cNvPr>
          <p:cNvCxnSpPr>
            <a:cxnSpLocks/>
            <a:stCxn id="60" idx="3"/>
          </p:cNvCxnSpPr>
          <p:nvPr/>
        </p:nvCxnSpPr>
        <p:spPr>
          <a:xfrm>
            <a:off x="3170379" y="3857923"/>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F3F0A898-E330-4974-9F2A-0F416BF496D6}"/>
              </a:ext>
            </a:extLst>
          </p:cNvPr>
          <p:cNvCxnSpPr>
            <a:cxnSpLocks/>
            <a:endCxn id="62" idx="0"/>
          </p:cNvCxnSpPr>
          <p:nvPr/>
        </p:nvCxnSpPr>
        <p:spPr>
          <a:xfrm>
            <a:off x="4350328" y="4280777"/>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8C2C5C07-8624-43AB-9AAA-CBDA4841E28B}"/>
              </a:ext>
            </a:extLst>
          </p:cNvPr>
          <p:cNvCxnSpPr>
            <a:cxnSpLocks/>
          </p:cNvCxnSpPr>
          <p:nvPr/>
        </p:nvCxnSpPr>
        <p:spPr>
          <a:xfrm flipV="1">
            <a:off x="5178876" y="3855826"/>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43F617-0F08-4CED-8D63-98909ACB31D3}"/>
              </a:ext>
            </a:extLst>
          </p:cNvPr>
          <p:cNvCxnSpPr>
            <a:cxnSpLocks/>
            <a:endCxn id="65" idx="1"/>
          </p:cNvCxnSpPr>
          <p:nvPr/>
        </p:nvCxnSpPr>
        <p:spPr>
          <a:xfrm>
            <a:off x="7192111" y="3855827"/>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816EDEA-5103-47B0-B7F8-0C50EFA162E2}"/>
              </a:ext>
            </a:extLst>
          </p:cNvPr>
          <p:cNvCxnSpPr>
            <a:stCxn id="65" idx="3"/>
            <a:endCxn id="66" idx="1"/>
          </p:cNvCxnSpPr>
          <p:nvPr/>
        </p:nvCxnSpPr>
        <p:spPr>
          <a:xfrm>
            <a:off x="8646248" y="3857923"/>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2">
            <a:extLst>
              <a:ext uri="{FF2B5EF4-FFF2-40B4-BE49-F238E27FC236}">
                <a16:creationId xmlns:a16="http://schemas.microsoft.com/office/drawing/2014/main" id="{465693C0-BAD9-45DA-AC5F-01E936D6FD27}"/>
              </a:ext>
            </a:extLst>
          </p:cNvPr>
          <p:cNvCxnSpPr>
            <a:endCxn id="66" idx="2"/>
          </p:cNvCxnSpPr>
          <p:nvPr/>
        </p:nvCxnSpPr>
        <p:spPr>
          <a:xfrm>
            <a:off x="6352087" y="4280777"/>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56">
            <a:extLst>
              <a:ext uri="{FF2B5EF4-FFF2-40B4-BE49-F238E27FC236}">
                <a16:creationId xmlns:a16="http://schemas.microsoft.com/office/drawing/2014/main" id="{AD914BB3-F8C0-471A-A900-EEA8102A8E0C}"/>
              </a:ext>
            </a:extLst>
          </p:cNvPr>
          <p:cNvCxnSpPr>
            <a:stCxn id="66" idx="0"/>
          </p:cNvCxnSpPr>
          <p:nvPr/>
        </p:nvCxnSpPr>
        <p:spPr>
          <a:xfrm rot="16200000" flipV="1">
            <a:off x="6983469" y="801928"/>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8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[1.2]</a:t>
            </a:r>
            <a:br>
              <a:rPr lang="en-SG" dirty="0"/>
            </a:br>
            <a:r>
              <a:rPr lang="en-SG" sz="2700" dirty="0"/>
              <a:t>Finding the </a:t>
            </a:r>
            <a:r>
              <a:rPr lang="en-SG" sz="2700" b="1" u="sng" dirty="0"/>
              <a:t>minimum</a:t>
            </a:r>
            <a:r>
              <a:rPr lang="en-SG" sz="2700" dirty="0"/>
              <a:t> </a:t>
            </a:r>
            <a:r>
              <a:rPr lang="en-SG" sz="2700" i="1" dirty="0">
                <a:solidFill>
                  <a:srgbClr val="00B050"/>
                </a:solidFill>
              </a:rPr>
              <a:t>m</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3" name="is li &gt; m ?">
            <a:extLst>
              <a:ext uri="{FF2B5EF4-FFF2-40B4-BE49-F238E27FC236}">
                <a16:creationId xmlns:a16="http://schemas.microsoft.com/office/drawing/2014/main" id="{F1B6BC0C-1F33-4C14-93D6-E0E390F5708C}"/>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6" name="YES">
            <a:extLst>
              <a:ext uri="{FF2B5EF4-FFF2-40B4-BE49-F238E27FC236}">
                <a16:creationId xmlns:a16="http://schemas.microsoft.com/office/drawing/2014/main" id="{BA65AF62-FD57-4844-8DB5-73EC9EAA1E04}"/>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7" name="NO">
            <a:extLst>
              <a:ext uri="{FF2B5EF4-FFF2-40B4-BE49-F238E27FC236}">
                <a16:creationId xmlns:a16="http://schemas.microsoft.com/office/drawing/2014/main" id="{291A6045-FB06-4CB1-AA3A-34ACF632008A}"/>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8" name="NO">
            <a:extLst>
              <a:ext uri="{FF2B5EF4-FFF2-40B4-BE49-F238E27FC236}">
                <a16:creationId xmlns:a16="http://schemas.microsoft.com/office/drawing/2014/main" id="{22F9EFA0-568D-4ECC-8ECE-F04A4646E011}"/>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3568C-B981-48C3-8C96-FA63037C0B74}"/>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488266-559E-4BF9-9773-8F58A0BB714A}"/>
              </a:ext>
            </a:extLst>
          </p:cNvPr>
          <p:cNvCxnSpPr>
            <a:cxnSpLocks/>
            <a:endCxn id="64"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2">
            <a:extLst>
              <a:ext uri="{FF2B5EF4-FFF2-40B4-BE49-F238E27FC236}">
                <a16:creationId xmlns:a16="http://schemas.microsoft.com/office/drawing/2014/main" id="{E283E1B7-A029-4335-8E1F-E0ABDFE74FCC}"/>
              </a:ext>
            </a:extLst>
          </p:cNvPr>
          <p:cNvCxnSpPr>
            <a:endCxn id="65"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5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[1.2]</a:t>
            </a:r>
            <a:br>
              <a:rPr lang="en-SG" dirty="0"/>
            </a:br>
            <a:r>
              <a:rPr lang="en-SG" sz="2700" dirty="0"/>
              <a:t>Finding the </a:t>
            </a:r>
            <a:r>
              <a:rPr lang="en-SG" sz="2700" b="1" u="sng" dirty="0"/>
              <a:t>minimum</a:t>
            </a:r>
            <a:r>
              <a:rPr lang="en-SG" sz="2700" dirty="0"/>
              <a:t> </a:t>
            </a:r>
            <a:r>
              <a:rPr lang="en-SG" sz="2700" i="1" dirty="0">
                <a:solidFill>
                  <a:srgbClr val="00B050"/>
                </a:solidFill>
              </a:rPr>
              <a:t>m</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3" name="is li &gt; m ?">
            <a:extLst>
              <a:ext uri="{FF2B5EF4-FFF2-40B4-BE49-F238E27FC236}">
                <a16:creationId xmlns:a16="http://schemas.microsoft.com/office/drawing/2014/main" id="{F1B6BC0C-1F33-4C14-93D6-E0E390F5708C}"/>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6" name="YES">
            <a:extLst>
              <a:ext uri="{FF2B5EF4-FFF2-40B4-BE49-F238E27FC236}">
                <a16:creationId xmlns:a16="http://schemas.microsoft.com/office/drawing/2014/main" id="{BA65AF62-FD57-4844-8DB5-73EC9EAA1E04}"/>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7" name="NO">
            <a:extLst>
              <a:ext uri="{FF2B5EF4-FFF2-40B4-BE49-F238E27FC236}">
                <a16:creationId xmlns:a16="http://schemas.microsoft.com/office/drawing/2014/main" id="{291A6045-FB06-4CB1-AA3A-34ACF632008A}"/>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8" name="NO">
            <a:extLst>
              <a:ext uri="{FF2B5EF4-FFF2-40B4-BE49-F238E27FC236}">
                <a16:creationId xmlns:a16="http://schemas.microsoft.com/office/drawing/2014/main" id="{22F9EFA0-568D-4ECC-8ECE-F04A4646E011}"/>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3568C-B981-48C3-8C96-FA63037C0B74}"/>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488266-559E-4BF9-9773-8F58A0BB714A}"/>
              </a:ext>
            </a:extLst>
          </p:cNvPr>
          <p:cNvCxnSpPr>
            <a:cxnSpLocks/>
            <a:endCxn id="64"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2">
            <a:extLst>
              <a:ext uri="{FF2B5EF4-FFF2-40B4-BE49-F238E27FC236}">
                <a16:creationId xmlns:a16="http://schemas.microsoft.com/office/drawing/2014/main" id="{E283E1B7-A029-4335-8E1F-E0ABDFE74FCC}"/>
              </a:ext>
            </a:extLst>
          </p:cNvPr>
          <p:cNvCxnSpPr>
            <a:endCxn id="65"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is li &gt; m ?">
            <a:extLst>
              <a:ext uri="{FF2B5EF4-FFF2-40B4-BE49-F238E27FC236}">
                <a16:creationId xmlns:a16="http://schemas.microsoft.com/office/drawing/2014/main" id="{66EAB54F-D5D7-4086-B767-05868146E9CA}"/>
              </a:ext>
            </a:extLst>
          </p:cNvPr>
          <p:cNvSpPr/>
          <p:nvPr/>
        </p:nvSpPr>
        <p:spPr>
          <a:xfrm>
            <a:off x="5598371" y="39650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solidFill>
                  <a:srgbClr val="FF0000"/>
                </a:solidFill>
                <a:latin typeface="Roboto Regular"/>
              </a:rPr>
              <a:t>&lt;</a:t>
            </a:r>
            <a:r>
              <a:rPr sz="1600" dirty="0">
                <a:latin typeface="Roboto Regular"/>
              </a:rPr>
              <a:t> m ?</a:t>
            </a:r>
          </a:p>
        </p:txBody>
      </p:sp>
    </p:spTree>
    <p:extLst>
      <p:ext uri="{BB962C8B-B14F-4D97-AF65-F5344CB8AC3E}">
        <p14:creationId xmlns:p14="http://schemas.microsoft.com/office/powerpoint/2010/main" val="74821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[1.3]</a:t>
            </a:r>
            <a:br>
              <a:rPr lang="en-SG" dirty="0"/>
            </a:br>
            <a:r>
              <a:rPr lang="en-SG" sz="2700" dirty="0"/>
              <a:t>Finding the </a:t>
            </a:r>
            <a:r>
              <a:rPr lang="en-SG" sz="2700" b="1" u="sng" dirty="0"/>
              <a:t>sum</a:t>
            </a:r>
            <a:r>
              <a:rPr lang="en-SG" sz="2700" dirty="0"/>
              <a:t> </a:t>
            </a:r>
            <a:r>
              <a:rPr lang="en-SG" sz="2700" i="1" dirty="0">
                <a:solidFill>
                  <a:srgbClr val="00B050"/>
                </a:solidFill>
              </a:rPr>
              <a:t>s</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m</a:t>
            </a: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3" name="is li &gt; m ?">
            <a:extLst>
              <a:ext uri="{FF2B5EF4-FFF2-40B4-BE49-F238E27FC236}">
                <a16:creationId xmlns:a16="http://schemas.microsoft.com/office/drawing/2014/main" id="{F1B6BC0C-1F33-4C14-93D6-E0E390F5708C}"/>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6" name="YES">
            <a:extLst>
              <a:ext uri="{FF2B5EF4-FFF2-40B4-BE49-F238E27FC236}">
                <a16:creationId xmlns:a16="http://schemas.microsoft.com/office/drawing/2014/main" id="{BA65AF62-FD57-4844-8DB5-73EC9EAA1E04}"/>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7" name="NO">
            <a:extLst>
              <a:ext uri="{FF2B5EF4-FFF2-40B4-BE49-F238E27FC236}">
                <a16:creationId xmlns:a16="http://schemas.microsoft.com/office/drawing/2014/main" id="{291A6045-FB06-4CB1-AA3A-34ACF632008A}"/>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8" name="NO">
            <a:extLst>
              <a:ext uri="{FF2B5EF4-FFF2-40B4-BE49-F238E27FC236}">
                <a16:creationId xmlns:a16="http://schemas.microsoft.com/office/drawing/2014/main" id="{22F9EFA0-568D-4ECC-8ECE-F04A4646E011}"/>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3568C-B981-48C3-8C96-FA63037C0B74}"/>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488266-559E-4BF9-9773-8F58A0BB714A}"/>
              </a:ext>
            </a:extLst>
          </p:cNvPr>
          <p:cNvCxnSpPr>
            <a:cxnSpLocks/>
            <a:endCxn id="64"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2">
            <a:extLst>
              <a:ext uri="{FF2B5EF4-FFF2-40B4-BE49-F238E27FC236}">
                <a16:creationId xmlns:a16="http://schemas.microsoft.com/office/drawing/2014/main" id="{E283E1B7-A029-4335-8E1F-E0ABDFE74FCC}"/>
              </a:ext>
            </a:extLst>
          </p:cNvPr>
          <p:cNvCxnSpPr>
            <a:endCxn id="65"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is li &gt; m ?">
            <a:extLst>
              <a:ext uri="{FF2B5EF4-FFF2-40B4-BE49-F238E27FC236}">
                <a16:creationId xmlns:a16="http://schemas.microsoft.com/office/drawing/2014/main" id="{66EAB54F-D5D7-4086-B767-05868146E9CA}"/>
              </a:ext>
            </a:extLst>
          </p:cNvPr>
          <p:cNvSpPr/>
          <p:nvPr/>
        </p:nvSpPr>
        <p:spPr>
          <a:xfrm>
            <a:off x="5598371" y="39650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solidFill>
                  <a:srgbClr val="FF0000"/>
                </a:solidFill>
                <a:latin typeface="Roboto Regular"/>
              </a:rPr>
              <a:t>&lt;</a:t>
            </a:r>
            <a:r>
              <a:rPr sz="1600" dirty="0">
                <a:latin typeface="Roboto Regular"/>
              </a:rPr>
              <a:t> m ?</a:t>
            </a:r>
          </a:p>
        </p:txBody>
      </p:sp>
    </p:spTree>
    <p:extLst>
      <p:ext uri="{BB962C8B-B14F-4D97-AF65-F5344CB8AC3E}">
        <p14:creationId xmlns:p14="http://schemas.microsoft.com/office/powerpoint/2010/main" val="412198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[1.3]</a:t>
            </a:r>
            <a:br>
              <a:rPr lang="en-SG" dirty="0"/>
            </a:br>
            <a:r>
              <a:rPr lang="en-SG" sz="2700" dirty="0"/>
              <a:t>Finding the </a:t>
            </a:r>
            <a:r>
              <a:rPr lang="en-SG" sz="2700" b="1" u="sng" dirty="0"/>
              <a:t>sum</a:t>
            </a:r>
            <a:r>
              <a:rPr lang="en-SG" sz="2700" dirty="0"/>
              <a:t> </a:t>
            </a:r>
            <a:r>
              <a:rPr lang="en-SG" sz="2700" i="1" dirty="0">
                <a:solidFill>
                  <a:srgbClr val="00B050"/>
                </a:solidFill>
              </a:rPr>
              <a:t>s</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SG" sz="1600" b="1" dirty="0">
                <a:solidFill>
                  <a:srgbClr val="FF0000"/>
                </a:solidFill>
                <a:latin typeface="Roboto Regular"/>
              </a:rPr>
              <a:t>s</a:t>
            </a:r>
            <a:r>
              <a:rPr sz="1600" dirty="0">
                <a:latin typeface="Roboto Regular"/>
              </a:rPr>
              <a:t>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SG" sz="1600" b="1" dirty="0">
                <a:solidFill>
                  <a:srgbClr val="FF0000"/>
                </a:solidFill>
                <a:latin typeface="Roboto Regular"/>
              </a:rPr>
              <a:t>s</a:t>
            </a:r>
            <a:endParaRPr sz="1600" b="1" dirty="0">
              <a:solidFill>
                <a:srgbClr val="FF0000"/>
              </a:solidFill>
              <a:latin typeface="Roboto Regular"/>
            </a:endParaRP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3" name="is li &gt; m ?">
            <a:extLst>
              <a:ext uri="{FF2B5EF4-FFF2-40B4-BE49-F238E27FC236}">
                <a16:creationId xmlns:a16="http://schemas.microsoft.com/office/drawing/2014/main" id="{F1B6BC0C-1F33-4C14-93D6-E0E390F5708C}"/>
              </a:ext>
            </a:extLst>
          </p:cNvPr>
          <p:cNvSpPr/>
          <p:nvPr/>
        </p:nvSpPr>
        <p:spPr>
          <a:xfrm>
            <a:off x="5596807"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sz="1600" dirty="0">
                <a:latin typeface="Roboto Regular"/>
              </a:rPr>
              <a:t>&gt; m ?</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m to l</a:t>
            </a:r>
            <a:r>
              <a:rPr sz="1600" baseline="-5999" dirty="0">
                <a:latin typeface="Roboto Regular"/>
              </a:rPr>
              <a:t>i</a:t>
            </a: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6" name="YES">
            <a:extLst>
              <a:ext uri="{FF2B5EF4-FFF2-40B4-BE49-F238E27FC236}">
                <a16:creationId xmlns:a16="http://schemas.microsoft.com/office/drawing/2014/main" id="{BA65AF62-FD57-4844-8DB5-73EC9EAA1E04}"/>
              </a:ext>
            </a:extLst>
          </p:cNvPr>
          <p:cNvSpPr txBox="1"/>
          <p:nvPr/>
        </p:nvSpPr>
        <p:spPr>
          <a:xfrm>
            <a:off x="7251736" y="4384919"/>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7" name="NO">
            <a:extLst>
              <a:ext uri="{FF2B5EF4-FFF2-40B4-BE49-F238E27FC236}">
                <a16:creationId xmlns:a16="http://schemas.microsoft.com/office/drawing/2014/main" id="{291A6045-FB06-4CB1-AA3A-34ACF632008A}"/>
              </a:ext>
            </a:extLst>
          </p:cNvPr>
          <p:cNvSpPr txBox="1"/>
          <p:nvPr/>
        </p:nvSpPr>
        <p:spPr>
          <a:xfrm>
            <a:off x="5260638" y="4384919"/>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8" name="NO">
            <a:extLst>
              <a:ext uri="{FF2B5EF4-FFF2-40B4-BE49-F238E27FC236}">
                <a16:creationId xmlns:a16="http://schemas.microsoft.com/office/drawing/2014/main" id="{22F9EFA0-568D-4ECC-8ECE-F04A4646E011}"/>
              </a:ext>
            </a:extLst>
          </p:cNvPr>
          <p:cNvSpPr txBox="1"/>
          <p:nvPr/>
        </p:nvSpPr>
        <p:spPr>
          <a:xfrm>
            <a:off x="6483156" y="4837094"/>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993568C-B981-48C3-8C96-FA63037C0B74}"/>
              </a:ext>
            </a:extLst>
          </p:cNvPr>
          <p:cNvCxnSpPr>
            <a:cxnSpLocks/>
          </p:cNvCxnSpPr>
          <p:nvPr/>
        </p:nvCxnSpPr>
        <p:spPr>
          <a:xfrm flipV="1">
            <a:off x="5251451" y="4379464"/>
            <a:ext cx="3453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488266-559E-4BF9-9773-8F58A0BB714A}"/>
              </a:ext>
            </a:extLst>
          </p:cNvPr>
          <p:cNvCxnSpPr>
            <a:cxnSpLocks/>
            <a:endCxn id="64" idx="1"/>
          </p:cNvCxnSpPr>
          <p:nvPr/>
        </p:nvCxnSpPr>
        <p:spPr>
          <a:xfrm>
            <a:off x="7264685" y="4379464"/>
            <a:ext cx="341708" cy="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2">
            <a:extLst>
              <a:ext uri="{FF2B5EF4-FFF2-40B4-BE49-F238E27FC236}">
                <a16:creationId xmlns:a16="http://schemas.microsoft.com/office/drawing/2014/main" id="{E283E1B7-A029-4335-8E1F-E0ABDFE74FCC}"/>
              </a:ext>
            </a:extLst>
          </p:cNvPr>
          <p:cNvCxnSpPr>
            <a:endCxn id="65" idx="2"/>
          </p:cNvCxnSpPr>
          <p:nvPr/>
        </p:nvCxnSpPr>
        <p:spPr>
          <a:xfrm>
            <a:off x="6424662" y="4804414"/>
            <a:ext cx="3264523" cy="12700"/>
          </a:xfrm>
          <a:prstGeom prst="bentConnector4">
            <a:avLst>
              <a:gd name="adj1" fmla="val 214"/>
              <a:gd name="adj2" fmla="val 50053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is li &gt; m ?">
            <a:extLst>
              <a:ext uri="{FF2B5EF4-FFF2-40B4-BE49-F238E27FC236}">
                <a16:creationId xmlns:a16="http://schemas.microsoft.com/office/drawing/2014/main" id="{66EAB54F-D5D7-4086-B767-05868146E9CA}"/>
              </a:ext>
            </a:extLst>
          </p:cNvPr>
          <p:cNvSpPr/>
          <p:nvPr/>
        </p:nvSpPr>
        <p:spPr>
          <a:xfrm>
            <a:off x="5598371" y="3965055"/>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is l</a:t>
            </a:r>
            <a:r>
              <a:rPr sz="1600" baseline="-5999" dirty="0">
                <a:latin typeface="Roboto Regular"/>
              </a:rPr>
              <a:t>i </a:t>
            </a:r>
            <a:r>
              <a:rPr lang="en-US" sz="1600" dirty="0">
                <a:solidFill>
                  <a:srgbClr val="FF0000"/>
                </a:solidFill>
                <a:latin typeface="Roboto Regular"/>
              </a:rPr>
              <a:t>&lt;</a:t>
            </a:r>
            <a:r>
              <a:rPr sz="1600" dirty="0">
                <a:latin typeface="Roboto Regular"/>
              </a:rPr>
              <a:t> m ?</a:t>
            </a:r>
          </a:p>
        </p:txBody>
      </p:sp>
      <p:sp>
        <p:nvSpPr>
          <p:cNvPr id="3" name="Multiplication Sign 2">
            <a:extLst>
              <a:ext uri="{FF2B5EF4-FFF2-40B4-BE49-F238E27FC236}">
                <a16:creationId xmlns:a16="http://schemas.microsoft.com/office/drawing/2014/main" id="{55E57D0F-8303-431A-92C8-F6EC05C7334F}"/>
              </a:ext>
            </a:extLst>
          </p:cNvPr>
          <p:cNvSpPr/>
          <p:nvPr/>
        </p:nvSpPr>
        <p:spPr>
          <a:xfrm>
            <a:off x="5856969" y="3353194"/>
            <a:ext cx="1135385" cy="113538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274945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[1.3]</a:t>
            </a:r>
            <a:br>
              <a:rPr lang="en-SG" dirty="0"/>
            </a:br>
            <a:r>
              <a:rPr lang="en-SG" sz="2700" dirty="0"/>
              <a:t>Finding the </a:t>
            </a:r>
            <a:r>
              <a:rPr lang="en-SG" sz="2700" b="1" u="sng" dirty="0"/>
              <a:t>sum</a:t>
            </a:r>
            <a:r>
              <a:rPr lang="en-SG" sz="2700" dirty="0"/>
              <a:t> </a:t>
            </a:r>
            <a:r>
              <a:rPr lang="en-SG" sz="2700" i="1" dirty="0">
                <a:solidFill>
                  <a:srgbClr val="00B050"/>
                </a:solidFill>
              </a:rPr>
              <a:t>s</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SG" sz="1600" b="1" dirty="0">
                <a:solidFill>
                  <a:srgbClr val="FF0000"/>
                </a:solidFill>
                <a:latin typeface="Roboto Regular"/>
              </a:rPr>
              <a:t>s</a:t>
            </a:r>
            <a:r>
              <a:rPr sz="1600" dirty="0">
                <a:latin typeface="Roboto Regular"/>
              </a:rPr>
              <a:t>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SG" sz="1600" b="1" dirty="0">
                <a:solidFill>
                  <a:srgbClr val="FF0000"/>
                </a:solidFill>
                <a:latin typeface="Roboto Regular"/>
              </a:rPr>
              <a:t>s</a:t>
            </a:r>
            <a:endParaRPr sz="1600" b="1" dirty="0">
              <a:solidFill>
                <a:srgbClr val="FF0000"/>
              </a:solidFill>
              <a:latin typeface="Roboto Regular"/>
            </a:endParaRP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strike="sngStrike" dirty="0">
                <a:latin typeface="Roboto Regular"/>
              </a:rPr>
              <a:t>set m to l</a:t>
            </a:r>
            <a:r>
              <a:rPr sz="1600" strike="sngStrike" baseline="-5999" dirty="0">
                <a:latin typeface="Roboto Regular"/>
              </a:rPr>
              <a:t>i</a:t>
            </a: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56">
            <a:extLst>
              <a:ext uri="{FF2B5EF4-FFF2-40B4-BE49-F238E27FC236}">
                <a16:creationId xmlns:a16="http://schemas.microsoft.com/office/drawing/2014/main" id="{CF1BE584-9128-4771-A452-FDF424C37976}"/>
              </a:ext>
            </a:extLst>
          </p:cNvPr>
          <p:cNvCxnSpPr>
            <a:cxnSpLocks/>
            <a:stCxn id="64" idx="1"/>
          </p:cNvCxnSpPr>
          <p:nvPr/>
        </p:nvCxnSpPr>
        <p:spPr>
          <a:xfrm rot="10800000" flipV="1">
            <a:off x="5249980" y="4381560"/>
            <a:ext cx="2356414" cy="63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032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p:txBody>
          <a:bodyPr>
            <a:normAutofit/>
          </a:bodyPr>
          <a:lstStyle/>
          <a:p>
            <a:r>
              <a:rPr lang="en-SG" dirty="0"/>
              <a:t>Problem Set [1.3]</a:t>
            </a:r>
            <a:br>
              <a:rPr lang="en-SG" dirty="0"/>
            </a:br>
            <a:r>
              <a:rPr lang="en-SG" sz="2700" b="1" i="1" dirty="0"/>
              <a:t>Solution 1</a:t>
            </a:r>
            <a:br>
              <a:rPr lang="en-SG" dirty="0"/>
            </a:br>
            <a:r>
              <a:rPr lang="en-SG" sz="2700" dirty="0"/>
              <a:t>Finding the </a:t>
            </a:r>
            <a:r>
              <a:rPr lang="en-SG" sz="2700" b="1" u="sng" dirty="0"/>
              <a:t>sum</a:t>
            </a:r>
            <a:r>
              <a:rPr lang="en-SG" sz="2700" dirty="0"/>
              <a:t> </a:t>
            </a:r>
            <a:r>
              <a:rPr lang="en-SG" sz="2700" i="1" dirty="0">
                <a:solidFill>
                  <a:srgbClr val="00B050"/>
                </a:solidFill>
              </a:rPr>
              <a:t>s</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59" name="set m to l0…">
            <a:extLst>
              <a:ext uri="{FF2B5EF4-FFF2-40B4-BE49-F238E27FC236}">
                <a16:creationId xmlns:a16="http://schemas.microsoft.com/office/drawing/2014/main" id="{9F7A3657-694A-4259-9B03-0DF4CD94528F}"/>
              </a:ext>
            </a:extLst>
          </p:cNvPr>
          <p:cNvSpPr/>
          <p:nvPr/>
        </p:nvSpPr>
        <p:spPr>
          <a:xfrm>
            <a:off x="1947081" y="3958706"/>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SG" sz="1600" b="1" dirty="0">
                <a:solidFill>
                  <a:srgbClr val="FF0000"/>
                </a:solidFill>
                <a:latin typeface="Roboto Regular"/>
              </a:rPr>
              <a:t>s</a:t>
            </a:r>
            <a:r>
              <a:rPr sz="1600" dirty="0">
                <a:latin typeface="Roboto Regular"/>
              </a:rPr>
              <a:t>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60" name="i equals k?">
            <a:extLst>
              <a:ext uri="{FF2B5EF4-FFF2-40B4-BE49-F238E27FC236}">
                <a16:creationId xmlns:a16="http://schemas.microsoft.com/office/drawing/2014/main" id="{E7C95BFC-1501-4B75-8135-857C30B73E92}"/>
              </a:ext>
            </a:extLst>
          </p:cNvPr>
          <p:cNvSpPr/>
          <p:nvPr/>
        </p:nvSpPr>
        <p:spPr>
          <a:xfrm>
            <a:off x="3582100" y="3958706"/>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1" name="output m">
            <a:extLst>
              <a:ext uri="{FF2B5EF4-FFF2-40B4-BE49-F238E27FC236}">
                <a16:creationId xmlns:a16="http://schemas.microsoft.com/office/drawing/2014/main" id="{D01CD913-F35C-41D8-AA0A-E4EDF3FE2C66}"/>
              </a:ext>
            </a:extLst>
          </p:cNvPr>
          <p:cNvSpPr/>
          <p:nvPr/>
        </p:nvSpPr>
        <p:spPr>
          <a:xfrm>
            <a:off x="3866688" y="5224524"/>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SG" sz="1600" b="1" dirty="0">
                <a:solidFill>
                  <a:srgbClr val="FF0000"/>
                </a:solidFill>
                <a:latin typeface="Roboto Regular"/>
              </a:rPr>
              <a:t>s</a:t>
            </a:r>
            <a:endParaRPr sz="1600" b="1" dirty="0">
              <a:solidFill>
                <a:srgbClr val="FF0000"/>
              </a:solidFill>
              <a:latin typeface="Roboto Regular"/>
            </a:endParaRPr>
          </a:p>
        </p:txBody>
      </p:sp>
      <p:sp>
        <p:nvSpPr>
          <p:cNvPr id="62" name="YES">
            <a:extLst>
              <a:ext uri="{FF2B5EF4-FFF2-40B4-BE49-F238E27FC236}">
                <a16:creationId xmlns:a16="http://schemas.microsoft.com/office/drawing/2014/main" id="{32DC45C9-D380-4B44-99C6-A7F624A08C17}"/>
              </a:ext>
            </a:extLst>
          </p:cNvPr>
          <p:cNvSpPr txBox="1"/>
          <p:nvPr/>
        </p:nvSpPr>
        <p:spPr>
          <a:xfrm>
            <a:off x="4470490" y="4837094"/>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64" name="set m to li">
            <a:extLst>
              <a:ext uri="{FF2B5EF4-FFF2-40B4-BE49-F238E27FC236}">
                <a16:creationId xmlns:a16="http://schemas.microsoft.com/office/drawing/2014/main" id="{26EC9D62-7505-42E0-AA63-41B83BF92081}"/>
              </a:ext>
            </a:extLst>
          </p:cNvPr>
          <p:cNvSpPr/>
          <p:nvPr/>
        </p:nvSpPr>
        <p:spPr>
          <a:xfrm>
            <a:off x="7606394" y="3958706"/>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SG" sz="1600" b="1" dirty="0">
                <a:solidFill>
                  <a:srgbClr val="FF0000"/>
                </a:solidFill>
                <a:latin typeface="Roboto Regular"/>
              </a:rPr>
              <a:t>Set s to</a:t>
            </a:r>
          </a:p>
          <a:p>
            <a:pPr algn="ctr">
              <a:defRPr sz="2000" b="0">
                <a:latin typeface="+mn-lt"/>
                <a:ea typeface="+mn-ea"/>
                <a:cs typeface="+mn-cs"/>
                <a:sym typeface="Helvetica Neue Medium"/>
              </a:defRPr>
            </a:pPr>
            <a:r>
              <a:rPr lang="en-SG" sz="1600" b="1" dirty="0">
                <a:solidFill>
                  <a:srgbClr val="FF0000"/>
                </a:solidFill>
                <a:latin typeface="Roboto Regular"/>
              </a:rPr>
              <a:t> s + l</a:t>
            </a:r>
            <a:r>
              <a:rPr lang="en-SG" sz="1600" b="1" baseline="-5999" dirty="0">
                <a:solidFill>
                  <a:srgbClr val="FF0000"/>
                </a:solidFill>
                <a:latin typeface="Roboto Regular"/>
              </a:rPr>
              <a:t>i</a:t>
            </a:r>
            <a:endParaRPr sz="1600" b="1" baseline="-5999" dirty="0">
              <a:solidFill>
                <a:srgbClr val="FF0000"/>
              </a:solidFill>
              <a:latin typeface="Roboto Regular"/>
            </a:endParaRPr>
          </a:p>
        </p:txBody>
      </p:sp>
      <p:sp>
        <p:nvSpPr>
          <p:cNvPr id="65" name="increment i">
            <a:extLst>
              <a:ext uri="{FF2B5EF4-FFF2-40B4-BE49-F238E27FC236}">
                <a16:creationId xmlns:a16="http://schemas.microsoft.com/office/drawing/2014/main" id="{A6FCBD5B-9652-406B-99C4-8DD177170570}"/>
              </a:ext>
            </a:extLst>
          </p:cNvPr>
          <p:cNvSpPr/>
          <p:nvPr/>
        </p:nvSpPr>
        <p:spPr>
          <a:xfrm>
            <a:off x="9132969" y="3958706"/>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69" name="input k and l0..lk-1">
            <a:extLst>
              <a:ext uri="{FF2B5EF4-FFF2-40B4-BE49-F238E27FC236}">
                <a16:creationId xmlns:a16="http://schemas.microsoft.com/office/drawing/2014/main" id="{422DF22C-4B23-4471-9BAB-71CFD43951F7}"/>
              </a:ext>
            </a:extLst>
          </p:cNvPr>
          <p:cNvSpPr/>
          <p:nvPr/>
        </p:nvSpPr>
        <p:spPr>
          <a:xfrm>
            <a:off x="1996921" y="2687377"/>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70" name="Straight Arrow Connector 69">
            <a:extLst>
              <a:ext uri="{FF2B5EF4-FFF2-40B4-BE49-F238E27FC236}">
                <a16:creationId xmlns:a16="http://schemas.microsoft.com/office/drawing/2014/main" id="{DE96BAC6-160F-41DD-A616-5DCF3EF23BA9}"/>
              </a:ext>
            </a:extLst>
          </p:cNvPr>
          <p:cNvCxnSpPr>
            <a:cxnSpLocks/>
            <a:stCxn id="69" idx="2"/>
            <a:endCxn id="59" idx="0"/>
          </p:cNvCxnSpPr>
          <p:nvPr/>
        </p:nvCxnSpPr>
        <p:spPr>
          <a:xfrm flipH="1">
            <a:off x="2595017" y="3429000"/>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E16A293-A0C5-409B-9EF1-F01516435BC2}"/>
              </a:ext>
            </a:extLst>
          </p:cNvPr>
          <p:cNvCxnSpPr>
            <a:cxnSpLocks/>
            <a:stCxn id="59" idx="3"/>
          </p:cNvCxnSpPr>
          <p:nvPr/>
        </p:nvCxnSpPr>
        <p:spPr>
          <a:xfrm>
            <a:off x="3242954" y="4381560"/>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FEABF0-36F9-4759-A9E9-EA1095689F36}"/>
              </a:ext>
            </a:extLst>
          </p:cNvPr>
          <p:cNvCxnSpPr>
            <a:cxnSpLocks/>
            <a:endCxn id="61" idx="0"/>
          </p:cNvCxnSpPr>
          <p:nvPr/>
        </p:nvCxnSpPr>
        <p:spPr>
          <a:xfrm>
            <a:off x="4422902" y="4804415"/>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5985461-56C2-4656-BE6A-FC9174CF3113}"/>
              </a:ext>
            </a:extLst>
          </p:cNvPr>
          <p:cNvCxnSpPr>
            <a:stCxn id="64" idx="3"/>
            <a:endCxn id="65" idx="1"/>
          </p:cNvCxnSpPr>
          <p:nvPr/>
        </p:nvCxnSpPr>
        <p:spPr>
          <a:xfrm>
            <a:off x="8718823" y="4381560"/>
            <a:ext cx="414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56">
            <a:extLst>
              <a:ext uri="{FF2B5EF4-FFF2-40B4-BE49-F238E27FC236}">
                <a16:creationId xmlns:a16="http://schemas.microsoft.com/office/drawing/2014/main" id="{13131A4A-E185-49FE-8903-F349E3610F3D}"/>
              </a:ext>
            </a:extLst>
          </p:cNvPr>
          <p:cNvCxnSpPr>
            <a:stCxn id="65" idx="0"/>
          </p:cNvCxnSpPr>
          <p:nvPr/>
        </p:nvCxnSpPr>
        <p:spPr>
          <a:xfrm rot="16200000" flipV="1">
            <a:off x="7056043" y="1325565"/>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56">
            <a:extLst>
              <a:ext uri="{FF2B5EF4-FFF2-40B4-BE49-F238E27FC236}">
                <a16:creationId xmlns:a16="http://schemas.microsoft.com/office/drawing/2014/main" id="{CF1BE584-9128-4771-A452-FDF424C37976}"/>
              </a:ext>
            </a:extLst>
          </p:cNvPr>
          <p:cNvCxnSpPr>
            <a:cxnSpLocks/>
            <a:stCxn id="64" idx="1"/>
          </p:cNvCxnSpPr>
          <p:nvPr/>
        </p:nvCxnSpPr>
        <p:spPr>
          <a:xfrm rot="10800000" flipV="1">
            <a:off x="5249980" y="4381560"/>
            <a:ext cx="2356414" cy="635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F704A8A9-8FC6-4610-BFA9-DC0E32E358DE}"/>
              </a:ext>
            </a:extLst>
          </p:cNvPr>
          <p:cNvGraphicFramePr>
            <a:graphicFrameLocks noGrp="1"/>
          </p:cNvGraphicFramePr>
          <p:nvPr>
            <p:extLst>
              <p:ext uri="{D42A27DB-BD31-4B8C-83A1-F6EECF244321}">
                <p14:modId xmlns:p14="http://schemas.microsoft.com/office/powerpoint/2010/main" val="4118631954"/>
              </p:ext>
            </p:extLst>
          </p:nvPr>
        </p:nvGraphicFramePr>
        <p:xfrm>
          <a:off x="7795471" y="1263651"/>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223579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8001-A642-400D-B6AD-3E19E5A501D7}"/>
              </a:ext>
            </a:extLst>
          </p:cNvPr>
          <p:cNvSpPr>
            <a:spLocks noGrp="1"/>
          </p:cNvSpPr>
          <p:nvPr>
            <p:ph type="title"/>
          </p:nvPr>
        </p:nvSpPr>
        <p:spPr>
          <a:xfrm>
            <a:off x="1371600" y="685800"/>
            <a:ext cx="9601200" cy="1485900"/>
          </a:xfrm>
        </p:spPr>
        <p:txBody>
          <a:bodyPr>
            <a:normAutofit/>
          </a:bodyPr>
          <a:lstStyle/>
          <a:p>
            <a:r>
              <a:rPr lang="en-SG" dirty="0"/>
              <a:t>Problem Set [1.3]</a:t>
            </a:r>
            <a:br>
              <a:rPr lang="en-SG" dirty="0"/>
            </a:br>
            <a:r>
              <a:rPr lang="en-SG" sz="2700" b="1" i="1" dirty="0"/>
              <a:t>Solution 2</a:t>
            </a:r>
            <a:br>
              <a:rPr lang="en-SG" dirty="0"/>
            </a:br>
            <a:r>
              <a:rPr lang="en-SG" sz="2700" dirty="0"/>
              <a:t>Finding the </a:t>
            </a:r>
            <a:r>
              <a:rPr lang="en-SG" sz="2700" b="1" u="sng" dirty="0"/>
              <a:t>sum</a:t>
            </a:r>
            <a:r>
              <a:rPr lang="en-SG" sz="2700" dirty="0"/>
              <a:t> </a:t>
            </a:r>
            <a:r>
              <a:rPr lang="en-SG" sz="2700" i="1" dirty="0">
                <a:solidFill>
                  <a:srgbClr val="00B050"/>
                </a:solidFill>
              </a:rPr>
              <a:t>s</a:t>
            </a:r>
            <a:r>
              <a:rPr lang="en-SG" sz="2700" dirty="0"/>
              <a:t> in a list </a:t>
            </a:r>
            <a:r>
              <a:rPr lang="en-SG" sz="2700" i="1" dirty="0">
                <a:solidFill>
                  <a:srgbClr val="00B050"/>
                </a:solidFill>
              </a:rPr>
              <a:t>l</a:t>
            </a:r>
            <a:r>
              <a:rPr lang="en-SG" sz="2700" dirty="0"/>
              <a:t> of length </a:t>
            </a:r>
            <a:r>
              <a:rPr lang="en-SG" sz="2700" i="1" dirty="0">
                <a:solidFill>
                  <a:srgbClr val="00B050"/>
                </a:solidFill>
              </a:rPr>
              <a:t>k</a:t>
            </a:r>
            <a:r>
              <a:rPr lang="en-SG" sz="2700" dirty="0"/>
              <a:t>.</a:t>
            </a:r>
            <a:endParaRPr lang="en-SG" sz="2700" b="1" dirty="0">
              <a:solidFill>
                <a:srgbClr val="00B050"/>
              </a:solidFill>
            </a:endParaRPr>
          </a:p>
        </p:txBody>
      </p:sp>
      <p:sp>
        <p:nvSpPr>
          <p:cNvPr id="16" name="set m to l0…">
            <a:extLst>
              <a:ext uri="{FF2B5EF4-FFF2-40B4-BE49-F238E27FC236}">
                <a16:creationId xmlns:a16="http://schemas.microsoft.com/office/drawing/2014/main" id="{EDB44140-EF6F-4A33-9D2B-91454F9A652D}"/>
              </a:ext>
            </a:extLst>
          </p:cNvPr>
          <p:cNvSpPr/>
          <p:nvPr/>
        </p:nvSpPr>
        <p:spPr>
          <a:xfrm>
            <a:off x="1664882" y="3443030"/>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US" sz="1600" dirty="0">
                <a:latin typeface="Roboto Regular"/>
              </a:rPr>
              <a:t>s</a:t>
            </a:r>
            <a:r>
              <a:rPr sz="1600" dirty="0">
                <a:latin typeface="Roboto Regular"/>
              </a:rPr>
              <a:t> to </a:t>
            </a:r>
            <a:r>
              <a:rPr lang="en-US" sz="1600" dirty="0">
                <a:latin typeface="Roboto Regular"/>
              </a:rPr>
              <a:t>0</a:t>
            </a:r>
            <a:endParaRPr sz="1600" baseline="-5999" dirty="0">
              <a:latin typeface="Roboto Regular"/>
            </a:endParaRPr>
          </a:p>
          <a:p>
            <a:pPr algn="ctr">
              <a:defRPr sz="2000" b="0">
                <a:latin typeface="+mn-lt"/>
                <a:ea typeface="+mn-ea"/>
                <a:cs typeface="+mn-cs"/>
                <a:sym typeface="Helvetica Neue Medium"/>
              </a:defRPr>
            </a:pPr>
            <a:r>
              <a:rPr lang="en-SG" sz="1600" dirty="0">
                <a:latin typeface="Roboto Regular"/>
              </a:rPr>
              <a:t>set</a:t>
            </a:r>
            <a:r>
              <a:rPr sz="1600" dirty="0">
                <a:latin typeface="Roboto Regular"/>
              </a:rPr>
              <a:t> i to </a:t>
            </a:r>
            <a:r>
              <a:rPr lang="en-US" sz="1600" dirty="0">
                <a:latin typeface="Roboto Regular"/>
              </a:rPr>
              <a:t>0</a:t>
            </a:r>
            <a:endParaRPr sz="1600" dirty="0">
              <a:latin typeface="Roboto Regular"/>
            </a:endParaRPr>
          </a:p>
        </p:txBody>
      </p:sp>
      <p:sp>
        <p:nvSpPr>
          <p:cNvPr id="17" name="i equals k?">
            <a:extLst>
              <a:ext uri="{FF2B5EF4-FFF2-40B4-BE49-F238E27FC236}">
                <a16:creationId xmlns:a16="http://schemas.microsoft.com/office/drawing/2014/main" id="{D47DB308-07C2-46DE-8470-3164BDF95884}"/>
              </a:ext>
            </a:extLst>
          </p:cNvPr>
          <p:cNvSpPr/>
          <p:nvPr/>
        </p:nvSpPr>
        <p:spPr>
          <a:xfrm>
            <a:off x="3299901" y="3443030"/>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18" name="output m">
            <a:extLst>
              <a:ext uri="{FF2B5EF4-FFF2-40B4-BE49-F238E27FC236}">
                <a16:creationId xmlns:a16="http://schemas.microsoft.com/office/drawing/2014/main" id="{F70956E8-94AA-43CB-B4DE-549847674429}"/>
              </a:ext>
            </a:extLst>
          </p:cNvPr>
          <p:cNvSpPr/>
          <p:nvPr/>
        </p:nvSpPr>
        <p:spPr>
          <a:xfrm>
            <a:off x="3584488" y="4708847"/>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US" sz="1600" dirty="0">
                <a:latin typeface="Roboto Regular"/>
              </a:rPr>
              <a:t>s</a:t>
            </a:r>
            <a:endParaRPr sz="1600" dirty="0">
              <a:latin typeface="Roboto Regular"/>
            </a:endParaRPr>
          </a:p>
        </p:txBody>
      </p:sp>
      <p:sp>
        <p:nvSpPr>
          <p:cNvPr id="19" name="YES">
            <a:extLst>
              <a:ext uri="{FF2B5EF4-FFF2-40B4-BE49-F238E27FC236}">
                <a16:creationId xmlns:a16="http://schemas.microsoft.com/office/drawing/2014/main" id="{27C63E6A-3C15-4FFA-BD23-9DE447213324}"/>
              </a:ext>
            </a:extLst>
          </p:cNvPr>
          <p:cNvSpPr txBox="1"/>
          <p:nvPr/>
        </p:nvSpPr>
        <p:spPr>
          <a:xfrm>
            <a:off x="4188291" y="4321417"/>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20" name="set m to li">
            <a:extLst>
              <a:ext uri="{FF2B5EF4-FFF2-40B4-BE49-F238E27FC236}">
                <a16:creationId xmlns:a16="http://schemas.microsoft.com/office/drawing/2014/main" id="{8BF3E3A8-C24D-4E99-9B02-D94C86AF8FD2}"/>
              </a:ext>
            </a:extLst>
          </p:cNvPr>
          <p:cNvSpPr/>
          <p:nvPr/>
        </p:nvSpPr>
        <p:spPr>
          <a:xfrm>
            <a:off x="5685605" y="3436679"/>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set s to s + </a:t>
            </a:r>
            <a:r>
              <a:rPr sz="1600" dirty="0">
                <a:latin typeface="Roboto Regular"/>
              </a:rPr>
              <a:t>l</a:t>
            </a:r>
            <a:r>
              <a:rPr sz="1600" baseline="-5999" dirty="0">
                <a:latin typeface="Roboto Regular"/>
              </a:rPr>
              <a:t>i</a:t>
            </a:r>
          </a:p>
        </p:txBody>
      </p:sp>
      <p:sp>
        <p:nvSpPr>
          <p:cNvPr id="21" name="increment i">
            <a:extLst>
              <a:ext uri="{FF2B5EF4-FFF2-40B4-BE49-F238E27FC236}">
                <a16:creationId xmlns:a16="http://schemas.microsoft.com/office/drawing/2014/main" id="{B9661C25-BFA6-4628-89FB-38C121E4868F}"/>
              </a:ext>
            </a:extLst>
          </p:cNvPr>
          <p:cNvSpPr/>
          <p:nvPr/>
        </p:nvSpPr>
        <p:spPr>
          <a:xfrm>
            <a:off x="7460635" y="3443030"/>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22" name="NO">
            <a:extLst>
              <a:ext uri="{FF2B5EF4-FFF2-40B4-BE49-F238E27FC236}">
                <a16:creationId xmlns:a16="http://schemas.microsoft.com/office/drawing/2014/main" id="{33A0A563-1EBE-4D29-A306-1CA06B062BBD}"/>
              </a:ext>
            </a:extLst>
          </p:cNvPr>
          <p:cNvSpPr txBox="1"/>
          <p:nvPr/>
        </p:nvSpPr>
        <p:spPr>
          <a:xfrm>
            <a:off x="4978438" y="3869242"/>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23" name="input k and l0..lk-1">
            <a:extLst>
              <a:ext uri="{FF2B5EF4-FFF2-40B4-BE49-F238E27FC236}">
                <a16:creationId xmlns:a16="http://schemas.microsoft.com/office/drawing/2014/main" id="{9338FEC2-557C-478B-B0E9-637E6EA0E6A4}"/>
              </a:ext>
            </a:extLst>
          </p:cNvPr>
          <p:cNvSpPr/>
          <p:nvPr/>
        </p:nvSpPr>
        <p:spPr>
          <a:xfrm>
            <a:off x="1714722" y="2171700"/>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25" name="Straight Arrow Connector 24">
            <a:extLst>
              <a:ext uri="{FF2B5EF4-FFF2-40B4-BE49-F238E27FC236}">
                <a16:creationId xmlns:a16="http://schemas.microsoft.com/office/drawing/2014/main" id="{D6D48084-337F-4B43-878F-543C3A4187CD}"/>
              </a:ext>
            </a:extLst>
          </p:cNvPr>
          <p:cNvCxnSpPr>
            <a:cxnSpLocks/>
            <a:stCxn id="23" idx="2"/>
            <a:endCxn id="16" idx="0"/>
          </p:cNvCxnSpPr>
          <p:nvPr/>
        </p:nvCxnSpPr>
        <p:spPr>
          <a:xfrm flipH="1">
            <a:off x="2312818" y="2913323"/>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B73719-1214-4DD0-8672-D7FACB315CD2}"/>
              </a:ext>
            </a:extLst>
          </p:cNvPr>
          <p:cNvCxnSpPr>
            <a:cxnSpLocks/>
            <a:stCxn id="16" idx="3"/>
          </p:cNvCxnSpPr>
          <p:nvPr/>
        </p:nvCxnSpPr>
        <p:spPr>
          <a:xfrm>
            <a:off x="2960754" y="3865884"/>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D7EB94-7834-44F9-B65D-6BB44BE5549D}"/>
              </a:ext>
            </a:extLst>
          </p:cNvPr>
          <p:cNvCxnSpPr>
            <a:cxnSpLocks/>
            <a:endCxn id="18" idx="0"/>
          </p:cNvCxnSpPr>
          <p:nvPr/>
        </p:nvCxnSpPr>
        <p:spPr>
          <a:xfrm>
            <a:off x="4140703" y="4288738"/>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CD547B1-D722-416E-820A-E15381D7149D}"/>
              </a:ext>
            </a:extLst>
          </p:cNvPr>
          <p:cNvCxnSpPr>
            <a:cxnSpLocks/>
            <a:endCxn id="20" idx="1"/>
          </p:cNvCxnSpPr>
          <p:nvPr/>
        </p:nvCxnSpPr>
        <p:spPr>
          <a:xfrm>
            <a:off x="4967779" y="3859533"/>
            <a:ext cx="717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5010921-1CE0-4BE4-8207-8C214A923677}"/>
              </a:ext>
            </a:extLst>
          </p:cNvPr>
          <p:cNvCxnSpPr>
            <a:stCxn id="20" idx="3"/>
            <a:endCxn id="21" idx="1"/>
          </p:cNvCxnSpPr>
          <p:nvPr/>
        </p:nvCxnSpPr>
        <p:spPr>
          <a:xfrm>
            <a:off x="6798034" y="3859533"/>
            <a:ext cx="662601"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56">
            <a:extLst>
              <a:ext uri="{FF2B5EF4-FFF2-40B4-BE49-F238E27FC236}">
                <a16:creationId xmlns:a16="http://schemas.microsoft.com/office/drawing/2014/main" id="{320B27E8-7DDD-4805-BFAF-2B0D6315E93D}"/>
              </a:ext>
            </a:extLst>
          </p:cNvPr>
          <p:cNvCxnSpPr>
            <a:cxnSpLocks/>
            <a:stCxn id="21" idx="0"/>
          </p:cNvCxnSpPr>
          <p:nvPr/>
        </p:nvCxnSpPr>
        <p:spPr>
          <a:xfrm rot="16200000" flipV="1">
            <a:off x="6078777" y="1504956"/>
            <a:ext cx="12700" cy="3876147"/>
          </a:xfrm>
          <a:prstGeom prst="bentConnector4">
            <a:avLst>
              <a:gd name="adj1" fmla="val 4962165"/>
              <a:gd name="adj2" fmla="val 10005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600227B2-E1CC-4DE3-9A86-BA0898D78856}"/>
              </a:ext>
            </a:extLst>
          </p:cNvPr>
          <p:cNvGraphicFramePr>
            <a:graphicFrameLocks noGrp="1"/>
          </p:cNvGraphicFramePr>
          <p:nvPr>
            <p:extLst>
              <p:ext uri="{D42A27DB-BD31-4B8C-83A1-F6EECF244321}">
                <p14:modId xmlns:p14="http://schemas.microsoft.com/office/powerpoint/2010/main" val="1594815766"/>
              </p:ext>
            </p:extLst>
          </p:nvPr>
        </p:nvGraphicFramePr>
        <p:xfrm>
          <a:off x="7795471" y="1263651"/>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3860115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BDDC-BD8A-4302-9139-7BBAB195EFBD}"/>
              </a:ext>
            </a:extLst>
          </p:cNvPr>
          <p:cNvSpPr>
            <a:spLocks noGrp="1"/>
          </p:cNvSpPr>
          <p:nvPr>
            <p:ph type="title"/>
          </p:nvPr>
        </p:nvSpPr>
        <p:spPr/>
        <p:txBody>
          <a:bodyPr/>
          <a:lstStyle/>
          <a:p>
            <a:r>
              <a:rPr lang="en-SG" dirty="0"/>
              <a:t>Solution 1 vs Solution 2</a:t>
            </a:r>
          </a:p>
        </p:txBody>
      </p:sp>
      <p:sp>
        <p:nvSpPr>
          <p:cNvPr id="3" name="Content Placeholder 2">
            <a:extLst>
              <a:ext uri="{FF2B5EF4-FFF2-40B4-BE49-F238E27FC236}">
                <a16:creationId xmlns:a16="http://schemas.microsoft.com/office/drawing/2014/main" id="{8F4666BA-4615-4D2E-860D-D9F135027847}"/>
              </a:ext>
            </a:extLst>
          </p:cNvPr>
          <p:cNvSpPr>
            <a:spLocks noGrp="1"/>
          </p:cNvSpPr>
          <p:nvPr>
            <p:ph idx="1"/>
          </p:nvPr>
        </p:nvSpPr>
        <p:spPr/>
        <p:txBody>
          <a:bodyPr/>
          <a:lstStyle/>
          <a:p>
            <a:r>
              <a:rPr lang="en-SG" b="1" dirty="0"/>
              <a:t>Solution 1</a:t>
            </a:r>
          </a:p>
          <a:p>
            <a:pPr lvl="1"/>
            <a:r>
              <a:rPr lang="en-SG" dirty="0"/>
              <a:t>Set s = l</a:t>
            </a:r>
            <a:r>
              <a:rPr lang="en-SG" sz="1600" dirty="0"/>
              <a:t>0</a:t>
            </a:r>
            <a:r>
              <a:rPr lang="en-SG" dirty="0"/>
              <a:t> (2)</a:t>
            </a:r>
          </a:p>
          <a:p>
            <a:pPr lvl="1"/>
            <a:r>
              <a:rPr lang="en-SG" dirty="0"/>
              <a:t>s = s (2) + l</a:t>
            </a:r>
            <a:r>
              <a:rPr lang="en-SG" sz="1600" dirty="0"/>
              <a:t>1</a:t>
            </a:r>
            <a:r>
              <a:rPr lang="en-SG" dirty="0"/>
              <a:t> (4)</a:t>
            </a:r>
          </a:p>
          <a:p>
            <a:pPr lvl="1"/>
            <a:r>
              <a:rPr lang="en-SG" dirty="0"/>
              <a:t>s = s (6) + l</a:t>
            </a:r>
            <a:r>
              <a:rPr lang="en-SG" sz="1600" dirty="0"/>
              <a:t>2</a:t>
            </a:r>
            <a:r>
              <a:rPr lang="en-SG" dirty="0"/>
              <a:t> (5)</a:t>
            </a:r>
          </a:p>
          <a:p>
            <a:pPr lvl="1"/>
            <a:r>
              <a:rPr lang="en-SG" dirty="0"/>
              <a:t>s = s (11) + l</a:t>
            </a:r>
            <a:r>
              <a:rPr lang="en-SG" sz="1600" dirty="0"/>
              <a:t>3</a:t>
            </a:r>
            <a:r>
              <a:rPr lang="en-SG" dirty="0"/>
              <a:t> (2)</a:t>
            </a:r>
          </a:p>
          <a:p>
            <a:pPr lvl="1"/>
            <a:r>
              <a:rPr lang="en-SG" dirty="0"/>
              <a:t>s = 13</a:t>
            </a:r>
          </a:p>
        </p:txBody>
      </p:sp>
      <p:sp>
        <p:nvSpPr>
          <p:cNvPr id="4" name="set m to l0…">
            <a:extLst>
              <a:ext uri="{FF2B5EF4-FFF2-40B4-BE49-F238E27FC236}">
                <a16:creationId xmlns:a16="http://schemas.microsoft.com/office/drawing/2014/main" id="{B679B439-645F-42CD-9EB3-12EB337C8212}"/>
              </a:ext>
            </a:extLst>
          </p:cNvPr>
          <p:cNvSpPr/>
          <p:nvPr/>
        </p:nvSpPr>
        <p:spPr>
          <a:xfrm>
            <a:off x="5448064" y="2882468"/>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SG" sz="1600" b="1" dirty="0">
                <a:solidFill>
                  <a:srgbClr val="FF0000"/>
                </a:solidFill>
                <a:latin typeface="Roboto Regular"/>
              </a:rPr>
              <a:t>s</a:t>
            </a:r>
            <a:r>
              <a:rPr sz="1600" dirty="0">
                <a:latin typeface="Roboto Regular"/>
              </a:rPr>
              <a:t> to l</a:t>
            </a:r>
            <a:r>
              <a:rPr sz="1600" baseline="-5999" dirty="0">
                <a:latin typeface="Roboto Regular"/>
              </a:rPr>
              <a:t>0</a:t>
            </a:r>
          </a:p>
          <a:p>
            <a:pPr algn="ctr">
              <a:defRPr sz="2000" b="0">
                <a:latin typeface="+mn-lt"/>
                <a:ea typeface="+mn-ea"/>
                <a:cs typeface="+mn-cs"/>
                <a:sym typeface="Helvetica Neue Medium"/>
              </a:defRPr>
            </a:pPr>
            <a:r>
              <a:rPr sz="1600" dirty="0">
                <a:latin typeface="Roboto Regular"/>
              </a:rPr>
              <a:t>set i to 1</a:t>
            </a:r>
          </a:p>
        </p:txBody>
      </p:sp>
      <p:sp>
        <p:nvSpPr>
          <p:cNvPr id="5" name="i equals k?">
            <a:extLst>
              <a:ext uri="{FF2B5EF4-FFF2-40B4-BE49-F238E27FC236}">
                <a16:creationId xmlns:a16="http://schemas.microsoft.com/office/drawing/2014/main" id="{597289CB-309D-4ADB-B096-2485EE75F19B}"/>
              </a:ext>
            </a:extLst>
          </p:cNvPr>
          <p:cNvSpPr/>
          <p:nvPr/>
        </p:nvSpPr>
        <p:spPr>
          <a:xfrm>
            <a:off x="7083083" y="2882468"/>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6" name="output m">
            <a:extLst>
              <a:ext uri="{FF2B5EF4-FFF2-40B4-BE49-F238E27FC236}">
                <a16:creationId xmlns:a16="http://schemas.microsoft.com/office/drawing/2014/main" id="{C37A0403-BCDC-48AE-ACA0-49309C0D826A}"/>
              </a:ext>
            </a:extLst>
          </p:cNvPr>
          <p:cNvSpPr/>
          <p:nvPr/>
        </p:nvSpPr>
        <p:spPr>
          <a:xfrm>
            <a:off x="7367671" y="4148286"/>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SG" sz="1600" b="1" dirty="0">
                <a:solidFill>
                  <a:srgbClr val="FF0000"/>
                </a:solidFill>
                <a:latin typeface="Roboto Regular"/>
              </a:rPr>
              <a:t>s</a:t>
            </a:r>
            <a:endParaRPr sz="1600" b="1" dirty="0">
              <a:solidFill>
                <a:srgbClr val="FF0000"/>
              </a:solidFill>
              <a:latin typeface="Roboto Regular"/>
            </a:endParaRPr>
          </a:p>
        </p:txBody>
      </p:sp>
      <p:sp>
        <p:nvSpPr>
          <p:cNvPr id="7" name="YES">
            <a:extLst>
              <a:ext uri="{FF2B5EF4-FFF2-40B4-BE49-F238E27FC236}">
                <a16:creationId xmlns:a16="http://schemas.microsoft.com/office/drawing/2014/main" id="{63EAF5C8-7702-46AF-AA16-2074F674B21D}"/>
              </a:ext>
            </a:extLst>
          </p:cNvPr>
          <p:cNvSpPr txBox="1"/>
          <p:nvPr/>
        </p:nvSpPr>
        <p:spPr>
          <a:xfrm>
            <a:off x="7971473" y="3760856"/>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8" name="set m to li">
            <a:extLst>
              <a:ext uri="{FF2B5EF4-FFF2-40B4-BE49-F238E27FC236}">
                <a16:creationId xmlns:a16="http://schemas.microsoft.com/office/drawing/2014/main" id="{1809036D-C80E-4EBE-AFCD-15F2D85202CC}"/>
              </a:ext>
            </a:extLst>
          </p:cNvPr>
          <p:cNvSpPr/>
          <p:nvPr/>
        </p:nvSpPr>
        <p:spPr>
          <a:xfrm>
            <a:off x="9363526" y="2882468"/>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SG" sz="1600" b="1" dirty="0">
                <a:solidFill>
                  <a:srgbClr val="FF0000"/>
                </a:solidFill>
                <a:latin typeface="Roboto Regular"/>
              </a:rPr>
              <a:t>Set s to</a:t>
            </a:r>
          </a:p>
          <a:p>
            <a:pPr algn="ctr">
              <a:defRPr sz="2000" b="0">
                <a:latin typeface="+mn-lt"/>
                <a:ea typeface="+mn-ea"/>
                <a:cs typeface="+mn-cs"/>
                <a:sym typeface="Helvetica Neue Medium"/>
              </a:defRPr>
            </a:pPr>
            <a:r>
              <a:rPr lang="en-SG" sz="1600" b="1" dirty="0">
                <a:solidFill>
                  <a:srgbClr val="FF0000"/>
                </a:solidFill>
                <a:latin typeface="Roboto Regular"/>
              </a:rPr>
              <a:t> s + l</a:t>
            </a:r>
            <a:r>
              <a:rPr lang="en-SG" sz="1600" b="1" baseline="-5999" dirty="0">
                <a:solidFill>
                  <a:srgbClr val="FF0000"/>
                </a:solidFill>
                <a:latin typeface="Roboto Regular"/>
              </a:rPr>
              <a:t>i</a:t>
            </a:r>
            <a:endParaRPr sz="1600" b="1" baseline="-5999" dirty="0">
              <a:solidFill>
                <a:srgbClr val="FF0000"/>
              </a:solidFill>
              <a:latin typeface="Roboto Regular"/>
            </a:endParaRPr>
          </a:p>
        </p:txBody>
      </p:sp>
      <p:sp>
        <p:nvSpPr>
          <p:cNvPr id="9" name="increment i">
            <a:extLst>
              <a:ext uri="{FF2B5EF4-FFF2-40B4-BE49-F238E27FC236}">
                <a16:creationId xmlns:a16="http://schemas.microsoft.com/office/drawing/2014/main" id="{19886DF0-CF63-4687-8B1D-8FC22A02915A}"/>
              </a:ext>
            </a:extLst>
          </p:cNvPr>
          <p:cNvSpPr/>
          <p:nvPr/>
        </p:nvSpPr>
        <p:spPr>
          <a:xfrm>
            <a:off x="10799717" y="2882468"/>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10" name="input k and l0..lk-1">
            <a:extLst>
              <a:ext uri="{FF2B5EF4-FFF2-40B4-BE49-F238E27FC236}">
                <a16:creationId xmlns:a16="http://schemas.microsoft.com/office/drawing/2014/main" id="{8A8C3254-6050-4969-8535-2E44734DBD59}"/>
              </a:ext>
            </a:extLst>
          </p:cNvPr>
          <p:cNvSpPr/>
          <p:nvPr/>
        </p:nvSpPr>
        <p:spPr>
          <a:xfrm>
            <a:off x="5497904" y="1611139"/>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11" name="Straight Arrow Connector 10">
            <a:extLst>
              <a:ext uri="{FF2B5EF4-FFF2-40B4-BE49-F238E27FC236}">
                <a16:creationId xmlns:a16="http://schemas.microsoft.com/office/drawing/2014/main" id="{91FE5216-F167-4987-BD13-AB667846630A}"/>
              </a:ext>
            </a:extLst>
          </p:cNvPr>
          <p:cNvCxnSpPr>
            <a:cxnSpLocks/>
            <a:stCxn id="10" idx="2"/>
            <a:endCxn id="4" idx="0"/>
          </p:cNvCxnSpPr>
          <p:nvPr/>
        </p:nvCxnSpPr>
        <p:spPr>
          <a:xfrm flipH="1">
            <a:off x="6096000" y="2352762"/>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70520F5-E970-4AFF-98FF-8DB2E3EF2509}"/>
              </a:ext>
            </a:extLst>
          </p:cNvPr>
          <p:cNvCxnSpPr>
            <a:cxnSpLocks/>
            <a:stCxn id="4" idx="3"/>
          </p:cNvCxnSpPr>
          <p:nvPr/>
        </p:nvCxnSpPr>
        <p:spPr>
          <a:xfrm>
            <a:off x="6743937" y="3305322"/>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AE7741-FA2B-4E13-9A90-4D5A585A7555}"/>
              </a:ext>
            </a:extLst>
          </p:cNvPr>
          <p:cNvCxnSpPr>
            <a:cxnSpLocks/>
            <a:endCxn id="6" idx="0"/>
          </p:cNvCxnSpPr>
          <p:nvPr/>
        </p:nvCxnSpPr>
        <p:spPr>
          <a:xfrm>
            <a:off x="7923885" y="3728177"/>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5CB204A-CC92-4E54-A3B7-D843FD093AEC}"/>
              </a:ext>
            </a:extLst>
          </p:cNvPr>
          <p:cNvCxnSpPr>
            <a:stCxn id="8" idx="3"/>
            <a:endCxn id="9" idx="1"/>
          </p:cNvCxnSpPr>
          <p:nvPr/>
        </p:nvCxnSpPr>
        <p:spPr>
          <a:xfrm>
            <a:off x="10475955" y="3305322"/>
            <a:ext cx="323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56">
            <a:extLst>
              <a:ext uri="{FF2B5EF4-FFF2-40B4-BE49-F238E27FC236}">
                <a16:creationId xmlns:a16="http://schemas.microsoft.com/office/drawing/2014/main" id="{0F7B78E7-DB41-4A28-912F-655F01ECD78C}"/>
              </a:ext>
            </a:extLst>
          </p:cNvPr>
          <p:cNvCxnSpPr>
            <a:stCxn id="9" idx="0"/>
          </p:cNvCxnSpPr>
          <p:nvPr/>
        </p:nvCxnSpPr>
        <p:spPr>
          <a:xfrm rot="16200000" flipV="1">
            <a:off x="8722791" y="249327"/>
            <a:ext cx="12700" cy="5266282"/>
          </a:xfrm>
          <a:prstGeom prst="bentConnector4">
            <a:avLst>
              <a:gd name="adj1" fmla="val 6938929"/>
              <a:gd name="adj2" fmla="val 999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56">
            <a:extLst>
              <a:ext uri="{FF2B5EF4-FFF2-40B4-BE49-F238E27FC236}">
                <a16:creationId xmlns:a16="http://schemas.microsoft.com/office/drawing/2014/main" id="{2C0DB20B-8C03-459B-8D20-ED9CC0F5A472}"/>
              </a:ext>
            </a:extLst>
          </p:cNvPr>
          <p:cNvCxnSpPr>
            <a:cxnSpLocks/>
            <a:stCxn id="8" idx="1"/>
          </p:cNvCxnSpPr>
          <p:nvPr/>
        </p:nvCxnSpPr>
        <p:spPr>
          <a:xfrm rot="10800000">
            <a:off x="8741534" y="3305322"/>
            <a:ext cx="621993"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A30E9238-B265-4B01-A4FA-1D61F32102F5}"/>
              </a:ext>
            </a:extLst>
          </p:cNvPr>
          <p:cNvGraphicFramePr>
            <a:graphicFrameLocks noGrp="1"/>
          </p:cNvGraphicFramePr>
          <p:nvPr>
            <p:extLst>
              <p:ext uri="{D42A27DB-BD31-4B8C-83A1-F6EECF244321}">
                <p14:modId xmlns:p14="http://schemas.microsoft.com/office/powerpoint/2010/main" val="3213900684"/>
              </p:ext>
            </p:extLst>
          </p:nvPr>
        </p:nvGraphicFramePr>
        <p:xfrm>
          <a:off x="8906004" y="333090"/>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Tree>
    <p:extLst>
      <p:ext uri="{BB962C8B-B14F-4D97-AF65-F5344CB8AC3E}">
        <p14:creationId xmlns:p14="http://schemas.microsoft.com/office/powerpoint/2010/main" val="1737782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BDDC-BD8A-4302-9139-7BBAB195EFBD}"/>
              </a:ext>
            </a:extLst>
          </p:cNvPr>
          <p:cNvSpPr>
            <a:spLocks noGrp="1"/>
          </p:cNvSpPr>
          <p:nvPr>
            <p:ph type="title"/>
          </p:nvPr>
        </p:nvSpPr>
        <p:spPr/>
        <p:txBody>
          <a:bodyPr/>
          <a:lstStyle/>
          <a:p>
            <a:r>
              <a:rPr lang="en-SG" dirty="0"/>
              <a:t>Solution 1 vs Solution 2</a:t>
            </a:r>
          </a:p>
        </p:txBody>
      </p:sp>
      <p:sp>
        <p:nvSpPr>
          <p:cNvPr id="3" name="Content Placeholder 2">
            <a:extLst>
              <a:ext uri="{FF2B5EF4-FFF2-40B4-BE49-F238E27FC236}">
                <a16:creationId xmlns:a16="http://schemas.microsoft.com/office/drawing/2014/main" id="{8F4666BA-4615-4D2E-860D-D9F135027847}"/>
              </a:ext>
            </a:extLst>
          </p:cNvPr>
          <p:cNvSpPr>
            <a:spLocks noGrp="1"/>
          </p:cNvSpPr>
          <p:nvPr>
            <p:ph idx="1"/>
          </p:nvPr>
        </p:nvSpPr>
        <p:spPr/>
        <p:txBody>
          <a:bodyPr/>
          <a:lstStyle/>
          <a:p>
            <a:r>
              <a:rPr lang="en-SG" b="1" dirty="0"/>
              <a:t>Solution 2</a:t>
            </a:r>
          </a:p>
          <a:p>
            <a:pPr lvl="1"/>
            <a:r>
              <a:rPr lang="en-SG" dirty="0"/>
              <a:t>Set s = 0</a:t>
            </a:r>
          </a:p>
          <a:p>
            <a:pPr lvl="1"/>
            <a:r>
              <a:rPr lang="en-SG" b="1" dirty="0">
                <a:solidFill>
                  <a:srgbClr val="FF0000"/>
                </a:solidFill>
              </a:rPr>
              <a:t>s = s (0) + l</a:t>
            </a:r>
            <a:r>
              <a:rPr lang="en-SG" sz="1600" b="1" dirty="0">
                <a:solidFill>
                  <a:srgbClr val="FF0000"/>
                </a:solidFill>
              </a:rPr>
              <a:t>0</a:t>
            </a:r>
            <a:r>
              <a:rPr lang="en-SG" b="1" dirty="0">
                <a:solidFill>
                  <a:srgbClr val="FF0000"/>
                </a:solidFill>
              </a:rPr>
              <a:t> (2)</a:t>
            </a:r>
          </a:p>
          <a:p>
            <a:pPr lvl="1"/>
            <a:r>
              <a:rPr lang="en-SG" dirty="0"/>
              <a:t>s = s (2) + l</a:t>
            </a:r>
            <a:r>
              <a:rPr lang="en-SG" sz="1600" dirty="0"/>
              <a:t>1</a:t>
            </a:r>
            <a:r>
              <a:rPr lang="en-SG" dirty="0"/>
              <a:t> (4)</a:t>
            </a:r>
          </a:p>
          <a:p>
            <a:pPr lvl="1"/>
            <a:r>
              <a:rPr lang="en-SG" dirty="0"/>
              <a:t>s = s (6) + l</a:t>
            </a:r>
            <a:r>
              <a:rPr lang="en-SG" sz="1600" dirty="0"/>
              <a:t>2</a:t>
            </a:r>
            <a:r>
              <a:rPr lang="en-SG" dirty="0"/>
              <a:t> (5)</a:t>
            </a:r>
          </a:p>
          <a:p>
            <a:pPr lvl="1"/>
            <a:r>
              <a:rPr lang="en-SG" dirty="0"/>
              <a:t>s = s (5) + l</a:t>
            </a:r>
            <a:r>
              <a:rPr lang="en-SG" sz="1600" dirty="0"/>
              <a:t>3</a:t>
            </a:r>
            <a:r>
              <a:rPr lang="en-SG" dirty="0"/>
              <a:t> (2)</a:t>
            </a:r>
          </a:p>
          <a:p>
            <a:pPr lvl="1"/>
            <a:r>
              <a:rPr lang="en-SG" dirty="0"/>
              <a:t>s = 13</a:t>
            </a:r>
          </a:p>
        </p:txBody>
      </p:sp>
      <p:graphicFrame>
        <p:nvGraphicFramePr>
          <p:cNvPr id="20" name="Table 19">
            <a:extLst>
              <a:ext uri="{FF2B5EF4-FFF2-40B4-BE49-F238E27FC236}">
                <a16:creationId xmlns:a16="http://schemas.microsoft.com/office/drawing/2014/main" id="{A30E9238-B265-4B01-A4FA-1D61F32102F5}"/>
              </a:ext>
            </a:extLst>
          </p:cNvPr>
          <p:cNvGraphicFramePr>
            <a:graphicFrameLocks noGrp="1"/>
          </p:cNvGraphicFramePr>
          <p:nvPr/>
        </p:nvGraphicFramePr>
        <p:xfrm>
          <a:off x="8906004" y="333090"/>
          <a:ext cx="2449928" cy="914400"/>
        </p:xfrm>
        <a:graphic>
          <a:graphicData uri="http://schemas.openxmlformats.org/drawingml/2006/table">
            <a:tbl>
              <a:tblPr firstRow="1" bandRow="1">
                <a:tableStyleId>{D113A9D2-9D6B-4929-AA2D-F23B5EE8CBE7}</a:tableStyleId>
              </a:tblPr>
              <a:tblGrid>
                <a:gridCol w="612482">
                  <a:extLst>
                    <a:ext uri="{9D8B030D-6E8A-4147-A177-3AD203B41FA5}">
                      <a16:colId xmlns:a16="http://schemas.microsoft.com/office/drawing/2014/main" val="3418957606"/>
                    </a:ext>
                  </a:extLst>
                </a:gridCol>
                <a:gridCol w="612482">
                  <a:extLst>
                    <a:ext uri="{9D8B030D-6E8A-4147-A177-3AD203B41FA5}">
                      <a16:colId xmlns:a16="http://schemas.microsoft.com/office/drawing/2014/main" val="271694044"/>
                    </a:ext>
                  </a:extLst>
                </a:gridCol>
                <a:gridCol w="612482">
                  <a:extLst>
                    <a:ext uri="{9D8B030D-6E8A-4147-A177-3AD203B41FA5}">
                      <a16:colId xmlns:a16="http://schemas.microsoft.com/office/drawing/2014/main" val="1659987404"/>
                    </a:ext>
                  </a:extLst>
                </a:gridCol>
                <a:gridCol w="612482">
                  <a:extLst>
                    <a:ext uri="{9D8B030D-6E8A-4147-A177-3AD203B41FA5}">
                      <a16:colId xmlns:a16="http://schemas.microsoft.com/office/drawing/2014/main" val="421377375"/>
                    </a:ext>
                  </a:extLst>
                </a:gridCol>
              </a:tblGrid>
              <a:tr h="0">
                <a:tc>
                  <a:txBody>
                    <a:bodyPr/>
                    <a:lstStyle/>
                    <a:p>
                      <a:pPr algn="ct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o</a:t>
                      </a:r>
                      <a:endParaRPr lang="en-SG"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400" dirty="0">
                          <a:solidFill>
                            <a:schemeClr val="tx1"/>
                          </a:solidFill>
                          <a:latin typeface="Arial" panose="020B0604020202020204" pitchFamily="34" charset="0"/>
                          <a:cs typeface="Arial" panose="020B0604020202020204" pitchFamily="34" charset="0"/>
                        </a:rPr>
                        <a:t>l</a:t>
                      </a:r>
                      <a:r>
                        <a:rPr lang="en-SG" sz="1600" dirty="0">
                          <a:solidFill>
                            <a:schemeClr val="tx1"/>
                          </a:solidFill>
                          <a:latin typeface="Arial" panose="020B0604020202020204" pitchFamily="34" charset="0"/>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107021"/>
                  </a:ext>
                </a:extLst>
              </a:tr>
              <a:tr h="370840">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sz="2400" dirty="0">
                          <a:solidFill>
                            <a:schemeClr val="tx1"/>
                          </a:solidFill>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266851"/>
                  </a:ext>
                </a:extLst>
              </a:tr>
            </a:tbl>
          </a:graphicData>
        </a:graphic>
      </p:graphicFrame>
      <p:sp>
        <p:nvSpPr>
          <p:cNvPr id="33" name="set m to l0…">
            <a:extLst>
              <a:ext uri="{FF2B5EF4-FFF2-40B4-BE49-F238E27FC236}">
                <a16:creationId xmlns:a16="http://schemas.microsoft.com/office/drawing/2014/main" id="{19FE6057-82F0-4E27-A34C-12D2A6BDD6A6}"/>
              </a:ext>
            </a:extLst>
          </p:cNvPr>
          <p:cNvSpPr/>
          <p:nvPr/>
        </p:nvSpPr>
        <p:spPr>
          <a:xfrm>
            <a:off x="4858026" y="2871531"/>
            <a:ext cx="1295872"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sz="1600" dirty="0">
                <a:latin typeface="Roboto Regular"/>
              </a:rPr>
              <a:t>set </a:t>
            </a:r>
            <a:r>
              <a:rPr lang="en-US" sz="1600" dirty="0">
                <a:latin typeface="Roboto Regular"/>
              </a:rPr>
              <a:t>s</a:t>
            </a:r>
            <a:r>
              <a:rPr sz="1600" dirty="0">
                <a:latin typeface="Roboto Regular"/>
              </a:rPr>
              <a:t> to </a:t>
            </a:r>
            <a:r>
              <a:rPr lang="en-US" sz="1600" dirty="0">
                <a:latin typeface="Roboto Regular"/>
              </a:rPr>
              <a:t>0</a:t>
            </a:r>
            <a:endParaRPr sz="1600" baseline="-5999" dirty="0">
              <a:latin typeface="Roboto Regular"/>
            </a:endParaRPr>
          </a:p>
          <a:p>
            <a:pPr algn="ctr">
              <a:defRPr sz="2000" b="0">
                <a:latin typeface="+mn-lt"/>
                <a:ea typeface="+mn-ea"/>
                <a:cs typeface="+mn-cs"/>
                <a:sym typeface="Helvetica Neue Medium"/>
              </a:defRPr>
            </a:pPr>
            <a:r>
              <a:rPr lang="en-SG" sz="1600" dirty="0">
                <a:latin typeface="Roboto Regular"/>
              </a:rPr>
              <a:t>set</a:t>
            </a:r>
            <a:r>
              <a:rPr sz="1600" dirty="0">
                <a:latin typeface="Roboto Regular"/>
              </a:rPr>
              <a:t> i to </a:t>
            </a:r>
            <a:r>
              <a:rPr lang="en-US" sz="1600" dirty="0">
                <a:latin typeface="Roboto Regular"/>
              </a:rPr>
              <a:t>0</a:t>
            </a:r>
            <a:endParaRPr sz="1600" dirty="0">
              <a:latin typeface="Roboto Regular"/>
            </a:endParaRPr>
          </a:p>
        </p:txBody>
      </p:sp>
      <p:sp>
        <p:nvSpPr>
          <p:cNvPr id="34" name="i equals k?">
            <a:extLst>
              <a:ext uri="{FF2B5EF4-FFF2-40B4-BE49-F238E27FC236}">
                <a16:creationId xmlns:a16="http://schemas.microsoft.com/office/drawing/2014/main" id="{BE2B9C2D-42AA-43DC-B93D-2C3807CAAB31}"/>
              </a:ext>
            </a:extLst>
          </p:cNvPr>
          <p:cNvSpPr/>
          <p:nvPr/>
        </p:nvSpPr>
        <p:spPr>
          <a:xfrm>
            <a:off x="6493045" y="2871531"/>
            <a:ext cx="1667878" cy="845708"/>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 equals k?</a:t>
            </a:r>
          </a:p>
        </p:txBody>
      </p:sp>
      <p:sp>
        <p:nvSpPr>
          <p:cNvPr id="35" name="output m">
            <a:extLst>
              <a:ext uri="{FF2B5EF4-FFF2-40B4-BE49-F238E27FC236}">
                <a16:creationId xmlns:a16="http://schemas.microsoft.com/office/drawing/2014/main" id="{65FC6FC7-8B6A-4754-AE93-77A3768E7C44}"/>
              </a:ext>
            </a:extLst>
          </p:cNvPr>
          <p:cNvSpPr/>
          <p:nvPr/>
        </p:nvSpPr>
        <p:spPr>
          <a:xfrm>
            <a:off x="6777632" y="4137348"/>
            <a:ext cx="1112429" cy="538015"/>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output </a:t>
            </a:r>
            <a:r>
              <a:rPr lang="en-US" sz="1600" dirty="0">
                <a:latin typeface="Roboto Regular"/>
              </a:rPr>
              <a:t>s</a:t>
            </a:r>
            <a:endParaRPr sz="1600" dirty="0">
              <a:latin typeface="Roboto Regular"/>
            </a:endParaRPr>
          </a:p>
        </p:txBody>
      </p:sp>
      <p:sp>
        <p:nvSpPr>
          <p:cNvPr id="36" name="YES">
            <a:extLst>
              <a:ext uri="{FF2B5EF4-FFF2-40B4-BE49-F238E27FC236}">
                <a16:creationId xmlns:a16="http://schemas.microsoft.com/office/drawing/2014/main" id="{8D44BA54-B577-48B5-8BAA-F9EF963282E6}"/>
              </a:ext>
            </a:extLst>
          </p:cNvPr>
          <p:cNvSpPr txBox="1"/>
          <p:nvPr/>
        </p:nvSpPr>
        <p:spPr>
          <a:xfrm>
            <a:off x="7381435" y="3749918"/>
            <a:ext cx="308310"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YES</a:t>
            </a:r>
          </a:p>
        </p:txBody>
      </p:sp>
      <p:sp>
        <p:nvSpPr>
          <p:cNvPr id="37" name="set m to li">
            <a:extLst>
              <a:ext uri="{FF2B5EF4-FFF2-40B4-BE49-F238E27FC236}">
                <a16:creationId xmlns:a16="http://schemas.microsoft.com/office/drawing/2014/main" id="{1913789E-C5F8-4B33-97B9-872EE53FAD7C}"/>
              </a:ext>
            </a:extLst>
          </p:cNvPr>
          <p:cNvSpPr/>
          <p:nvPr/>
        </p:nvSpPr>
        <p:spPr>
          <a:xfrm>
            <a:off x="8878749" y="2865180"/>
            <a:ext cx="1112429"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set s to s + </a:t>
            </a:r>
            <a:r>
              <a:rPr sz="1600" dirty="0">
                <a:latin typeface="Roboto Regular"/>
              </a:rPr>
              <a:t>l</a:t>
            </a:r>
            <a:r>
              <a:rPr sz="1600" baseline="-5999" dirty="0">
                <a:latin typeface="Roboto Regular"/>
              </a:rPr>
              <a:t>i</a:t>
            </a:r>
          </a:p>
        </p:txBody>
      </p:sp>
      <p:sp>
        <p:nvSpPr>
          <p:cNvPr id="38" name="increment i">
            <a:extLst>
              <a:ext uri="{FF2B5EF4-FFF2-40B4-BE49-F238E27FC236}">
                <a16:creationId xmlns:a16="http://schemas.microsoft.com/office/drawing/2014/main" id="{C2311292-B2F7-4D00-BFB0-40D8FC416F28}"/>
              </a:ext>
            </a:extLst>
          </p:cNvPr>
          <p:cNvSpPr/>
          <p:nvPr/>
        </p:nvSpPr>
        <p:spPr>
          <a:xfrm>
            <a:off x="10653779" y="2871531"/>
            <a:ext cx="1112430" cy="845708"/>
          </a:xfrm>
          <a:prstGeom prst="rect">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lvl1pPr>
              <a:defRPr sz="2000" b="0">
                <a:latin typeface="+mn-lt"/>
                <a:ea typeface="+mn-ea"/>
                <a:cs typeface="+mn-cs"/>
                <a:sym typeface="Helvetica Neue Medium"/>
              </a:defRPr>
            </a:lvl1pPr>
          </a:lstStyle>
          <a:p>
            <a:pPr algn="ctr"/>
            <a:r>
              <a:rPr sz="1600" dirty="0">
                <a:latin typeface="Roboto Regular"/>
              </a:rPr>
              <a:t>increment i</a:t>
            </a:r>
          </a:p>
        </p:txBody>
      </p:sp>
      <p:sp>
        <p:nvSpPr>
          <p:cNvPr id="39" name="NO">
            <a:extLst>
              <a:ext uri="{FF2B5EF4-FFF2-40B4-BE49-F238E27FC236}">
                <a16:creationId xmlns:a16="http://schemas.microsoft.com/office/drawing/2014/main" id="{62A8182F-1D9E-4B89-B455-84BB4BDC7B5C}"/>
              </a:ext>
            </a:extLst>
          </p:cNvPr>
          <p:cNvSpPr txBox="1"/>
          <p:nvPr/>
        </p:nvSpPr>
        <p:spPr>
          <a:xfrm>
            <a:off x="8171582" y="3297743"/>
            <a:ext cx="245793" cy="2073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6458" tIns="26458" rIns="26458" bIns="26458" anchor="ctr">
            <a:spAutoFit/>
          </a:bodyPr>
          <a:lstStyle>
            <a:lvl1pPr>
              <a:defRPr>
                <a:solidFill>
                  <a:schemeClr val="accent5">
                    <a:lumOff val="-29866"/>
                  </a:schemeClr>
                </a:solidFill>
              </a:defRPr>
            </a:lvl1pPr>
          </a:lstStyle>
          <a:p>
            <a:pPr algn="ctr"/>
            <a:r>
              <a:rPr sz="1000" dirty="0">
                <a:solidFill>
                  <a:srgbClr val="FF0000"/>
                </a:solidFill>
                <a:latin typeface="Roboto Regular"/>
              </a:rPr>
              <a:t>NO</a:t>
            </a:r>
          </a:p>
        </p:txBody>
      </p:sp>
      <p:sp>
        <p:nvSpPr>
          <p:cNvPr id="40" name="input k and l0..lk-1">
            <a:extLst>
              <a:ext uri="{FF2B5EF4-FFF2-40B4-BE49-F238E27FC236}">
                <a16:creationId xmlns:a16="http://schemas.microsoft.com/office/drawing/2014/main" id="{B41A99D9-0AEC-4B29-A577-9EB222096CC6}"/>
              </a:ext>
            </a:extLst>
          </p:cNvPr>
          <p:cNvSpPr/>
          <p:nvPr/>
        </p:nvSpPr>
        <p:spPr>
          <a:xfrm>
            <a:off x="4907866" y="1600201"/>
            <a:ext cx="1204152" cy="741623"/>
          </a:xfrm>
          <a:prstGeom prst="roundRect">
            <a:avLst>
              <a:gd name="adj" fmla="val 23579"/>
            </a:avLst>
          </a:prstGeom>
          <a:solidFill>
            <a:srgbClr val="FFFFFF"/>
          </a:solidFill>
          <a:ln w="12700">
            <a:solidFill>
              <a:schemeClr val="accent1">
                <a:lumOff val="-13575"/>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458" tIns="26458" rIns="26458" bIns="26458" anchor="ctr"/>
          <a:lstStyle/>
          <a:p>
            <a:pPr algn="ctr">
              <a:defRPr sz="2000" b="0">
                <a:latin typeface="+mn-lt"/>
                <a:ea typeface="+mn-ea"/>
                <a:cs typeface="+mn-cs"/>
                <a:sym typeface="Helvetica Neue Medium"/>
              </a:defRPr>
            </a:pPr>
            <a:r>
              <a:rPr lang="en-US" sz="1600" dirty="0">
                <a:latin typeface="Roboto Regular"/>
              </a:rPr>
              <a:t>input k and l</a:t>
            </a:r>
            <a:r>
              <a:rPr lang="en-US" sz="1600" baseline="-25000" dirty="0">
                <a:latin typeface="Roboto Regular"/>
              </a:rPr>
              <a:t>0</a:t>
            </a:r>
            <a:r>
              <a:rPr lang="en-US" sz="1600" dirty="0">
                <a:latin typeface="Roboto Regular"/>
              </a:rPr>
              <a:t> .. l</a:t>
            </a:r>
            <a:r>
              <a:rPr lang="en-US" sz="1600" baseline="-25000" dirty="0">
                <a:latin typeface="Roboto Regular"/>
              </a:rPr>
              <a:t>k-1</a:t>
            </a:r>
            <a:r>
              <a:rPr lang="en-US" sz="1600" dirty="0">
                <a:latin typeface="Roboto Regular"/>
              </a:rPr>
              <a:t> </a:t>
            </a:r>
            <a:endParaRPr sz="1600" dirty="0">
              <a:latin typeface="Roboto Regular"/>
            </a:endParaRPr>
          </a:p>
        </p:txBody>
      </p:sp>
      <p:cxnSp>
        <p:nvCxnSpPr>
          <p:cNvPr id="41" name="Straight Arrow Connector 40">
            <a:extLst>
              <a:ext uri="{FF2B5EF4-FFF2-40B4-BE49-F238E27FC236}">
                <a16:creationId xmlns:a16="http://schemas.microsoft.com/office/drawing/2014/main" id="{701BCABF-6FC1-42EC-AD85-926628C308FC}"/>
              </a:ext>
            </a:extLst>
          </p:cNvPr>
          <p:cNvCxnSpPr>
            <a:cxnSpLocks/>
            <a:stCxn id="40" idx="2"/>
            <a:endCxn id="33" idx="0"/>
          </p:cNvCxnSpPr>
          <p:nvPr/>
        </p:nvCxnSpPr>
        <p:spPr>
          <a:xfrm flipH="1">
            <a:off x="5505962" y="2341824"/>
            <a:ext cx="3980" cy="52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F6A7003-D103-47C7-BF10-3129446A6B42}"/>
              </a:ext>
            </a:extLst>
          </p:cNvPr>
          <p:cNvCxnSpPr>
            <a:cxnSpLocks/>
            <a:stCxn id="33" idx="3"/>
          </p:cNvCxnSpPr>
          <p:nvPr/>
        </p:nvCxnSpPr>
        <p:spPr>
          <a:xfrm>
            <a:off x="6153898" y="3294385"/>
            <a:ext cx="339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BC7FEBB-16A3-4CFE-8815-535537EE8A15}"/>
              </a:ext>
            </a:extLst>
          </p:cNvPr>
          <p:cNvCxnSpPr>
            <a:cxnSpLocks/>
            <a:endCxn id="35" idx="0"/>
          </p:cNvCxnSpPr>
          <p:nvPr/>
        </p:nvCxnSpPr>
        <p:spPr>
          <a:xfrm>
            <a:off x="7333847" y="3717239"/>
            <a:ext cx="0" cy="420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CC7D58E-4742-43EC-BDBB-C89206DF431B}"/>
              </a:ext>
            </a:extLst>
          </p:cNvPr>
          <p:cNvCxnSpPr>
            <a:cxnSpLocks/>
            <a:endCxn id="37" idx="1"/>
          </p:cNvCxnSpPr>
          <p:nvPr/>
        </p:nvCxnSpPr>
        <p:spPr>
          <a:xfrm>
            <a:off x="8160923" y="3288034"/>
            <a:ext cx="7178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1E5639-F74D-4555-8EA2-383FA4FA1971}"/>
              </a:ext>
            </a:extLst>
          </p:cNvPr>
          <p:cNvCxnSpPr>
            <a:stCxn id="37" idx="3"/>
            <a:endCxn id="38" idx="1"/>
          </p:cNvCxnSpPr>
          <p:nvPr/>
        </p:nvCxnSpPr>
        <p:spPr>
          <a:xfrm>
            <a:off x="9991178" y="3288034"/>
            <a:ext cx="662601" cy="6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56">
            <a:extLst>
              <a:ext uri="{FF2B5EF4-FFF2-40B4-BE49-F238E27FC236}">
                <a16:creationId xmlns:a16="http://schemas.microsoft.com/office/drawing/2014/main" id="{C5FE1EB7-D59E-44B8-A2DC-FFEB70CCF9A4}"/>
              </a:ext>
            </a:extLst>
          </p:cNvPr>
          <p:cNvCxnSpPr>
            <a:cxnSpLocks/>
            <a:stCxn id="38" idx="0"/>
          </p:cNvCxnSpPr>
          <p:nvPr/>
        </p:nvCxnSpPr>
        <p:spPr>
          <a:xfrm rot="16200000" flipV="1">
            <a:off x="9271921" y="933457"/>
            <a:ext cx="12700" cy="3876147"/>
          </a:xfrm>
          <a:prstGeom prst="bentConnector4">
            <a:avLst>
              <a:gd name="adj1" fmla="val 4962165"/>
              <a:gd name="adj2" fmla="val 1000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80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7F6-7B8B-453D-8DF9-CD999196B46A}"/>
              </a:ext>
            </a:extLst>
          </p:cNvPr>
          <p:cNvSpPr>
            <a:spLocks noGrp="1"/>
          </p:cNvSpPr>
          <p:nvPr>
            <p:ph type="title"/>
          </p:nvPr>
        </p:nvSpPr>
        <p:spPr/>
        <p:txBody>
          <a:bodyPr/>
          <a:lstStyle/>
          <a:p>
            <a:r>
              <a:rPr lang="en-SG" dirty="0"/>
              <a:t>Who are you?</a:t>
            </a:r>
          </a:p>
        </p:txBody>
      </p:sp>
      <p:sp>
        <p:nvSpPr>
          <p:cNvPr id="3" name="Content Placeholder 2">
            <a:extLst>
              <a:ext uri="{FF2B5EF4-FFF2-40B4-BE49-F238E27FC236}">
                <a16:creationId xmlns:a16="http://schemas.microsoft.com/office/drawing/2014/main" id="{B8328DE1-A84B-44D6-A7B1-EB8AD617C59B}"/>
              </a:ext>
            </a:extLst>
          </p:cNvPr>
          <p:cNvSpPr>
            <a:spLocks noGrp="1"/>
          </p:cNvSpPr>
          <p:nvPr>
            <p:ph idx="1"/>
          </p:nvPr>
        </p:nvSpPr>
        <p:spPr/>
        <p:txBody>
          <a:bodyPr/>
          <a:lstStyle/>
          <a:p>
            <a:r>
              <a:rPr lang="en-SG" dirty="0"/>
              <a:t>Name</a:t>
            </a:r>
          </a:p>
          <a:p>
            <a:r>
              <a:rPr lang="en-SG" dirty="0"/>
              <a:t>Course</a:t>
            </a:r>
          </a:p>
          <a:p>
            <a:r>
              <a:rPr lang="en-SG" dirty="0"/>
              <a:t>Favourite food</a:t>
            </a:r>
          </a:p>
          <a:p>
            <a:r>
              <a:rPr lang="en-SG" dirty="0"/>
              <a:t>Hobby or any other fun fact if you want</a:t>
            </a:r>
          </a:p>
        </p:txBody>
      </p:sp>
    </p:spTree>
    <p:extLst>
      <p:ext uri="{BB962C8B-B14F-4D97-AF65-F5344CB8AC3E}">
        <p14:creationId xmlns:p14="http://schemas.microsoft.com/office/powerpoint/2010/main" val="111389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TUTORIAL OVER</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4000" b="1" dirty="0">
                <a:solidFill>
                  <a:srgbClr val="00B050"/>
                </a:solidFill>
              </a:rPr>
              <a:t>Free-and-easy lab next</a:t>
            </a: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864373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7F6-7B8B-453D-8DF9-CD999196B46A}"/>
              </a:ext>
            </a:extLst>
          </p:cNvPr>
          <p:cNvSpPr>
            <a:spLocks noGrp="1"/>
          </p:cNvSpPr>
          <p:nvPr>
            <p:ph type="title"/>
          </p:nvPr>
        </p:nvSpPr>
        <p:spPr/>
        <p:txBody>
          <a:bodyPr/>
          <a:lstStyle/>
          <a:p>
            <a:r>
              <a:rPr lang="en-SG" dirty="0"/>
              <a:t>Lab segment</a:t>
            </a:r>
          </a:p>
        </p:txBody>
      </p:sp>
      <p:sp>
        <p:nvSpPr>
          <p:cNvPr id="3" name="Content Placeholder 2">
            <a:extLst>
              <a:ext uri="{FF2B5EF4-FFF2-40B4-BE49-F238E27FC236}">
                <a16:creationId xmlns:a16="http://schemas.microsoft.com/office/drawing/2014/main" id="{B8328DE1-A84B-44D6-A7B1-EB8AD617C59B}"/>
              </a:ext>
            </a:extLst>
          </p:cNvPr>
          <p:cNvSpPr>
            <a:spLocks noGrp="1"/>
          </p:cNvSpPr>
          <p:nvPr>
            <p:ph idx="1"/>
          </p:nvPr>
        </p:nvSpPr>
        <p:spPr/>
        <p:txBody>
          <a:bodyPr/>
          <a:lstStyle/>
          <a:p>
            <a:r>
              <a:rPr lang="en-US" dirty="0"/>
              <a:t>Access Programming Environment: </a:t>
            </a:r>
            <a:r>
              <a:rPr lang="en-US" dirty="0">
                <a:hlinkClick r:id="rId3"/>
              </a:rPr>
              <a:t>https://nus-cs1010.github.io/1819-s1/environments/index.html</a:t>
            </a:r>
            <a:r>
              <a:rPr lang="en-US" dirty="0"/>
              <a:t> </a:t>
            </a:r>
          </a:p>
          <a:p>
            <a:r>
              <a:rPr lang="en-US" dirty="0"/>
              <a:t>UNIX Walkthrough: </a:t>
            </a:r>
            <a:r>
              <a:rPr lang="en-US" dirty="0">
                <a:hlinkClick r:id="rId4"/>
              </a:rPr>
              <a:t>https://nus-cs1010.github.io/1819-s1/unix/index.html</a:t>
            </a:r>
            <a:r>
              <a:rPr lang="en-US" dirty="0"/>
              <a:t> </a:t>
            </a:r>
          </a:p>
          <a:p>
            <a:r>
              <a:rPr lang="en-US" dirty="0"/>
              <a:t>Compiling and running C programs: </a:t>
            </a:r>
            <a:r>
              <a:rPr lang="en-US" dirty="0">
                <a:hlinkClick r:id="rId5"/>
              </a:rPr>
              <a:t>https://nus-cs1010.github.io/1819-s1/clang/index.html</a:t>
            </a:r>
            <a:r>
              <a:rPr lang="en-US" dirty="0"/>
              <a:t> </a:t>
            </a:r>
            <a:endParaRPr lang="en-SG" dirty="0"/>
          </a:p>
        </p:txBody>
      </p:sp>
    </p:spTree>
    <p:extLst>
      <p:ext uri="{BB962C8B-B14F-4D97-AF65-F5344CB8AC3E}">
        <p14:creationId xmlns:p14="http://schemas.microsoft.com/office/powerpoint/2010/main" val="305789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7F6-7B8B-453D-8DF9-CD999196B46A}"/>
              </a:ext>
            </a:extLst>
          </p:cNvPr>
          <p:cNvSpPr>
            <a:spLocks noGrp="1"/>
          </p:cNvSpPr>
          <p:nvPr>
            <p:ph type="title"/>
          </p:nvPr>
        </p:nvSpPr>
        <p:spPr/>
        <p:txBody>
          <a:bodyPr/>
          <a:lstStyle/>
          <a:p>
            <a:r>
              <a:rPr lang="en-SG" dirty="0"/>
              <a:t>Lab tips for Unix</a:t>
            </a:r>
          </a:p>
        </p:txBody>
      </p:sp>
      <p:sp>
        <p:nvSpPr>
          <p:cNvPr id="3" name="Content Placeholder 2">
            <a:extLst>
              <a:ext uri="{FF2B5EF4-FFF2-40B4-BE49-F238E27FC236}">
                <a16:creationId xmlns:a16="http://schemas.microsoft.com/office/drawing/2014/main" id="{B8328DE1-A84B-44D6-A7B1-EB8AD617C59B}"/>
              </a:ext>
            </a:extLst>
          </p:cNvPr>
          <p:cNvSpPr>
            <a:spLocks noGrp="1"/>
          </p:cNvSpPr>
          <p:nvPr>
            <p:ph idx="1"/>
          </p:nvPr>
        </p:nvSpPr>
        <p:spPr/>
        <p:txBody>
          <a:bodyPr/>
          <a:lstStyle/>
          <a:p>
            <a:r>
              <a:rPr lang="en-SG" dirty="0"/>
              <a:t>Use </a:t>
            </a:r>
            <a:r>
              <a:rPr lang="en-SG" dirty="0">
                <a:solidFill>
                  <a:srgbClr val="00B050"/>
                </a:solidFill>
                <a:latin typeface="Ubuntu" panose="020B0504030602030204" pitchFamily="34" charset="0"/>
              </a:rPr>
              <a:t>man</a:t>
            </a:r>
            <a:r>
              <a:rPr lang="en-SG" dirty="0"/>
              <a:t> to learn more about a command.</a:t>
            </a:r>
          </a:p>
          <a:p>
            <a:pPr lvl="1"/>
            <a:r>
              <a:rPr lang="en-SG" dirty="0"/>
              <a:t>i.e. man </a:t>
            </a:r>
            <a:r>
              <a:rPr lang="en-SG" dirty="0" err="1"/>
              <a:t>pwd</a:t>
            </a:r>
            <a:endParaRPr lang="en-SG" dirty="0"/>
          </a:p>
          <a:p>
            <a:r>
              <a:rPr lang="en-SG" dirty="0"/>
              <a:t>Things to learn:</a:t>
            </a:r>
          </a:p>
          <a:p>
            <a:pPr lvl="1"/>
            <a:r>
              <a:rPr lang="en-SG" dirty="0" err="1"/>
              <a:t>pwd</a:t>
            </a:r>
            <a:r>
              <a:rPr lang="en-SG" dirty="0"/>
              <a:t>, cd, ls, cp, mv, rm, </a:t>
            </a:r>
            <a:r>
              <a:rPr lang="en-SG" dirty="0" err="1"/>
              <a:t>mkdir</a:t>
            </a:r>
            <a:r>
              <a:rPr lang="en-SG" dirty="0"/>
              <a:t>, </a:t>
            </a:r>
            <a:r>
              <a:rPr lang="en-SG" dirty="0" err="1"/>
              <a:t>rmdir</a:t>
            </a:r>
            <a:endParaRPr lang="en-SG" dirty="0"/>
          </a:p>
          <a:p>
            <a:r>
              <a:rPr lang="en-SG" dirty="0"/>
              <a:t>Paths to understand:</a:t>
            </a:r>
          </a:p>
          <a:p>
            <a:pPr lvl="1"/>
            <a:r>
              <a:rPr lang="en-SG" dirty="0"/>
              <a:t>“.”, “..”, “~”</a:t>
            </a:r>
          </a:p>
        </p:txBody>
      </p:sp>
    </p:spTree>
    <p:extLst>
      <p:ext uri="{BB962C8B-B14F-4D97-AF65-F5344CB8AC3E}">
        <p14:creationId xmlns:p14="http://schemas.microsoft.com/office/powerpoint/2010/main" val="200180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F7EA-C6D4-4913-AB50-ADB68F647906}"/>
              </a:ext>
            </a:extLst>
          </p:cNvPr>
          <p:cNvSpPr>
            <a:spLocks noGrp="1"/>
          </p:cNvSpPr>
          <p:nvPr>
            <p:ph type="ctrTitle"/>
          </p:nvPr>
        </p:nvSpPr>
        <p:spPr>
          <a:xfrm>
            <a:off x="1915128" y="1788454"/>
            <a:ext cx="8361229" cy="2098226"/>
          </a:xfrm>
        </p:spPr>
        <p:txBody>
          <a:bodyPr/>
          <a:lstStyle/>
          <a:p>
            <a:r>
              <a:rPr lang="en-SG" sz="9600" dirty="0"/>
              <a:t>THE END</a:t>
            </a:r>
          </a:p>
        </p:txBody>
      </p:sp>
      <p:sp>
        <p:nvSpPr>
          <p:cNvPr id="3" name="Subtitle 2">
            <a:extLst>
              <a:ext uri="{FF2B5EF4-FFF2-40B4-BE49-F238E27FC236}">
                <a16:creationId xmlns:a16="http://schemas.microsoft.com/office/drawing/2014/main" id="{34572013-C836-4794-9AEE-FB645CB8A28D}"/>
              </a:ext>
            </a:extLst>
          </p:cNvPr>
          <p:cNvSpPr>
            <a:spLocks noGrp="1"/>
          </p:cNvSpPr>
          <p:nvPr>
            <p:ph type="subTitle" idx="1"/>
          </p:nvPr>
        </p:nvSpPr>
        <p:spPr>
          <a:xfrm>
            <a:off x="2679906" y="3956279"/>
            <a:ext cx="6831673" cy="1086237"/>
          </a:xfrm>
        </p:spPr>
        <p:txBody>
          <a:bodyPr>
            <a:normAutofit/>
          </a:bodyPr>
          <a:lstStyle/>
          <a:p>
            <a:r>
              <a:rPr lang="en-SG" sz="4000" b="1">
                <a:solidFill>
                  <a:srgbClr val="00B050"/>
                </a:solidFill>
              </a:rPr>
              <a:t>https://t.me/cs1010isfun</a:t>
            </a:r>
            <a:endParaRPr lang="en-SG" sz="4000" b="1" dirty="0">
              <a:solidFill>
                <a:srgbClr val="00B050"/>
              </a:solidFill>
            </a:endParaRPr>
          </a:p>
        </p:txBody>
      </p:sp>
      <p:sp>
        <p:nvSpPr>
          <p:cNvPr id="4" name="AutoShape 2" descr="Image result for gong cha nus">
            <a:extLst>
              <a:ext uri="{FF2B5EF4-FFF2-40B4-BE49-F238E27FC236}">
                <a16:creationId xmlns:a16="http://schemas.microsoft.com/office/drawing/2014/main" id="{943BFA35-D113-4E70-8747-61669A1E3B02}"/>
              </a:ext>
            </a:extLst>
          </p:cNvPr>
          <p:cNvSpPr>
            <a:spLocks noChangeAspect="1" noChangeArrowheads="1"/>
          </p:cNvSpPr>
          <p:nvPr/>
        </p:nvSpPr>
        <p:spPr bwMode="auto">
          <a:xfrm>
            <a:off x="3105150" y="17478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5" name="AutoShape 4" descr="Image result for gong cha nus">
            <a:extLst>
              <a:ext uri="{FF2B5EF4-FFF2-40B4-BE49-F238E27FC236}">
                <a16:creationId xmlns:a16="http://schemas.microsoft.com/office/drawing/2014/main" id="{7E6627FC-FBA5-4808-B20D-C2380A27245A}"/>
              </a:ext>
            </a:extLst>
          </p:cNvPr>
          <p:cNvSpPr>
            <a:spLocks noChangeAspect="1" noChangeArrowheads="1"/>
          </p:cNvSpPr>
          <p:nvPr/>
        </p:nvSpPr>
        <p:spPr bwMode="auto">
          <a:xfrm>
            <a:off x="3257550" y="1900238"/>
            <a:ext cx="5981700" cy="3362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Tree>
    <p:extLst>
      <p:ext uri="{BB962C8B-B14F-4D97-AF65-F5344CB8AC3E}">
        <p14:creationId xmlns:p14="http://schemas.microsoft.com/office/powerpoint/2010/main" val="52490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52A0-4A77-4FD9-B8F7-BD37BCCFA06D}"/>
              </a:ext>
            </a:extLst>
          </p:cNvPr>
          <p:cNvSpPr>
            <a:spLocks noGrp="1"/>
          </p:cNvSpPr>
          <p:nvPr>
            <p:ph type="title"/>
          </p:nvPr>
        </p:nvSpPr>
        <p:spPr/>
        <p:txBody>
          <a:bodyPr/>
          <a:lstStyle/>
          <a:p>
            <a:r>
              <a:rPr lang="en-SG" dirty="0"/>
              <a:t>More about me</a:t>
            </a:r>
          </a:p>
        </p:txBody>
      </p:sp>
      <p:sp>
        <p:nvSpPr>
          <p:cNvPr id="3" name="Content Placeholder 2">
            <a:extLst>
              <a:ext uri="{FF2B5EF4-FFF2-40B4-BE49-F238E27FC236}">
                <a16:creationId xmlns:a16="http://schemas.microsoft.com/office/drawing/2014/main" id="{07236670-1FC1-4EC7-BFE2-BD44A5137622}"/>
              </a:ext>
            </a:extLst>
          </p:cNvPr>
          <p:cNvSpPr>
            <a:spLocks noGrp="1"/>
          </p:cNvSpPr>
          <p:nvPr>
            <p:ph idx="1"/>
          </p:nvPr>
        </p:nvSpPr>
        <p:spPr/>
        <p:txBody>
          <a:bodyPr>
            <a:normAutofit/>
          </a:bodyPr>
          <a:lstStyle/>
          <a:p>
            <a:r>
              <a:rPr lang="en-SG" dirty="0"/>
              <a:t>First time teaching and never took CS1010/CS1101S.</a:t>
            </a:r>
          </a:p>
          <a:p>
            <a:r>
              <a:rPr lang="en-SG" dirty="0"/>
              <a:t>Not a tech god (B+/A- student).</a:t>
            </a:r>
          </a:p>
          <a:p>
            <a:r>
              <a:rPr lang="en-SG" dirty="0"/>
              <a:t>Tutorial attendance is compulsory (for me).</a:t>
            </a:r>
          </a:p>
          <a:p>
            <a:pPr lvl="1"/>
            <a:r>
              <a:rPr lang="en-SG" dirty="0">
                <a:solidFill>
                  <a:srgbClr val="00B050"/>
                </a:solidFill>
              </a:rPr>
              <a:t>Hope to have meaningful and fun tutorials</a:t>
            </a:r>
          </a:p>
        </p:txBody>
      </p:sp>
    </p:spTree>
    <p:extLst>
      <p:ext uri="{BB962C8B-B14F-4D97-AF65-F5344CB8AC3E}">
        <p14:creationId xmlns:p14="http://schemas.microsoft.com/office/powerpoint/2010/main" val="19022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8E91-6FC7-43A6-9DD7-C8B039954EDB}"/>
              </a:ext>
            </a:extLst>
          </p:cNvPr>
          <p:cNvSpPr>
            <a:spLocks noGrp="1"/>
          </p:cNvSpPr>
          <p:nvPr>
            <p:ph type="title"/>
          </p:nvPr>
        </p:nvSpPr>
        <p:spPr/>
        <p:txBody>
          <a:bodyPr/>
          <a:lstStyle/>
          <a:p>
            <a:r>
              <a:rPr lang="en-SG" dirty="0"/>
              <a:t>Mutual understanding</a:t>
            </a:r>
          </a:p>
        </p:txBody>
      </p:sp>
      <p:sp>
        <p:nvSpPr>
          <p:cNvPr id="3" name="Content Placeholder 2">
            <a:extLst>
              <a:ext uri="{FF2B5EF4-FFF2-40B4-BE49-F238E27FC236}">
                <a16:creationId xmlns:a16="http://schemas.microsoft.com/office/drawing/2014/main" id="{4CD6C064-0744-4C31-ABB2-7FCB9C2E5BEB}"/>
              </a:ext>
            </a:extLst>
          </p:cNvPr>
          <p:cNvSpPr>
            <a:spLocks noGrp="1"/>
          </p:cNvSpPr>
          <p:nvPr>
            <p:ph idx="1"/>
          </p:nvPr>
        </p:nvSpPr>
        <p:spPr/>
        <p:txBody>
          <a:bodyPr/>
          <a:lstStyle/>
          <a:p>
            <a:r>
              <a:rPr lang="en-SG" dirty="0">
                <a:solidFill>
                  <a:srgbClr val="00B050"/>
                </a:solidFill>
              </a:rPr>
              <a:t>No forced participation</a:t>
            </a:r>
          </a:p>
          <a:p>
            <a:r>
              <a:rPr lang="en-SG" dirty="0">
                <a:solidFill>
                  <a:srgbClr val="00B050"/>
                </a:solidFill>
              </a:rPr>
              <a:t>Do your own work / leave early</a:t>
            </a:r>
          </a:p>
          <a:p>
            <a:r>
              <a:rPr lang="en-SG" dirty="0">
                <a:solidFill>
                  <a:srgbClr val="FF0000"/>
                </a:solidFill>
              </a:rPr>
              <a:t>Don’t distract your classmates</a:t>
            </a:r>
          </a:p>
          <a:p>
            <a:r>
              <a:rPr lang="en-SG" dirty="0">
                <a:solidFill>
                  <a:srgbClr val="FF0000"/>
                </a:solidFill>
              </a:rPr>
              <a:t>Don’t expect me to spoon feed you</a:t>
            </a:r>
            <a:endParaRPr lang="en-SG" dirty="0">
              <a:solidFill>
                <a:srgbClr val="00B050"/>
              </a:solidFill>
            </a:endParaRPr>
          </a:p>
        </p:txBody>
      </p:sp>
    </p:spTree>
    <p:extLst>
      <p:ext uri="{BB962C8B-B14F-4D97-AF65-F5344CB8AC3E}">
        <p14:creationId xmlns:p14="http://schemas.microsoft.com/office/powerpoint/2010/main" val="7778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01C413-D731-452F-802E-6CB3DDB74B4C}"/>
              </a:ext>
            </a:extLst>
          </p:cNvPr>
          <p:cNvPicPr>
            <a:picLocks noChangeAspect="1"/>
          </p:cNvPicPr>
          <p:nvPr/>
        </p:nvPicPr>
        <p:blipFill rotWithShape="1">
          <a:blip r:embed="rId2"/>
          <a:srcRect t="25010" b="32791"/>
          <a:stretch/>
        </p:blipFill>
        <p:spPr>
          <a:xfrm>
            <a:off x="-1" y="10"/>
            <a:ext cx="12188652" cy="6857990"/>
          </a:xfrm>
          <a:prstGeom prst="rect">
            <a:avLst/>
          </a:prstGeom>
        </p:spPr>
      </p:pic>
      <p:sp>
        <p:nvSpPr>
          <p:cNvPr id="10" name="Rectangle 9">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B4C62-9104-46C6-B325-8E839A8635A8}"/>
              </a:ext>
            </a:extLst>
          </p:cNvPr>
          <p:cNvSpPr>
            <a:spLocks noGrp="1"/>
          </p:cNvSpPr>
          <p:nvPr>
            <p:ph type="title"/>
          </p:nvPr>
        </p:nvSpPr>
        <p:spPr>
          <a:xfrm>
            <a:off x="1371600" y="685800"/>
            <a:ext cx="9601200" cy="1485900"/>
          </a:xfrm>
        </p:spPr>
        <p:txBody>
          <a:bodyPr>
            <a:normAutofit/>
          </a:bodyPr>
          <a:lstStyle/>
          <a:p>
            <a:r>
              <a:rPr lang="en-SG" dirty="0"/>
              <a:t>More than UDL?</a:t>
            </a:r>
          </a:p>
        </p:txBody>
      </p:sp>
      <p:sp>
        <p:nvSpPr>
          <p:cNvPr id="12" name="Rectangle 11">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31F4C8C-2EAC-48A8-B95B-BD0C3FBA66AB}"/>
              </a:ext>
            </a:extLst>
          </p:cNvPr>
          <p:cNvSpPr>
            <a:spLocks noGrp="1"/>
          </p:cNvSpPr>
          <p:nvPr>
            <p:ph idx="1"/>
          </p:nvPr>
        </p:nvSpPr>
        <p:spPr>
          <a:xfrm>
            <a:off x="1371600" y="2286000"/>
            <a:ext cx="9601200" cy="3581400"/>
          </a:xfrm>
        </p:spPr>
        <p:txBody>
          <a:bodyPr>
            <a:normAutofit/>
          </a:bodyPr>
          <a:lstStyle/>
          <a:p>
            <a:r>
              <a:rPr lang="en-SG" dirty="0"/>
              <a:t>You can ask me about anything:</a:t>
            </a:r>
          </a:p>
          <a:p>
            <a:pPr lvl="1"/>
            <a:r>
              <a:rPr lang="en-SG" dirty="0"/>
              <a:t>What module to take</a:t>
            </a:r>
          </a:p>
          <a:p>
            <a:pPr lvl="1"/>
            <a:r>
              <a:rPr lang="en-SG" dirty="0"/>
              <a:t>Where to eat</a:t>
            </a:r>
          </a:p>
          <a:p>
            <a:pPr lvl="1"/>
            <a:r>
              <a:rPr lang="en-SG" dirty="0"/>
              <a:t>What CCA to join</a:t>
            </a:r>
          </a:p>
          <a:p>
            <a:r>
              <a:rPr lang="en-SG" dirty="0"/>
              <a:t>You can </a:t>
            </a:r>
            <a:r>
              <a:rPr lang="en-SG" dirty="0" err="1"/>
              <a:t>jio</a:t>
            </a:r>
            <a:r>
              <a:rPr lang="en-SG" dirty="0"/>
              <a:t> me for Gong Cha</a:t>
            </a:r>
          </a:p>
        </p:txBody>
      </p:sp>
    </p:spTree>
    <p:extLst>
      <p:ext uri="{BB962C8B-B14F-4D97-AF65-F5344CB8AC3E}">
        <p14:creationId xmlns:p14="http://schemas.microsoft.com/office/powerpoint/2010/main" val="317801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B7DF-4726-45D2-AE0A-C252ABAFE58F}"/>
              </a:ext>
            </a:extLst>
          </p:cNvPr>
          <p:cNvSpPr>
            <a:spLocks noGrp="1"/>
          </p:cNvSpPr>
          <p:nvPr>
            <p:ph type="title"/>
          </p:nvPr>
        </p:nvSpPr>
        <p:spPr/>
        <p:txBody>
          <a:bodyPr/>
          <a:lstStyle/>
          <a:p>
            <a:r>
              <a:rPr lang="en-SG" dirty="0"/>
              <a:t>Admin (In-class)</a:t>
            </a:r>
          </a:p>
        </p:txBody>
      </p:sp>
      <p:sp>
        <p:nvSpPr>
          <p:cNvPr id="3" name="Content Placeholder 2">
            <a:extLst>
              <a:ext uri="{FF2B5EF4-FFF2-40B4-BE49-F238E27FC236}">
                <a16:creationId xmlns:a16="http://schemas.microsoft.com/office/drawing/2014/main" id="{D08B11D4-4368-4218-B6BC-84059E2CADB0}"/>
              </a:ext>
            </a:extLst>
          </p:cNvPr>
          <p:cNvSpPr>
            <a:spLocks noGrp="1"/>
          </p:cNvSpPr>
          <p:nvPr>
            <p:ph idx="1"/>
          </p:nvPr>
        </p:nvSpPr>
        <p:spPr/>
        <p:txBody>
          <a:bodyPr/>
          <a:lstStyle/>
          <a:p>
            <a:r>
              <a:rPr lang="en-SG" dirty="0"/>
              <a:t>End tutorial at least 15 mins early</a:t>
            </a:r>
          </a:p>
          <a:p>
            <a:pPr lvl="1"/>
            <a:r>
              <a:rPr lang="en-SG" dirty="0"/>
              <a:t>Tutorial segment: Recap and go through problem sets</a:t>
            </a:r>
          </a:p>
          <a:p>
            <a:pPr lvl="1"/>
            <a:r>
              <a:rPr lang="en-SG" dirty="0"/>
              <a:t>Lab segment (free &amp; easy): 1-1 assistance</a:t>
            </a:r>
          </a:p>
          <a:p>
            <a:r>
              <a:rPr lang="en-SG" dirty="0"/>
              <a:t>Emphasis on self-directed learning</a:t>
            </a:r>
          </a:p>
          <a:p>
            <a:pPr lvl="1"/>
            <a:r>
              <a:rPr lang="en-SG" dirty="0">
                <a:solidFill>
                  <a:srgbClr val="00B050"/>
                </a:solidFill>
              </a:rPr>
              <a:t>Less boring</a:t>
            </a:r>
          </a:p>
          <a:p>
            <a:pPr lvl="1"/>
            <a:r>
              <a:rPr lang="en-SG" dirty="0">
                <a:solidFill>
                  <a:srgbClr val="00B050"/>
                </a:solidFill>
              </a:rPr>
              <a:t>More effective</a:t>
            </a:r>
          </a:p>
        </p:txBody>
      </p:sp>
    </p:spTree>
    <p:extLst>
      <p:ext uri="{BB962C8B-B14F-4D97-AF65-F5344CB8AC3E}">
        <p14:creationId xmlns:p14="http://schemas.microsoft.com/office/powerpoint/2010/main" val="192996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8FE5-FF09-4B23-AEA9-A2E61BFCE843}"/>
              </a:ext>
            </a:extLst>
          </p:cNvPr>
          <p:cNvSpPr>
            <a:spLocks noGrp="1"/>
          </p:cNvSpPr>
          <p:nvPr>
            <p:ph type="title"/>
          </p:nvPr>
        </p:nvSpPr>
        <p:spPr/>
        <p:txBody>
          <a:bodyPr/>
          <a:lstStyle/>
          <a:p>
            <a:r>
              <a:rPr lang="en-SG" dirty="0"/>
              <a:t>Admin (Out-of-class)</a:t>
            </a:r>
          </a:p>
        </p:txBody>
      </p:sp>
      <p:sp>
        <p:nvSpPr>
          <p:cNvPr id="3" name="Content Placeholder 2">
            <a:extLst>
              <a:ext uri="{FF2B5EF4-FFF2-40B4-BE49-F238E27FC236}">
                <a16:creationId xmlns:a16="http://schemas.microsoft.com/office/drawing/2014/main" id="{FAB4D3E9-51FF-4158-9ED9-70C0299E7A3C}"/>
              </a:ext>
            </a:extLst>
          </p:cNvPr>
          <p:cNvSpPr>
            <a:spLocks noGrp="1"/>
          </p:cNvSpPr>
          <p:nvPr>
            <p:ph idx="1"/>
          </p:nvPr>
        </p:nvSpPr>
        <p:spPr/>
        <p:txBody>
          <a:bodyPr/>
          <a:lstStyle/>
          <a:p>
            <a:r>
              <a:rPr lang="en-US" dirty="0"/>
              <a:t>Telegram or email: </a:t>
            </a:r>
            <a:r>
              <a:rPr lang="en-US" dirty="0">
                <a:hlinkClick r:id="rId2"/>
              </a:rPr>
              <a:t>evantay@comp.nus.edu.sg</a:t>
            </a:r>
            <a:r>
              <a:rPr lang="en-US" dirty="0"/>
              <a:t> </a:t>
            </a:r>
            <a:r>
              <a:rPr lang="en-US" b="1" dirty="0"/>
              <a:t>for admin matters only</a:t>
            </a:r>
            <a:endParaRPr lang="en-US" dirty="0"/>
          </a:p>
          <a:p>
            <a:pPr lvl="1"/>
            <a:r>
              <a:rPr lang="en-US" dirty="0"/>
              <a:t>Attendance update</a:t>
            </a:r>
          </a:p>
          <a:p>
            <a:pPr lvl="1"/>
            <a:r>
              <a:rPr lang="en-US" dirty="0"/>
              <a:t>Exam / Mid-term timetable clashes</a:t>
            </a:r>
          </a:p>
          <a:p>
            <a:pPr lvl="1"/>
            <a:r>
              <a:rPr lang="en-US" dirty="0"/>
              <a:t>Assignment deadline extension	</a:t>
            </a:r>
          </a:p>
          <a:p>
            <a:endParaRPr lang="en-SG" dirty="0"/>
          </a:p>
        </p:txBody>
      </p:sp>
    </p:spTree>
    <p:extLst>
      <p:ext uri="{BB962C8B-B14F-4D97-AF65-F5344CB8AC3E}">
        <p14:creationId xmlns:p14="http://schemas.microsoft.com/office/powerpoint/2010/main" val="181054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8FE5-FF09-4B23-AEA9-A2E61BFCE843}"/>
              </a:ext>
            </a:extLst>
          </p:cNvPr>
          <p:cNvSpPr>
            <a:spLocks noGrp="1"/>
          </p:cNvSpPr>
          <p:nvPr>
            <p:ph type="title"/>
          </p:nvPr>
        </p:nvSpPr>
        <p:spPr/>
        <p:txBody>
          <a:bodyPr/>
          <a:lstStyle/>
          <a:p>
            <a:r>
              <a:rPr lang="en-SG" dirty="0"/>
              <a:t>Admin (Out-of-class)</a:t>
            </a:r>
          </a:p>
        </p:txBody>
      </p:sp>
      <p:sp>
        <p:nvSpPr>
          <p:cNvPr id="3" name="Content Placeholder 2">
            <a:extLst>
              <a:ext uri="{FF2B5EF4-FFF2-40B4-BE49-F238E27FC236}">
                <a16:creationId xmlns:a16="http://schemas.microsoft.com/office/drawing/2014/main" id="{FAB4D3E9-51FF-4158-9ED9-70C0299E7A3C}"/>
              </a:ext>
            </a:extLst>
          </p:cNvPr>
          <p:cNvSpPr>
            <a:spLocks noGrp="1"/>
          </p:cNvSpPr>
          <p:nvPr>
            <p:ph idx="1"/>
          </p:nvPr>
        </p:nvSpPr>
        <p:spPr/>
        <p:txBody>
          <a:bodyPr/>
          <a:lstStyle/>
          <a:p>
            <a:r>
              <a:rPr lang="en-US" b="1" dirty="0"/>
              <a:t>For academic questions: </a:t>
            </a:r>
            <a:r>
              <a:rPr lang="en-US" dirty="0"/>
              <a:t>Post all question on </a:t>
            </a:r>
            <a:r>
              <a:rPr lang="en-US" dirty="0">
                <a:hlinkClick r:id="rId2"/>
              </a:rPr>
              <a:t>https://piazza.com</a:t>
            </a:r>
            <a:endParaRPr lang="en-US" dirty="0"/>
          </a:p>
          <a:p>
            <a:pPr lvl="1"/>
            <a:r>
              <a:rPr lang="en-US" dirty="0"/>
              <a:t>I will NOT reply any questions outside of Piazza and tutorial/consultation slots.</a:t>
            </a:r>
          </a:p>
          <a:p>
            <a:r>
              <a:rPr lang="en-US" b="1" dirty="0"/>
              <a:t>Why Piazza?</a:t>
            </a:r>
          </a:p>
          <a:p>
            <a:pPr lvl="1"/>
            <a:r>
              <a:rPr lang="en-US" dirty="0"/>
              <a:t>Speed, accuracy and efficiency</a:t>
            </a:r>
            <a:endParaRPr lang="en-SG" dirty="0"/>
          </a:p>
        </p:txBody>
      </p:sp>
    </p:spTree>
    <p:extLst>
      <p:ext uri="{BB962C8B-B14F-4D97-AF65-F5344CB8AC3E}">
        <p14:creationId xmlns:p14="http://schemas.microsoft.com/office/powerpoint/2010/main" val="23519140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1924</Words>
  <Application>Microsoft Office PowerPoint</Application>
  <PresentationFormat>Widescreen</PresentationFormat>
  <Paragraphs>429</Paragraphs>
  <Slides>33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Helvetica Neue Medium</vt:lpstr>
      <vt:lpstr>Roboto Regular</vt:lpstr>
      <vt:lpstr>Arial</vt:lpstr>
      <vt:lpstr>Calibri</vt:lpstr>
      <vt:lpstr>Franklin Gothic Book</vt:lpstr>
      <vt:lpstr>Ubuntu</vt:lpstr>
      <vt:lpstr>Crop</vt:lpstr>
      <vt:lpstr>CS1010</vt:lpstr>
      <vt:lpstr>Who am I</vt:lpstr>
      <vt:lpstr>Who are you?</vt:lpstr>
      <vt:lpstr>More about me</vt:lpstr>
      <vt:lpstr>Mutual understanding</vt:lpstr>
      <vt:lpstr>More than UDL?</vt:lpstr>
      <vt:lpstr>Admin (In-class)</vt:lpstr>
      <vt:lpstr>Admin (Out-of-class)</vt:lpstr>
      <vt:lpstr>Admin (Out-of-class)</vt:lpstr>
      <vt:lpstr>Today’s plan</vt:lpstr>
      <vt:lpstr>Recap [Lec 1, Slide 62] Finding the maximum m in a list l of length k.</vt:lpstr>
      <vt:lpstr>Recap [Lec 1, Slide 62] Finding the maximum m in a list l of length k. Assuming k = 4,</vt:lpstr>
      <vt:lpstr>Problem Set [1.1a] Does changing i equals k to i &gt;= k change the output?</vt:lpstr>
      <vt:lpstr>Problem Set [1.1a] Does changing i equals k to i &gt;= k change the output?</vt:lpstr>
      <vt:lpstr>Problem Set [1.1a] Does changing i equals k to i &gt;= k change the output?</vt:lpstr>
      <vt:lpstr>Problem Set [1.1a] Does changing i equals k to i &gt;= k change the output? No</vt:lpstr>
      <vt:lpstr>Problem Set [1.1b]</vt:lpstr>
      <vt:lpstr>Problem Set [1.1c]</vt:lpstr>
      <vt:lpstr>Problem Set [1.1d]</vt:lpstr>
      <vt:lpstr>Problem Set [1.1e]</vt:lpstr>
      <vt:lpstr>Problem Set [1.2] Finding the minimum m in a list l of length k.</vt:lpstr>
      <vt:lpstr>Problem Set [1.2] Finding the minimum m in a list l of length k.</vt:lpstr>
      <vt:lpstr>Problem Set [1.3] Finding the sum s in a list l of length k.</vt:lpstr>
      <vt:lpstr>Problem Set [1.3] Finding the sum s in a list l of length k.</vt:lpstr>
      <vt:lpstr>Problem Set [1.3] Finding the sum s in a list l of length k.</vt:lpstr>
      <vt:lpstr>Problem Set [1.3] Solution 1 Finding the sum s in a list l of length k.</vt:lpstr>
      <vt:lpstr>Problem Set [1.3] Solution 2 Finding the sum s in a list l of length k.</vt:lpstr>
      <vt:lpstr>Solution 1 vs Solution 2</vt:lpstr>
      <vt:lpstr>Solution 1 vs Solution 2</vt:lpstr>
      <vt:lpstr>TUTORIAL OVER</vt:lpstr>
      <vt:lpstr>Lab segment</vt:lpstr>
      <vt:lpstr>Lab tips for Unix</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CS1010</dc:title>
  <dc:creator>Evan Tay</dc:creator>
  <cp:lastModifiedBy>Evan Tay</cp:lastModifiedBy>
  <cp:revision>15</cp:revision>
  <dcterms:created xsi:type="dcterms:W3CDTF">2018-08-26T16:09:59Z</dcterms:created>
  <dcterms:modified xsi:type="dcterms:W3CDTF">2018-08-27T01:40:55Z</dcterms:modified>
</cp:coreProperties>
</file>