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40"/>
  </p:notesMasterIdLst>
  <p:sldIdLst>
    <p:sldId id="372" r:id="rId2"/>
    <p:sldId id="260" r:id="rId3"/>
    <p:sldId id="297" r:id="rId4"/>
    <p:sldId id="303" r:id="rId5"/>
    <p:sldId id="312" r:id="rId6"/>
    <p:sldId id="342" r:id="rId7"/>
    <p:sldId id="343" r:id="rId8"/>
    <p:sldId id="344" r:id="rId9"/>
    <p:sldId id="345" r:id="rId10"/>
    <p:sldId id="346" r:id="rId11"/>
    <p:sldId id="293" r:id="rId12"/>
    <p:sldId id="305" r:id="rId13"/>
    <p:sldId id="373" r:id="rId14"/>
    <p:sldId id="351" r:id="rId15"/>
    <p:sldId id="374" r:id="rId16"/>
    <p:sldId id="377" r:id="rId17"/>
    <p:sldId id="357" r:id="rId18"/>
    <p:sldId id="380" r:id="rId19"/>
    <p:sldId id="379" r:id="rId20"/>
    <p:sldId id="358" r:id="rId21"/>
    <p:sldId id="359" r:id="rId22"/>
    <p:sldId id="360" r:id="rId23"/>
    <p:sldId id="352" r:id="rId24"/>
    <p:sldId id="381" r:id="rId25"/>
    <p:sldId id="367" r:id="rId26"/>
    <p:sldId id="369" r:id="rId27"/>
    <p:sldId id="370" r:id="rId28"/>
    <p:sldId id="371" r:id="rId29"/>
    <p:sldId id="375" r:id="rId30"/>
    <p:sldId id="376" r:id="rId31"/>
    <p:sldId id="382" r:id="rId32"/>
    <p:sldId id="383" r:id="rId33"/>
    <p:sldId id="384" r:id="rId34"/>
    <p:sldId id="385" r:id="rId35"/>
    <p:sldId id="386" r:id="rId36"/>
    <p:sldId id="387" r:id="rId37"/>
    <p:sldId id="388" r:id="rId38"/>
    <p:sldId id="28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223" autoAdjust="0"/>
  </p:normalViewPr>
  <p:slideViewPr>
    <p:cSldViewPr snapToGrid="0">
      <p:cViewPr varScale="1">
        <p:scale>
          <a:sx n="44" d="100"/>
          <a:sy n="44" d="100"/>
        </p:scale>
        <p:origin x="15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15/10/2018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42519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29</a:t>
            </a:fld>
            <a:endParaRPr lang="en-SG"/>
          </a:p>
        </p:txBody>
      </p:sp>
    </p:spTree>
    <p:extLst>
      <p:ext uri="{BB962C8B-B14F-4D97-AF65-F5344CB8AC3E}">
        <p14:creationId xmlns:p14="http://schemas.microsoft.com/office/powerpoint/2010/main" val="37070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31</a:t>
            </a:fld>
            <a:endParaRPr lang="en-SG"/>
          </a:p>
        </p:txBody>
      </p:sp>
    </p:spTree>
    <p:extLst>
      <p:ext uri="{BB962C8B-B14F-4D97-AF65-F5344CB8AC3E}">
        <p14:creationId xmlns:p14="http://schemas.microsoft.com/office/powerpoint/2010/main" val="6768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338380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35</a:t>
            </a:fld>
            <a:endParaRPr lang="en-SG"/>
          </a:p>
        </p:txBody>
      </p:sp>
    </p:spTree>
    <p:extLst>
      <p:ext uri="{BB962C8B-B14F-4D97-AF65-F5344CB8AC3E}">
        <p14:creationId xmlns:p14="http://schemas.microsoft.com/office/powerpoint/2010/main" val="112955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36</a:t>
            </a:fld>
            <a:endParaRPr lang="en-SG"/>
          </a:p>
        </p:txBody>
      </p:sp>
    </p:spTree>
    <p:extLst>
      <p:ext uri="{BB962C8B-B14F-4D97-AF65-F5344CB8AC3E}">
        <p14:creationId xmlns:p14="http://schemas.microsoft.com/office/powerpoint/2010/main" val="87534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37</a:t>
            </a:fld>
            <a:endParaRPr lang="en-SG"/>
          </a:p>
        </p:txBody>
      </p:sp>
    </p:spTree>
    <p:extLst>
      <p:ext uri="{BB962C8B-B14F-4D97-AF65-F5344CB8AC3E}">
        <p14:creationId xmlns:p14="http://schemas.microsoft.com/office/powerpoint/2010/main" val="669486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38</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https://play.kahoot.it/#/lobby?quizId=49657f85-a41b-499f-95ed-c81bc6f05de1</a:t>
            </a:r>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18580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4</a:t>
            </a:fld>
            <a:endParaRPr lang="en-SG"/>
          </a:p>
        </p:txBody>
      </p:sp>
    </p:spTree>
    <p:extLst>
      <p:ext uri="{BB962C8B-B14F-4D97-AF65-F5344CB8AC3E}">
        <p14:creationId xmlns:p14="http://schemas.microsoft.com/office/powerpoint/2010/main" val="54017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p == a above will generate a warning but will return true.</a:t>
            </a:r>
          </a:p>
          <a:p>
            <a:endParaRPr lang="en-US" dirty="0"/>
          </a:p>
          <a:p>
            <a:r>
              <a:rPr lang="en-US" dirty="0"/>
              <a:t>This means that both p and a (recall a is equivalent to &amp;a[0]) point to the same location. The only difference is their type.</a:t>
            </a:r>
          </a:p>
          <a:p>
            <a:endParaRPr lang="en-US" dirty="0"/>
          </a:p>
          <a:p>
            <a:r>
              <a:rPr lang="en-US" dirty="0"/>
              <a:t>We know that:</a:t>
            </a:r>
          </a:p>
          <a:p>
            <a:pPr marL="228600" indent="-228600">
              <a:buAutoNum type="arabicParenR"/>
            </a:pPr>
            <a:r>
              <a:rPr lang="en-US" dirty="0"/>
              <a:t>a is the address of the first element of the array, and has the type long * (pointer to one long variable). </a:t>
            </a:r>
          </a:p>
          <a:p>
            <a:pPr marL="228600" indent="-228600">
              <a:buAutoNum type="arabicParenR"/>
            </a:pPr>
            <a:r>
              <a:rPr lang="en-US" dirty="0"/>
              <a:t>p is the address of the whole array, and has the type long (*)[3].</a:t>
            </a:r>
          </a:p>
          <a:p>
            <a:endParaRPr lang="en-US" dirty="0"/>
          </a:p>
          <a:p>
            <a:r>
              <a:rPr lang="en-US" b="1" dirty="0"/>
              <a:t>So *p gives us the array, and we can start indexing the array like this (*p)[2].</a:t>
            </a:r>
          </a:p>
          <a:p>
            <a:r>
              <a:rPr lang="en-US" b="1" dirty="0"/>
              <a:t>*a gives us a long int, and trying to do (*a)[2] would give us a compilation error, because *a is not an array.</a:t>
            </a:r>
          </a:p>
          <a:p>
            <a:endParaRPr lang="en-SG" dirty="0"/>
          </a:p>
        </p:txBody>
      </p:sp>
      <p:sp>
        <p:nvSpPr>
          <p:cNvPr id="4" name="Slide Number Placeholder 3"/>
          <p:cNvSpPr>
            <a:spLocks noGrp="1"/>
          </p:cNvSpPr>
          <p:nvPr>
            <p:ph type="sldNum" sz="quarter" idx="5"/>
          </p:nvPr>
        </p:nvSpPr>
        <p:spPr/>
        <p:txBody>
          <a:bodyPr/>
          <a:lstStyle/>
          <a:p>
            <a:fld id="{A0063B6A-274F-43F4-941C-D03F0DF53188}" type="slidenum">
              <a:rPr lang="en-SG" smtClean="0"/>
              <a:t>11</a:t>
            </a:fld>
            <a:endParaRPr lang="en-SG"/>
          </a:p>
        </p:txBody>
      </p:sp>
    </p:spTree>
    <p:extLst>
      <p:ext uri="{BB962C8B-B14F-4D97-AF65-F5344CB8AC3E}">
        <p14:creationId xmlns:p14="http://schemas.microsoft.com/office/powerpoint/2010/main" val="132238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12</a:t>
            </a:fld>
            <a:endParaRPr lang="en-SG"/>
          </a:p>
        </p:txBody>
      </p:sp>
    </p:spTree>
    <p:extLst>
      <p:ext uri="{BB962C8B-B14F-4D97-AF65-F5344CB8AC3E}">
        <p14:creationId xmlns:p14="http://schemas.microsoft.com/office/powerpoint/2010/main" val="143114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14</a:t>
            </a:fld>
            <a:endParaRPr lang="en-SG"/>
          </a:p>
        </p:txBody>
      </p:sp>
    </p:spTree>
    <p:extLst>
      <p:ext uri="{BB962C8B-B14F-4D97-AF65-F5344CB8AC3E}">
        <p14:creationId xmlns:p14="http://schemas.microsoft.com/office/powerpoint/2010/main" val="66577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127110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a:t>
            </a:r>
            <a:r>
              <a:rPr lang="en-SG" dirty="0" err="1"/>
              <a:t>ptr</a:t>
            </a:r>
            <a:r>
              <a:rPr lang="en-SG" dirty="0"/>
              <a:t>, x and y are not modified at all.</a:t>
            </a:r>
          </a:p>
        </p:txBody>
      </p:sp>
      <p:sp>
        <p:nvSpPr>
          <p:cNvPr id="4" name="Slide Number Placeholder 3"/>
          <p:cNvSpPr>
            <a:spLocks noGrp="1"/>
          </p:cNvSpPr>
          <p:nvPr>
            <p:ph type="sldNum" sz="quarter" idx="5"/>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84909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401441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10/15/2018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4214"/>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1371600" y="1923068"/>
            <a:ext cx="9601200" cy="39443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10/15/2018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10/15/2018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lumMod val="95000"/>
            </a:schemeClr>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10/15/2018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10/15/2018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10/15/2018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259318"/>
            <a:ext cx="4582088" cy="369332"/>
          </a:xfrm>
          <a:prstGeom prst="rect">
            <a:avLst/>
          </a:prstGeom>
        </p:spPr>
        <p:txBody>
          <a:bodyPr wrap="none">
            <a:spAutoFit/>
          </a:bodyPr>
          <a:lstStyle/>
          <a:p>
            <a:r>
              <a:rPr lang="en-SG" sz="1800" b="1" dirty="0">
                <a:solidFill>
                  <a:schemeClr val="tx1">
                    <a:lumMod val="65000"/>
                    <a:lumOff val="35000"/>
                  </a:schemeClr>
                </a:solidFill>
              </a:rPr>
              <a:t>https://github.com/DigiPie/cs1010_tut</a:t>
            </a:r>
            <a:r>
              <a:rPr lang="en-SG" sz="1800" b="1">
                <a:solidFill>
                  <a:schemeClr val="tx1">
                    <a:lumMod val="65000"/>
                    <a:lumOff val="35000"/>
                  </a:schemeClr>
                </a:solidFill>
              </a:rPr>
              <a:t>_c09</a:t>
            </a:r>
            <a:r>
              <a:rPr lang="en-SG" sz="1800" b="1" dirty="0">
                <a:solidFill>
                  <a:schemeClr val="tx1">
                    <a:lumMod val="65000"/>
                    <a:lumOff val="35000"/>
                  </a:schemeClr>
                </a:solidFill>
              </a:rPr>
              <a:t> </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259318"/>
            <a:ext cx="2763192" cy="369332"/>
          </a:xfrm>
          <a:prstGeom prst="rect">
            <a:avLst/>
          </a:prstGeom>
        </p:spPr>
        <p:txBody>
          <a:bodyPr wrap="none">
            <a:spAutoFit/>
          </a:bodyPr>
          <a:lstStyle/>
          <a:p>
            <a:r>
              <a:rPr lang="en-SG" sz="1800" b="1" dirty="0">
                <a:solidFill>
                  <a:schemeClr val="tx1">
                    <a:lumMod val="65000"/>
                    <a:lumOff val="35000"/>
                  </a:schemeClr>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igiPie/cs1010_tut_c09/blob/master/Tutorial_7/problem16_1.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igiPie/cs1010_tut_c09/blob/master/Tutorial_7/problem17_1.c" TargetMode="External"/><Relationship Id="rId2" Type="http://schemas.openxmlformats.org/officeDocument/2006/relationships/hyperlink" Target="https://github.com/DigiPie/cs1010_tut_c09/blob/master/Tutorial_7/problem16_1.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DigiPie/cs1010_tut_c09"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cs1010</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62500" lnSpcReduction="20000"/>
          </a:bodyPr>
          <a:lstStyle/>
          <a:p>
            <a:pPr>
              <a:lnSpc>
                <a:spcPct val="102000"/>
              </a:lnSpc>
              <a:spcAft>
                <a:spcPts val="600"/>
              </a:spcAft>
            </a:pPr>
            <a:r>
              <a:rPr lang="en-SG" sz="4000" b="1" dirty="0">
                <a:solidFill>
                  <a:schemeClr val="tx1"/>
                </a:solidFill>
              </a:rPr>
              <a:t>Evan Tay </a:t>
            </a:r>
            <a:r>
              <a:rPr lang="en-SG" sz="4000" dirty="0">
                <a:solidFill>
                  <a:schemeClr val="tx1"/>
                </a:solidFill>
              </a:rPr>
              <a:t>|</a:t>
            </a:r>
            <a:r>
              <a:rPr lang="en-SG" sz="4000" b="1" dirty="0">
                <a:solidFill>
                  <a:schemeClr val="tx1"/>
                </a:solidFill>
              </a:rPr>
              <a:t> </a:t>
            </a:r>
            <a:r>
              <a:rPr lang="en-SG" sz="4000" i="1" dirty="0">
                <a:solidFill>
                  <a:schemeClr val="tx1"/>
                </a:solidFill>
              </a:rPr>
              <a:t>evantay@comp.nus.edu.sg</a:t>
            </a:r>
          </a:p>
          <a:p>
            <a:pPr>
              <a:lnSpc>
                <a:spcPct val="102000"/>
              </a:lnSpc>
              <a:spcAft>
                <a:spcPts val="600"/>
              </a:spcAft>
            </a:pPr>
            <a:r>
              <a:rPr lang="en-SG" sz="4000" b="1" dirty="0">
                <a:solidFill>
                  <a:schemeClr val="bg2"/>
                </a:solidFill>
                <a:hlinkClick r:id="rId3"/>
              </a:rPr>
              <a:t>https://github.com/DigiPie/cs1010_tut_c09</a:t>
            </a:r>
            <a:r>
              <a:rPr lang="en-SG" sz="4000" b="1" dirty="0">
                <a:solidFill>
                  <a:schemeClr val="bg2"/>
                </a:solidFill>
              </a:rPr>
              <a:t> </a:t>
            </a:r>
          </a:p>
        </p:txBody>
      </p:sp>
    </p:spTree>
    <p:extLst>
      <p:ext uri="{BB962C8B-B14F-4D97-AF65-F5344CB8AC3E}">
        <p14:creationId xmlns:p14="http://schemas.microsoft.com/office/powerpoint/2010/main" val="93650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15A0D-8585-4C30-A9E5-DDB81745F3C4}"/>
              </a:ext>
            </a:extLst>
          </p:cNvPr>
          <p:cNvSpPr>
            <a:spLocks noGrp="1"/>
          </p:cNvSpPr>
          <p:nvPr>
            <p:ph type="title"/>
          </p:nvPr>
        </p:nvSpPr>
        <p:spPr/>
        <p:txBody>
          <a:bodyPr/>
          <a:lstStyle/>
          <a:p>
            <a:r>
              <a:rPr lang="en-SG" dirty="0"/>
              <a:t>Why malloc</a:t>
            </a:r>
          </a:p>
        </p:txBody>
      </p:sp>
      <p:sp>
        <p:nvSpPr>
          <p:cNvPr id="5" name="Content Placeholder 4">
            <a:extLst>
              <a:ext uri="{FF2B5EF4-FFF2-40B4-BE49-F238E27FC236}">
                <a16:creationId xmlns:a16="http://schemas.microsoft.com/office/drawing/2014/main" id="{6D7949F5-6EA7-41AB-9F3A-679842D98058}"/>
              </a:ext>
            </a:extLst>
          </p:cNvPr>
          <p:cNvSpPr>
            <a:spLocks noGrp="1"/>
          </p:cNvSpPr>
          <p:nvPr>
            <p:ph idx="1"/>
          </p:nvPr>
        </p:nvSpPr>
        <p:spPr/>
        <p:txBody>
          <a:bodyPr/>
          <a:lstStyle/>
          <a:p>
            <a:r>
              <a:rPr lang="en-US" dirty="0"/>
              <a:t>We cannot use </a:t>
            </a:r>
            <a:r>
              <a:rPr lang="en-US" dirty="0">
                <a:solidFill>
                  <a:srgbClr val="FF0000"/>
                </a:solidFill>
              </a:rPr>
              <a:t>fixed length array </a:t>
            </a:r>
            <a:r>
              <a:rPr lang="en-US" dirty="0"/>
              <a:t>unless we know for sure that the input size is limited, and we cannot use </a:t>
            </a:r>
            <a:r>
              <a:rPr lang="en-US" dirty="0">
                <a:solidFill>
                  <a:srgbClr val="FF0000"/>
                </a:solidFill>
              </a:rPr>
              <a:t>variable-length array on the stack</a:t>
            </a:r>
            <a:r>
              <a:rPr lang="en-US" dirty="0"/>
              <a:t>, since we may get a segmentation fault if the array size is too big for the stack.</a:t>
            </a:r>
          </a:p>
          <a:p>
            <a:pPr lvl="1"/>
            <a:r>
              <a:rPr lang="en-US" dirty="0">
                <a:solidFill>
                  <a:schemeClr val="tx1"/>
                </a:solidFill>
              </a:rPr>
              <a:t>The only viable solution is to allocate a </a:t>
            </a:r>
            <a:r>
              <a:rPr lang="en-US" b="1" dirty="0">
                <a:solidFill>
                  <a:srgbClr val="00B050"/>
                </a:solidFill>
              </a:rPr>
              <a:t>variable-length array on the heap </a:t>
            </a:r>
            <a:r>
              <a:rPr lang="en-US" dirty="0">
                <a:solidFill>
                  <a:schemeClr val="tx1"/>
                </a:solidFill>
              </a:rPr>
              <a:t>using </a:t>
            </a:r>
            <a:r>
              <a:rPr lang="en-US" b="1" dirty="0">
                <a:solidFill>
                  <a:srgbClr val="00B050"/>
                </a:solidFill>
              </a:rPr>
              <a:t>malloc</a:t>
            </a:r>
            <a:endParaRPr lang="en-SG" b="1" dirty="0">
              <a:solidFill>
                <a:srgbClr val="00B050"/>
              </a:solidFill>
            </a:endParaRPr>
          </a:p>
        </p:txBody>
      </p:sp>
    </p:spTree>
    <p:extLst>
      <p:ext uri="{BB962C8B-B14F-4D97-AF65-F5344CB8AC3E}">
        <p14:creationId xmlns:p14="http://schemas.microsoft.com/office/powerpoint/2010/main" val="124742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CED25-4781-B34A-ADC9-0B5F085CAF98}"/>
              </a:ext>
            </a:extLst>
          </p:cNvPr>
          <p:cNvSpPr/>
          <p:nvPr/>
        </p:nvSpPr>
        <p:spPr>
          <a:xfrm>
            <a:off x="3270690" y="641474"/>
            <a:ext cx="5650620" cy="5575052"/>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a:t>
            </a:r>
            <a:r>
              <a:rPr lang="en-SG" sz="2400" dirty="0">
                <a:solidFill>
                  <a:srgbClr val="E74C3C"/>
                </a:solidFill>
                <a:latin typeface="Monaco" pitchFamily="2" charset="77"/>
              </a:rPr>
              <a:t>3</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(*p)[</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999999"/>
                </a:solidFill>
                <a:latin typeface="Monaco" pitchFamily="2" charset="77"/>
              </a:rPr>
              <a:t>// p is a pointer to an array</a:t>
            </a:r>
            <a:endParaRPr lang="en-SG" sz="2400" dirty="0">
              <a:latin typeface="Monaco" pitchFamily="2" charset="77"/>
            </a:endParaRPr>
          </a:p>
          <a:p>
            <a:pPr>
              <a:lnSpc>
                <a:spcPct val="150000"/>
              </a:lnSpc>
            </a:pPr>
            <a:r>
              <a:rPr lang="en-SG" sz="2400" dirty="0">
                <a:latin typeface="Monaco" pitchFamily="2" charset="77"/>
              </a:rPr>
              <a:t>p = &amp;a; </a:t>
            </a:r>
            <a:r>
              <a:rPr lang="en-SG" sz="2400" dirty="0">
                <a:solidFill>
                  <a:srgbClr val="999999"/>
                </a:solidFill>
                <a:latin typeface="Monaco" pitchFamily="2" charset="77"/>
              </a:rPr>
              <a:t>// points p to the address of array a</a:t>
            </a:r>
            <a:r>
              <a:rPr lang="en-SG" sz="2400" dirty="0">
                <a:latin typeface="Monaco" pitchFamily="2" charset="77"/>
              </a:rPr>
              <a:t> </a:t>
            </a:r>
          </a:p>
          <a:p>
            <a:pPr>
              <a:lnSpc>
                <a:spcPct val="150000"/>
              </a:lnSpc>
            </a:pPr>
            <a:endParaRPr lang="en-SG" sz="2400" dirty="0">
              <a:solidFill>
                <a:srgbClr val="3B78E7"/>
              </a:solidFill>
              <a:latin typeface="Monaco" pitchFamily="2" charset="77"/>
            </a:endParaRPr>
          </a:p>
          <a:p>
            <a:pPr>
              <a:lnSpc>
                <a:spcPct val="150000"/>
              </a:lnSpc>
            </a:pPr>
            <a:r>
              <a:rPr lang="en-SG" sz="2400" dirty="0">
                <a:solidFill>
                  <a:srgbClr val="3B78E7"/>
                </a:solidFill>
                <a:latin typeface="Monaco" pitchFamily="2" charset="77"/>
              </a:rPr>
              <a:t>if</a:t>
            </a:r>
            <a:r>
              <a:rPr lang="en-SG" sz="2400" dirty="0">
                <a:latin typeface="Monaco" pitchFamily="2" charset="77"/>
              </a:rPr>
              <a:t> (p == a) { </a:t>
            </a:r>
          </a:p>
          <a:p>
            <a:pPr>
              <a:lnSpc>
                <a:spcPct val="150000"/>
              </a:lnSpc>
            </a:pPr>
            <a:r>
              <a:rPr lang="en-SG" sz="2400" dirty="0">
                <a:latin typeface="Monaco" pitchFamily="2" charset="77"/>
              </a:rPr>
              <a:t>  cs1010_println_string(</a:t>
            </a:r>
            <a:r>
              <a:rPr lang="en-SG" sz="2400" dirty="0">
                <a:solidFill>
                  <a:srgbClr val="0D904F"/>
                </a:solidFill>
                <a:latin typeface="Monaco" pitchFamily="2" charset="77"/>
              </a:rPr>
              <a:t>"same"</a:t>
            </a:r>
            <a:r>
              <a:rPr lang="en-SG" sz="2400" dirty="0">
                <a:latin typeface="Monaco" pitchFamily="2" charset="77"/>
              </a:rPr>
              <a:t>); </a:t>
            </a:r>
          </a:p>
          <a:p>
            <a:pPr>
              <a:lnSpc>
                <a:spcPct val="150000"/>
              </a:lnSpc>
            </a:pPr>
            <a:r>
              <a:rPr lang="en-SG" sz="2400" dirty="0">
                <a:latin typeface="Monaco" pitchFamily="2" charset="77"/>
              </a:rPr>
              <a:t>}</a:t>
            </a:r>
          </a:p>
          <a:p>
            <a:pPr>
              <a:lnSpc>
                <a:spcPct val="150000"/>
              </a:lnSpc>
            </a:pPr>
            <a:endParaRPr lang="en-SG" sz="2400" dirty="0">
              <a:latin typeface="Monaco" pitchFamily="2" charset="77"/>
              <a:ea typeface="Menlo" panose="020B0609030804020204" pitchFamily="49" charset="0"/>
              <a:cs typeface="Menlo" panose="020B0609030804020204" pitchFamily="49" charset="0"/>
            </a:endParaRPr>
          </a:p>
          <a:p>
            <a:pPr>
              <a:lnSpc>
                <a:spcPct val="150000"/>
              </a:lnSpc>
            </a:pPr>
            <a:r>
              <a:rPr lang="en-SG" sz="2400" dirty="0">
                <a:latin typeface="Monaco" pitchFamily="2" charset="77"/>
                <a:ea typeface="Menlo" panose="020B0609030804020204" pitchFamily="49" charset="0"/>
                <a:cs typeface="Menlo" panose="020B0609030804020204" pitchFamily="49" charset="0"/>
              </a:rPr>
              <a:t>(*p)[2] = 1; </a:t>
            </a:r>
            <a:r>
              <a:rPr lang="en-SG" sz="2400" dirty="0">
                <a:solidFill>
                  <a:schemeClr val="bg1">
                    <a:lumMod val="65000"/>
                  </a:schemeClr>
                </a:solidFill>
                <a:latin typeface="Monaco" pitchFamily="2" charset="77"/>
                <a:ea typeface="Menlo" panose="020B0609030804020204" pitchFamily="49" charset="0"/>
                <a:cs typeface="Menlo" panose="020B0609030804020204" pitchFamily="49" charset="0"/>
              </a:rPr>
              <a:t>// ok</a:t>
            </a:r>
          </a:p>
          <a:p>
            <a:pPr>
              <a:lnSpc>
                <a:spcPct val="150000"/>
              </a:lnSpc>
            </a:pPr>
            <a:r>
              <a:rPr lang="en-SG" sz="2400" dirty="0">
                <a:latin typeface="Monaco" pitchFamily="2" charset="77"/>
                <a:ea typeface="Menlo" panose="020B0609030804020204" pitchFamily="49" charset="0"/>
                <a:cs typeface="Menlo" panose="020B0609030804020204" pitchFamily="49" charset="0"/>
              </a:rPr>
              <a:t>(*a)[2] = 1; </a:t>
            </a:r>
            <a:r>
              <a:rPr lang="en-SG" sz="2400" dirty="0">
                <a:solidFill>
                  <a:schemeClr val="bg1">
                    <a:lumMod val="65000"/>
                  </a:schemeClr>
                </a:solidFill>
                <a:latin typeface="Monaco" pitchFamily="2" charset="77"/>
                <a:ea typeface="Menlo" panose="020B0609030804020204" pitchFamily="49" charset="0"/>
                <a:cs typeface="Menlo" panose="020B0609030804020204" pitchFamily="49" charset="0"/>
              </a:rPr>
              <a:t>// error</a:t>
            </a:r>
            <a:endParaRPr lang="en-US" sz="2400" dirty="0">
              <a:solidFill>
                <a:schemeClr val="bg1">
                  <a:lumMod val="65000"/>
                </a:schemeClr>
              </a:solidFill>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45572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dirty="0">
                <a:solidFill>
                  <a:srgbClr val="0070C0"/>
                </a:solidFill>
              </a:rPr>
              <a:t>16</a:t>
            </a:r>
            <a:r>
              <a:rPr lang="en-SG" sz="4000" dirty="0">
                <a:solidFill>
                  <a:schemeClr val="tx1"/>
                </a:solidFill>
              </a:rPr>
              <a:t>,</a:t>
            </a:r>
            <a:r>
              <a:rPr lang="en-SG" sz="4000" b="1" dirty="0">
                <a:solidFill>
                  <a:srgbClr val="00B050"/>
                </a:solidFill>
              </a:rPr>
              <a:t> </a:t>
            </a:r>
            <a:r>
              <a:rPr lang="en-SG" sz="4000" dirty="0">
                <a:solidFill>
                  <a:schemeClr val="tx1"/>
                </a:solidFill>
              </a:rPr>
              <a:t>17, 18, 19</a:t>
            </a:r>
          </a:p>
        </p:txBody>
      </p:sp>
    </p:spTree>
    <p:extLst>
      <p:ext uri="{BB962C8B-B14F-4D97-AF65-F5344CB8AC3E}">
        <p14:creationId xmlns:p14="http://schemas.microsoft.com/office/powerpoint/2010/main" val="133561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9EB-B2EF-476C-BBDB-DCF00C8DDDD2}"/>
              </a:ext>
            </a:extLst>
          </p:cNvPr>
          <p:cNvSpPr>
            <a:spLocks noGrp="1"/>
          </p:cNvSpPr>
          <p:nvPr>
            <p:ph type="title"/>
          </p:nvPr>
        </p:nvSpPr>
        <p:spPr/>
        <p:txBody>
          <a:bodyPr/>
          <a:lstStyle/>
          <a:p>
            <a:r>
              <a:rPr lang="en-SG" dirty="0"/>
              <a:t>Problem Set 16.1</a:t>
            </a:r>
          </a:p>
        </p:txBody>
      </p:sp>
      <p:sp>
        <p:nvSpPr>
          <p:cNvPr id="3" name="Content Placeholder 2">
            <a:extLst>
              <a:ext uri="{FF2B5EF4-FFF2-40B4-BE49-F238E27FC236}">
                <a16:creationId xmlns:a16="http://schemas.microsoft.com/office/drawing/2014/main" id="{9DFF1726-5F84-4AEB-9B4E-C36CB1F17831}"/>
              </a:ext>
            </a:extLst>
          </p:cNvPr>
          <p:cNvSpPr>
            <a:spLocks noGrp="1"/>
          </p:cNvSpPr>
          <p:nvPr>
            <p:ph idx="1"/>
          </p:nvPr>
        </p:nvSpPr>
        <p:spPr/>
        <p:txBody>
          <a:bodyPr/>
          <a:lstStyle/>
          <a:p>
            <a:pPr marL="0" indent="0">
              <a:buNone/>
            </a:pPr>
            <a:r>
              <a:rPr lang="en-US" dirty="0"/>
              <a:t>Write the following functions (without calling the standard C functions declared in &lt;</a:t>
            </a:r>
            <a:r>
              <a:rPr lang="en-US" dirty="0" err="1"/>
              <a:t>string.h</a:t>
            </a:r>
            <a:r>
              <a:rPr lang="en-US" dirty="0"/>
              <a:t>&gt; such as </a:t>
            </a:r>
            <a:r>
              <a:rPr lang="en-US" dirty="0" err="1"/>
              <a:t>strlen</a:t>
            </a:r>
            <a:r>
              <a:rPr lang="en-US" dirty="0"/>
              <a:t>, </a:t>
            </a:r>
            <a:r>
              <a:rPr lang="en-US" dirty="0" err="1"/>
              <a:t>strcmp</a:t>
            </a:r>
            <a:r>
              <a:rPr lang="en-US" dirty="0"/>
              <a:t>, </a:t>
            </a:r>
            <a:r>
              <a:rPr lang="en-US" dirty="0" err="1"/>
              <a:t>strstr</a:t>
            </a:r>
            <a:r>
              <a:rPr lang="en-US" dirty="0"/>
              <a:t>)...</a:t>
            </a:r>
          </a:p>
          <a:p>
            <a:pPr marL="0" indent="0">
              <a:buNone/>
            </a:pPr>
            <a:endParaRPr lang="en-US" dirty="0">
              <a:hlinkClick r:id="rId2"/>
            </a:endParaRPr>
          </a:p>
          <a:p>
            <a:pPr marL="0" indent="0">
              <a:buNone/>
            </a:pPr>
            <a:r>
              <a:rPr lang="en-US" dirty="0">
                <a:hlinkClick r:id="rId2"/>
              </a:rPr>
              <a:t>https://github.com/DigiPie/cs1010_tut_c09/blob/master/Tutorial_7/problem16_1.c</a:t>
            </a:r>
            <a:r>
              <a:rPr lang="en-US" dirty="0"/>
              <a:t> </a:t>
            </a:r>
          </a:p>
          <a:p>
            <a:endParaRPr lang="en-SG" dirty="0"/>
          </a:p>
        </p:txBody>
      </p:sp>
    </p:spTree>
    <p:extLst>
      <p:ext uri="{BB962C8B-B14F-4D97-AF65-F5344CB8AC3E}">
        <p14:creationId xmlns:p14="http://schemas.microsoft.com/office/powerpoint/2010/main" val="607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b="1" dirty="0">
                <a:solidFill>
                  <a:srgbClr val="0070C0"/>
                </a:solidFill>
              </a:rPr>
              <a:t>17</a:t>
            </a:r>
            <a:r>
              <a:rPr lang="en-SG" sz="4000" dirty="0">
                <a:solidFill>
                  <a:schemeClr val="tx1"/>
                </a:solidFill>
              </a:rPr>
              <a:t>, 18, 19</a:t>
            </a:r>
          </a:p>
        </p:txBody>
      </p:sp>
    </p:spTree>
    <p:extLst>
      <p:ext uri="{BB962C8B-B14F-4D97-AF65-F5344CB8AC3E}">
        <p14:creationId xmlns:p14="http://schemas.microsoft.com/office/powerpoint/2010/main" val="115374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17.1</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lstStyle/>
          <a:p>
            <a:pPr marL="0" indent="0">
              <a:buNone/>
            </a:pPr>
            <a:r>
              <a:rPr lang="en-US" dirty="0"/>
              <a:t>Complete the function </a:t>
            </a:r>
            <a:r>
              <a:rPr lang="en-US" dirty="0" err="1"/>
              <a:t>find_min_max</a:t>
            </a:r>
            <a:r>
              <a:rPr lang="en-US" dirty="0"/>
              <a:t> that takes in a length and an array containing long values of size length, and update the parameter min and max with the minimum and the maximum value from this array, respectively. Show how to call this function from main.</a:t>
            </a:r>
            <a:endParaRPr lang="en-SG" dirty="0"/>
          </a:p>
          <a:p>
            <a:pPr marL="0" indent="0">
              <a:buNone/>
            </a:pPr>
            <a:endParaRPr lang="en-US" dirty="0">
              <a:hlinkClick r:id="rId2"/>
            </a:endParaRPr>
          </a:p>
          <a:p>
            <a:pPr marL="0" indent="0">
              <a:buNone/>
            </a:pPr>
            <a:r>
              <a:rPr lang="en-US" dirty="0">
                <a:hlinkClick r:id="rId3"/>
              </a:rPr>
              <a:t>https://github.com/DigiPie/cs1010_tut_c09/blob/master/Tutorial_7/problem17_1.c</a:t>
            </a:r>
            <a:r>
              <a:rPr lang="en-US" dirty="0"/>
              <a:t> </a:t>
            </a:r>
          </a:p>
          <a:p>
            <a:endParaRPr lang="en-SG" dirty="0"/>
          </a:p>
        </p:txBody>
      </p:sp>
    </p:spTree>
    <p:extLst>
      <p:ext uri="{BB962C8B-B14F-4D97-AF65-F5344CB8AC3E}">
        <p14:creationId xmlns:p14="http://schemas.microsoft.com/office/powerpoint/2010/main" val="354928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b="1" dirty="0">
                <a:solidFill>
                  <a:srgbClr val="0070C0"/>
                </a:solidFill>
              </a:rPr>
              <a:t>17</a:t>
            </a:r>
            <a:r>
              <a:rPr lang="en-SG" sz="4000" dirty="0">
                <a:solidFill>
                  <a:schemeClr val="tx1"/>
                </a:solidFill>
              </a:rPr>
              <a:t>, 18, 19</a:t>
            </a:r>
          </a:p>
        </p:txBody>
      </p:sp>
    </p:spTree>
    <p:extLst>
      <p:ext uri="{BB962C8B-B14F-4D97-AF65-F5344CB8AC3E}">
        <p14:creationId xmlns:p14="http://schemas.microsoft.com/office/powerpoint/2010/main" val="101781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
        <p:nvSpPr>
          <p:cNvPr id="15" name="Content Placeholder 2">
            <a:extLst>
              <a:ext uri="{FF2B5EF4-FFF2-40B4-BE49-F238E27FC236}">
                <a16:creationId xmlns:a16="http://schemas.microsoft.com/office/drawing/2014/main" id="{A3F923FB-6CA9-4A98-A96B-CEC0D5A29CD0}"/>
              </a:ext>
            </a:extLst>
          </p:cNvPr>
          <p:cNvSpPr>
            <a:spLocks noGrp="1"/>
          </p:cNvSpPr>
          <p:nvPr>
            <p:ph idx="1"/>
          </p:nvPr>
        </p:nvSpPr>
        <p:spPr>
          <a:xfrm>
            <a:off x="6434666" y="1218355"/>
            <a:ext cx="4774420" cy="1917969"/>
          </a:xfrm>
        </p:spPr>
        <p:txBody>
          <a:bodyPr/>
          <a:lstStyle/>
          <a:p>
            <a:pPr marL="0" indent="0">
              <a:buNone/>
            </a:pPr>
            <a:r>
              <a:rPr lang="en-SG" dirty="0"/>
              <a:t>What would be printed?</a:t>
            </a:r>
          </a:p>
        </p:txBody>
      </p:sp>
    </p:spTree>
    <p:extLst>
      <p:ext uri="{BB962C8B-B14F-4D97-AF65-F5344CB8AC3E}">
        <p14:creationId xmlns:p14="http://schemas.microsoft.com/office/powerpoint/2010/main" val="37336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
        <p:nvSpPr>
          <p:cNvPr id="15" name="Content Placeholder 2">
            <a:extLst>
              <a:ext uri="{FF2B5EF4-FFF2-40B4-BE49-F238E27FC236}">
                <a16:creationId xmlns:a16="http://schemas.microsoft.com/office/drawing/2014/main" id="{A3F923FB-6CA9-4A98-A96B-CEC0D5A29CD0}"/>
              </a:ext>
            </a:extLst>
          </p:cNvPr>
          <p:cNvSpPr>
            <a:spLocks noGrp="1"/>
          </p:cNvSpPr>
          <p:nvPr>
            <p:ph idx="1"/>
          </p:nvPr>
        </p:nvSpPr>
        <p:spPr>
          <a:xfrm>
            <a:off x="6434666" y="1218354"/>
            <a:ext cx="4774420" cy="4953845"/>
          </a:xfrm>
        </p:spPr>
        <p:txBody>
          <a:bodyPr>
            <a:normAutofit/>
          </a:bodyPr>
          <a:lstStyle/>
          <a:p>
            <a:pPr marL="0" indent="0">
              <a:buNone/>
            </a:pPr>
            <a:r>
              <a:rPr lang="en-SG" dirty="0"/>
              <a:t>What would be printed?</a:t>
            </a:r>
          </a:p>
          <a:p>
            <a:pPr marL="0" indent="0">
              <a:buNone/>
            </a:pPr>
            <a:r>
              <a:rPr lang="en-SG" b="1" dirty="0">
                <a:solidFill>
                  <a:srgbClr val="0070C0"/>
                </a:solidFill>
              </a:rPr>
              <a:t>-3.0</a:t>
            </a:r>
          </a:p>
          <a:p>
            <a:pPr marL="0" indent="0">
              <a:buNone/>
            </a:pPr>
            <a:r>
              <a:rPr lang="en-SG" b="1" dirty="0">
                <a:solidFill>
                  <a:srgbClr val="0070C0"/>
                </a:solidFill>
              </a:rPr>
              <a:t>7.0</a:t>
            </a:r>
          </a:p>
          <a:p>
            <a:pPr marL="0" indent="0">
              <a:buNone/>
            </a:pPr>
            <a:endParaRPr lang="en-SG" b="1" dirty="0">
              <a:solidFill>
                <a:srgbClr val="0070C0"/>
              </a:solidFill>
            </a:endParaRPr>
          </a:p>
          <a:p>
            <a:pPr marL="0" indent="0">
              <a:buNone/>
            </a:pPr>
            <a:r>
              <a:rPr lang="en-SG" dirty="0">
                <a:solidFill>
                  <a:schemeClr val="tx1"/>
                </a:solidFill>
              </a:rPr>
              <a:t>Because in foo,</a:t>
            </a:r>
          </a:p>
          <a:p>
            <a:pPr marL="0" indent="0">
              <a:buNone/>
            </a:pPr>
            <a:r>
              <a:rPr lang="en-SG" dirty="0">
                <a:solidFill>
                  <a:schemeClr val="tx1"/>
                </a:solidFill>
              </a:rPr>
              <a:t>*</a:t>
            </a:r>
            <a:r>
              <a:rPr lang="en-SG" dirty="0" err="1">
                <a:solidFill>
                  <a:schemeClr val="tx1"/>
                </a:solidFill>
              </a:rPr>
              <a:t>ptr</a:t>
            </a:r>
            <a:r>
              <a:rPr lang="en-SG" dirty="0">
                <a:solidFill>
                  <a:schemeClr val="tx1"/>
                </a:solidFill>
              </a:rPr>
              <a:t> and trouble are automatic variables.</a:t>
            </a:r>
          </a:p>
          <a:p>
            <a:pPr marL="0" indent="0">
              <a:buNone/>
            </a:pPr>
            <a:endParaRPr lang="en-SG" b="1" dirty="0">
              <a:solidFill>
                <a:srgbClr val="0070C0"/>
              </a:solidFill>
            </a:endParaRPr>
          </a:p>
        </p:txBody>
      </p:sp>
    </p:spTree>
    <p:extLst>
      <p:ext uri="{BB962C8B-B14F-4D97-AF65-F5344CB8AC3E}">
        <p14:creationId xmlns:p14="http://schemas.microsoft.com/office/powerpoint/2010/main" val="87941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FD69-714F-0C40-AF00-0D0E3565922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69307" y="5093100"/>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2" name="Title 1">
            <a:extLst>
              <a:ext uri="{FF2B5EF4-FFF2-40B4-BE49-F238E27FC236}">
                <a16:creationId xmlns:a16="http://schemas.microsoft.com/office/drawing/2014/main" id="{5DF46EBE-C74C-4470-94B4-CA4370D3751A}"/>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18311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Kahoot Quiz</a:t>
            </a:r>
          </a:p>
          <a:p>
            <a:r>
              <a:rPr lang="en-SG" dirty="0"/>
              <a:t>Recap</a:t>
            </a:r>
          </a:p>
          <a:p>
            <a:r>
              <a:rPr lang="en-SG" dirty="0"/>
              <a:t>Problem Sets 16, 17, 18, 19</a:t>
            </a:r>
            <a:endParaRPr lang="en-US" dirty="0">
              <a:solidFill>
                <a:schemeClr val="tx1"/>
              </a:solidFill>
            </a:endParaRPr>
          </a:p>
          <a:p>
            <a:r>
              <a:rPr lang="en-SG" dirty="0"/>
              <a:t>Consultation</a:t>
            </a:r>
          </a:p>
          <a:p>
            <a:endParaRPr lang="en-SG" dirty="0"/>
          </a:p>
        </p:txBody>
      </p:sp>
    </p:spTree>
    <p:extLst>
      <p:ext uri="{BB962C8B-B14F-4D97-AF65-F5344CB8AC3E}">
        <p14:creationId xmlns:p14="http://schemas.microsoft.com/office/powerpoint/2010/main" val="358606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B56264-C5F9-BA48-ABE1-6656D155E3EF}"/>
              </a:ext>
            </a:extLst>
          </p:cNvPr>
          <p:cNvSpPr/>
          <p:nvPr/>
        </p:nvSpPr>
        <p:spPr>
          <a:xfrm>
            <a:off x="5988909" y="2606580"/>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074CEF2C-0855-A14D-81AC-C3B959532E1B}"/>
              </a:ext>
            </a:extLst>
          </p:cNvPr>
          <p:cNvSpPr txBox="1"/>
          <p:nvPr/>
        </p:nvSpPr>
        <p:spPr>
          <a:xfrm>
            <a:off x="5187892" y="260658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2" name="Rectangle 11">
            <a:extLst>
              <a:ext uri="{FF2B5EF4-FFF2-40B4-BE49-F238E27FC236}">
                <a16:creationId xmlns:a16="http://schemas.microsoft.com/office/drawing/2014/main" id="{C671D899-9964-7043-9191-A3336790F219}"/>
              </a:ext>
            </a:extLst>
          </p:cNvPr>
          <p:cNvSpPr/>
          <p:nvPr/>
        </p:nvSpPr>
        <p:spPr>
          <a:xfrm>
            <a:off x="7510064" y="272343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3" name="TextBox 12">
            <a:extLst>
              <a:ext uri="{FF2B5EF4-FFF2-40B4-BE49-F238E27FC236}">
                <a16:creationId xmlns:a16="http://schemas.microsoft.com/office/drawing/2014/main" id="{0747ABF7-81DA-CB47-A99B-0C9D67F87C3C}"/>
              </a:ext>
            </a:extLst>
          </p:cNvPr>
          <p:cNvSpPr txBox="1"/>
          <p:nvPr/>
        </p:nvSpPr>
        <p:spPr>
          <a:xfrm>
            <a:off x="6125137" y="2813489"/>
            <a:ext cx="1234633"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a16="http://schemas.microsoft.com/office/drawing/2014/main" id="{5A853E7F-24EA-1647-BDD2-E6060CCA0C76}"/>
              </a:ext>
            </a:extLst>
          </p:cNvPr>
          <p:cNvSpPr txBox="1"/>
          <p:nvPr/>
        </p:nvSpPr>
        <p:spPr>
          <a:xfrm>
            <a:off x="6818220" y="3391313"/>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a16="http://schemas.microsoft.com/office/drawing/2014/main" id="{873A800A-5874-5C4A-A5F7-25D68A0AD497}"/>
              </a:ext>
            </a:extLst>
          </p:cNvPr>
          <p:cNvSpPr/>
          <p:nvPr/>
        </p:nvSpPr>
        <p:spPr>
          <a:xfrm>
            <a:off x="7510065" y="335450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a16="http://schemas.microsoft.com/office/drawing/2014/main" id="{543DDBCC-EB37-FA40-BF86-A3E4F370330D}"/>
              </a:ext>
            </a:extLst>
          </p:cNvPr>
          <p:cNvCxnSpPr>
            <a:cxnSpLocks/>
            <a:stCxn id="15" idx="3"/>
            <a:endCxn id="8" idx="3"/>
          </p:cNvCxnSpPr>
          <p:nvPr/>
        </p:nvCxnSpPr>
        <p:spPr>
          <a:xfrm>
            <a:off x="9032429" y="3622147"/>
            <a:ext cx="12700" cy="1860677"/>
          </a:xfrm>
          <a:prstGeom prst="bentConnector3">
            <a:avLst>
              <a:gd name="adj1" fmla="val 776756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42CF8-4802-444D-9244-ADA2CA2C921C}"/>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24" name="Title 1">
            <a:extLst>
              <a:ext uri="{FF2B5EF4-FFF2-40B4-BE49-F238E27FC236}">
                <a16:creationId xmlns:a16="http://schemas.microsoft.com/office/drawing/2014/main" id="{55081FBE-DAE2-40E9-BB52-C9D3F213F581}"/>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12631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B56264-C5F9-BA48-ABE1-6656D155E3EF}"/>
              </a:ext>
            </a:extLst>
          </p:cNvPr>
          <p:cNvSpPr/>
          <p:nvPr/>
        </p:nvSpPr>
        <p:spPr>
          <a:xfrm>
            <a:off x="5988909" y="2606580"/>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074CEF2C-0855-A14D-81AC-C3B959532E1B}"/>
              </a:ext>
            </a:extLst>
          </p:cNvPr>
          <p:cNvSpPr txBox="1"/>
          <p:nvPr/>
        </p:nvSpPr>
        <p:spPr>
          <a:xfrm>
            <a:off x="5187892" y="260658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2" name="Rectangle 11">
            <a:extLst>
              <a:ext uri="{FF2B5EF4-FFF2-40B4-BE49-F238E27FC236}">
                <a16:creationId xmlns:a16="http://schemas.microsoft.com/office/drawing/2014/main" id="{C671D899-9964-7043-9191-A3336790F219}"/>
              </a:ext>
            </a:extLst>
          </p:cNvPr>
          <p:cNvSpPr/>
          <p:nvPr/>
        </p:nvSpPr>
        <p:spPr>
          <a:xfrm>
            <a:off x="7510064" y="272343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10.0</a:t>
            </a:r>
          </a:p>
        </p:txBody>
      </p:sp>
      <p:sp>
        <p:nvSpPr>
          <p:cNvPr id="13" name="TextBox 12">
            <a:extLst>
              <a:ext uri="{FF2B5EF4-FFF2-40B4-BE49-F238E27FC236}">
                <a16:creationId xmlns:a16="http://schemas.microsoft.com/office/drawing/2014/main" id="{0747ABF7-81DA-CB47-A99B-0C9D67F87C3C}"/>
              </a:ext>
            </a:extLst>
          </p:cNvPr>
          <p:cNvSpPr txBox="1"/>
          <p:nvPr/>
        </p:nvSpPr>
        <p:spPr>
          <a:xfrm>
            <a:off x="6125137" y="2813489"/>
            <a:ext cx="1234633"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a16="http://schemas.microsoft.com/office/drawing/2014/main" id="{5A853E7F-24EA-1647-BDD2-E6060CCA0C76}"/>
              </a:ext>
            </a:extLst>
          </p:cNvPr>
          <p:cNvSpPr txBox="1"/>
          <p:nvPr/>
        </p:nvSpPr>
        <p:spPr>
          <a:xfrm>
            <a:off x="6818220" y="3391313"/>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a16="http://schemas.microsoft.com/office/drawing/2014/main" id="{873A800A-5874-5C4A-A5F7-25D68A0AD497}"/>
              </a:ext>
            </a:extLst>
          </p:cNvPr>
          <p:cNvSpPr/>
          <p:nvPr/>
        </p:nvSpPr>
        <p:spPr>
          <a:xfrm>
            <a:off x="7510065" y="335450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a16="http://schemas.microsoft.com/office/drawing/2014/main" id="{543DDBCC-EB37-FA40-BF86-A3E4F370330D}"/>
              </a:ext>
            </a:extLst>
          </p:cNvPr>
          <p:cNvCxnSpPr>
            <a:cxnSpLocks/>
            <a:stCxn id="15" idx="3"/>
            <a:endCxn id="12" idx="3"/>
          </p:cNvCxnSpPr>
          <p:nvPr/>
        </p:nvCxnSpPr>
        <p:spPr>
          <a:xfrm flipH="1" flipV="1">
            <a:off x="9010703" y="2991078"/>
            <a:ext cx="21727" cy="631068"/>
          </a:xfrm>
          <a:prstGeom prst="bentConnector3">
            <a:avLst>
              <a:gd name="adj1" fmla="val -2227519"/>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BDED59-8AD0-402A-90F0-706BA33E58AF}"/>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24" name="Title 1">
            <a:extLst>
              <a:ext uri="{FF2B5EF4-FFF2-40B4-BE49-F238E27FC236}">
                <a16:creationId xmlns:a16="http://schemas.microsoft.com/office/drawing/2014/main" id="{B2F251B9-4743-4672-A852-C168B42203B6}"/>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1814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36A731-EB48-D64E-B909-3AD0CC549EF3}"/>
              </a:ext>
            </a:extLst>
          </p:cNvPr>
          <p:cNvSpPr txBox="1"/>
          <p:nvPr/>
        </p:nvSpPr>
        <p:spPr>
          <a:xfrm>
            <a:off x="5323420" y="4138354"/>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A5584170-7C8B-6847-BE8E-FE5734007D5E}"/>
              </a:ext>
            </a:extLst>
          </p:cNvPr>
          <p:cNvSpPr/>
          <p:nvPr/>
        </p:nvSpPr>
        <p:spPr>
          <a:xfrm>
            <a:off x="6468533"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64CD3975-ECD5-E446-AD9E-46AE5B58765A}"/>
              </a:ext>
            </a:extLst>
          </p:cNvPr>
          <p:cNvSpPr/>
          <p:nvPr/>
        </p:nvSpPr>
        <p:spPr>
          <a:xfrm>
            <a:off x="7531791" y="5215179"/>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-3.0</a:t>
            </a:r>
          </a:p>
        </p:txBody>
      </p:sp>
      <p:sp>
        <p:nvSpPr>
          <p:cNvPr id="9" name="TextBox 8">
            <a:extLst>
              <a:ext uri="{FF2B5EF4-FFF2-40B4-BE49-F238E27FC236}">
                <a16:creationId xmlns:a16="http://schemas.microsoft.com/office/drawing/2014/main" id="{E6F91714-81ED-924A-BBCD-CB0182A89C80}"/>
              </a:ext>
            </a:extLst>
          </p:cNvPr>
          <p:cNvSpPr txBox="1"/>
          <p:nvPr/>
        </p:nvSpPr>
        <p:spPr>
          <a:xfrm>
            <a:off x="6839947" y="5226473"/>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a16="http://schemas.microsoft.com/office/drawing/2014/main" id="{268D0D94-DC9F-0F46-B003-56C9FB53968A}"/>
              </a:ext>
            </a:extLst>
          </p:cNvPr>
          <p:cNvSpPr txBox="1"/>
          <p:nvPr/>
        </p:nvSpPr>
        <p:spPr>
          <a:xfrm>
            <a:off x="6839947" y="5883058"/>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a16="http://schemas.microsoft.com/office/drawing/2014/main" id="{A1371617-9EEE-6747-87B1-F0E971961DAF}"/>
              </a:ext>
            </a:extLst>
          </p:cNvPr>
          <p:cNvSpPr/>
          <p:nvPr/>
        </p:nvSpPr>
        <p:spPr>
          <a:xfrm>
            <a:off x="7531792" y="5846247"/>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cxnSp>
        <p:nvCxnSpPr>
          <p:cNvPr id="19" name="Elbow Connector 18">
            <a:extLst>
              <a:ext uri="{FF2B5EF4-FFF2-40B4-BE49-F238E27FC236}">
                <a16:creationId xmlns:a16="http://schemas.microsoft.com/office/drawing/2014/main" id="{75E7CBA1-E5CB-0649-BD9A-0D70EECDF800}"/>
              </a:ext>
            </a:extLst>
          </p:cNvPr>
          <p:cNvCxnSpPr>
            <a:cxnSpLocks/>
            <a:stCxn id="21" idx="3"/>
            <a:endCxn id="8" idx="3"/>
          </p:cNvCxnSpPr>
          <p:nvPr/>
        </p:nvCxnSpPr>
        <p:spPr>
          <a:xfrm>
            <a:off x="9010701" y="4844831"/>
            <a:ext cx="21728" cy="637992"/>
          </a:xfrm>
          <a:prstGeom prst="bentConnector3">
            <a:avLst>
              <a:gd name="adj1" fmla="val 289611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6CB9870-1030-A743-9A4E-08206C429D87}"/>
              </a:ext>
            </a:extLst>
          </p:cNvPr>
          <p:cNvSpPr/>
          <p:nvPr/>
        </p:nvSpPr>
        <p:spPr>
          <a:xfrm>
            <a:off x="7510063" y="4577187"/>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a16="http://schemas.microsoft.com/office/drawing/2014/main" id="{65D1935D-1E34-B749-9C64-BAFA87706159}"/>
              </a:ext>
            </a:extLst>
          </p:cNvPr>
          <p:cNvSpPr txBox="1"/>
          <p:nvPr/>
        </p:nvSpPr>
        <p:spPr>
          <a:xfrm>
            <a:off x="6648563" y="4598264"/>
            <a:ext cx="641522"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3" name="TextBox 12">
            <a:extLst>
              <a:ext uri="{FF2B5EF4-FFF2-40B4-BE49-F238E27FC236}">
                <a16:creationId xmlns:a16="http://schemas.microsoft.com/office/drawing/2014/main" id="{52188210-ADD2-42B6-BB11-8DF48E7906C0}"/>
              </a:ext>
            </a:extLst>
          </p:cNvPr>
          <p:cNvSpPr txBox="1"/>
          <p:nvPr/>
        </p:nvSpPr>
        <p:spPr>
          <a:xfrm>
            <a:off x="1371600" y="1212032"/>
            <a:ext cx="3852850" cy="5450851"/>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double</a:t>
            </a:r>
            <a:r>
              <a:rPr lang="en-SG" dirty="0">
                <a:latin typeface="Monaco" pitchFamily="2" charset="77"/>
              </a:rPr>
              <a:t> *</a:t>
            </a:r>
            <a:r>
              <a:rPr lang="en-SG" dirty="0" err="1">
                <a:latin typeface="Monaco" pitchFamily="2" charset="77"/>
              </a:rPr>
              <a:t>ptr</a:t>
            </a:r>
            <a:r>
              <a:rPr lang="en-SG" dirty="0">
                <a:latin typeface="Monaco" pitchFamily="2" charset="77"/>
              </a:rPr>
              <a:t>, </a:t>
            </a:r>
            <a:r>
              <a:rPr lang="en-SG" dirty="0">
                <a:solidFill>
                  <a:srgbClr val="3E61A2"/>
                </a:solidFill>
                <a:latin typeface="Monaco" pitchFamily="2" charset="77"/>
              </a:rPr>
              <a:t>double</a:t>
            </a:r>
            <a:r>
              <a:rPr lang="en-SG" dirty="0">
                <a:latin typeface="Monaco" pitchFamily="2" charset="77"/>
              </a:rPr>
              <a:t> trouble) {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&amp;trouble;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t>
            </a:r>
            <a:r>
              <a:rPr lang="en-SG" dirty="0">
                <a:solidFill>
                  <a:srgbClr val="E74C3C"/>
                </a:solidFill>
                <a:latin typeface="Monaco" pitchFamily="2" charset="77"/>
              </a:rPr>
              <a:t>10.0</a:t>
            </a:r>
            <a:r>
              <a:rPr lang="en-SG" dirty="0">
                <a:latin typeface="Monaco" pitchFamily="2" charset="77"/>
              </a:rPr>
              <a:t>; </a:t>
            </a:r>
          </a:p>
          <a:p>
            <a:pPr>
              <a:lnSpc>
                <a:spcPct val="150000"/>
              </a:lnSpc>
            </a:pPr>
            <a:r>
              <a:rPr lang="en-SG" dirty="0">
                <a:latin typeface="Monaco" pitchFamily="2" charset="77"/>
              </a:rPr>
              <a:t>} </a:t>
            </a: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double</a:t>
            </a:r>
            <a:r>
              <a:rPr lang="en-SG" dirty="0">
                <a:latin typeface="Monaco" pitchFamily="2" charset="77"/>
              </a:rPr>
              <a:t> *</a:t>
            </a:r>
            <a:r>
              <a:rPr lang="en-SG" dirty="0" err="1">
                <a:latin typeface="Monaco" pitchFamily="2" charset="77"/>
              </a:rPr>
              <a:t>ptr</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x = -</a:t>
            </a:r>
            <a:r>
              <a:rPr lang="en-SG" dirty="0">
                <a:solidFill>
                  <a:srgbClr val="E74C3C"/>
                </a:solidFill>
                <a:latin typeface="Monaco" pitchFamily="2" charset="77"/>
              </a:rPr>
              <a:t>3.0</a:t>
            </a:r>
            <a:r>
              <a:rPr lang="en-SG" dirty="0">
                <a:latin typeface="Monaco" pitchFamily="2" charset="77"/>
              </a:rPr>
              <a:t>; </a:t>
            </a:r>
          </a:p>
          <a:p>
            <a:pPr>
              <a:lnSpc>
                <a:spcPct val="150000"/>
              </a:lnSpc>
            </a:pPr>
            <a:r>
              <a:rPr lang="en-SG" dirty="0">
                <a:solidFill>
                  <a:srgbClr val="3E61A2"/>
                </a:solidFill>
                <a:latin typeface="Monaco" pitchFamily="2" charset="77"/>
              </a:rPr>
              <a:t>  double</a:t>
            </a:r>
            <a:r>
              <a:rPr lang="en-SG" dirty="0">
                <a:latin typeface="Monaco" pitchFamily="2" charset="77"/>
              </a:rPr>
              <a:t> y = </a:t>
            </a:r>
            <a:r>
              <a:rPr lang="en-SG" dirty="0">
                <a:solidFill>
                  <a:srgbClr val="E74C3C"/>
                </a:solidFill>
                <a:latin typeface="Monaco" pitchFamily="2" charset="77"/>
              </a:rPr>
              <a:t>7.0</a:t>
            </a:r>
            <a:r>
              <a:rPr lang="en-SG" dirty="0">
                <a:latin typeface="Monaco" pitchFamily="2" charset="77"/>
              </a:rPr>
              <a:t>; </a:t>
            </a:r>
          </a:p>
          <a:p>
            <a:pPr>
              <a:lnSpc>
                <a:spcPct val="150000"/>
              </a:lnSpc>
            </a:pPr>
            <a:r>
              <a:rPr lang="en-SG" dirty="0">
                <a:latin typeface="Monaco" pitchFamily="2" charset="77"/>
              </a:rPr>
              <a:t>  </a:t>
            </a:r>
            <a:r>
              <a:rPr lang="en-SG" dirty="0" err="1">
                <a:latin typeface="Monaco" pitchFamily="2" charset="77"/>
              </a:rPr>
              <a:t>ptr</a:t>
            </a:r>
            <a:r>
              <a:rPr lang="en-SG" dirty="0">
                <a:latin typeface="Monaco" pitchFamily="2" charset="77"/>
              </a:rPr>
              <a:t> = &amp;y; </a:t>
            </a:r>
          </a:p>
          <a:p>
            <a:pPr>
              <a:lnSpc>
                <a:spcPct val="150000"/>
              </a:lnSpc>
            </a:pPr>
            <a:r>
              <a:rPr lang="en-SG" dirty="0">
                <a:latin typeface="Monaco" pitchFamily="2" charset="77"/>
              </a:rPr>
              <a:t>  foo(</a:t>
            </a:r>
            <a:r>
              <a:rPr lang="en-SG" dirty="0" err="1">
                <a:latin typeface="Monaco" pitchFamily="2" charset="77"/>
              </a:rPr>
              <a:t>ptr</a:t>
            </a:r>
            <a:r>
              <a:rPr lang="en-SG" dirty="0">
                <a:latin typeface="Monaco" pitchFamily="2" charset="77"/>
              </a:rPr>
              <a:t>, x); </a:t>
            </a:r>
          </a:p>
          <a:p>
            <a:pPr>
              <a:lnSpc>
                <a:spcPct val="150000"/>
              </a:lnSpc>
            </a:pPr>
            <a:r>
              <a:rPr lang="en-SG" dirty="0">
                <a:latin typeface="Monaco" pitchFamily="2" charset="77"/>
              </a:rPr>
              <a:t>  cs1010_println_double(x); </a:t>
            </a:r>
          </a:p>
          <a:p>
            <a:pPr>
              <a:lnSpc>
                <a:spcPct val="150000"/>
              </a:lnSpc>
            </a:pPr>
            <a:r>
              <a:rPr lang="en-SG" dirty="0">
                <a:latin typeface="Monaco" pitchFamily="2" charset="77"/>
              </a:rPr>
              <a:t>  cs1010_println_double(y); </a:t>
            </a:r>
          </a:p>
          <a:p>
            <a:pPr>
              <a:lnSpc>
                <a:spcPct val="150000"/>
              </a:lnSpc>
            </a:pPr>
            <a:r>
              <a:rPr lang="en-SG" dirty="0">
                <a:latin typeface="Monaco" pitchFamily="2" charset="77"/>
              </a:rPr>
              <a:t>}</a:t>
            </a:r>
            <a:endParaRPr lang="en-US" dirty="0">
              <a:latin typeface="Monaco" pitchFamily="2" charset="77"/>
            </a:endParaRPr>
          </a:p>
        </p:txBody>
      </p:sp>
      <p:sp>
        <p:nvSpPr>
          <p:cNvPr id="14" name="Title 1">
            <a:extLst>
              <a:ext uri="{FF2B5EF4-FFF2-40B4-BE49-F238E27FC236}">
                <a16:creationId xmlns:a16="http://schemas.microsoft.com/office/drawing/2014/main" id="{C5884EB6-0E3E-4893-9E1B-C05494641664}"/>
              </a:ext>
            </a:extLst>
          </p:cNvPr>
          <p:cNvSpPr>
            <a:spLocks noGrp="1"/>
          </p:cNvSpPr>
          <p:nvPr>
            <p:ph type="title"/>
          </p:nvPr>
        </p:nvSpPr>
        <p:spPr>
          <a:xfrm>
            <a:off x="1371600" y="685800"/>
            <a:ext cx="9601200" cy="1485900"/>
          </a:xfrm>
        </p:spPr>
        <p:txBody>
          <a:bodyPr/>
          <a:lstStyle/>
          <a:p>
            <a:r>
              <a:rPr lang="en-SG" dirty="0"/>
              <a:t>Problem Set 17.2</a:t>
            </a:r>
          </a:p>
        </p:txBody>
      </p:sp>
    </p:spTree>
    <p:extLst>
      <p:ext uri="{BB962C8B-B14F-4D97-AF65-F5344CB8AC3E}">
        <p14:creationId xmlns:p14="http://schemas.microsoft.com/office/powerpoint/2010/main" val="7403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solidFill>
              </a:rPr>
              <a:t>17, </a:t>
            </a:r>
            <a:r>
              <a:rPr lang="en-SG" sz="4000" b="1" dirty="0">
                <a:solidFill>
                  <a:srgbClr val="0070C0"/>
                </a:solidFill>
              </a:rPr>
              <a:t>18</a:t>
            </a:r>
            <a:r>
              <a:rPr lang="en-SG" sz="4000" dirty="0">
                <a:solidFill>
                  <a:schemeClr val="tx1"/>
                </a:solidFill>
              </a:rPr>
              <a:t>, 19</a:t>
            </a:r>
          </a:p>
        </p:txBody>
      </p:sp>
    </p:spTree>
    <p:extLst>
      <p:ext uri="{BB962C8B-B14F-4D97-AF65-F5344CB8AC3E}">
        <p14:creationId xmlns:p14="http://schemas.microsoft.com/office/powerpoint/2010/main" val="946163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9278-B1C2-403F-A174-3B6ABFD91AAA}"/>
              </a:ext>
            </a:extLst>
          </p:cNvPr>
          <p:cNvSpPr>
            <a:spLocks noGrp="1"/>
          </p:cNvSpPr>
          <p:nvPr>
            <p:ph type="title"/>
          </p:nvPr>
        </p:nvSpPr>
        <p:spPr/>
        <p:txBody>
          <a:bodyPr/>
          <a:lstStyle/>
          <a:p>
            <a:r>
              <a:rPr lang="en-SG" dirty="0"/>
              <a:t>Problem Set 18.1</a:t>
            </a:r>
          </a:p>
        </p:txBody>
      </p:sp>
      <p:sp>
        <p:nvSpPr>
          <p:cNvPr id="3" name="Content Placeholder 2">
            <a:extLst>
              <a:ext uri="{FF2B5EF4-FFF2-40B4-BE49-F238E27FC236}">
                <a16:creationId xmlns:a16="http://schemas.microsoft.com/office/drawing/2014/main" id="{2C5AB918-9C64-43D4-AE3C-587ECC51263C}"/>
              </a:ext>
            </a:extLst>
          </p:cNvPr>
          <p:cNvSpPr>
            <a:spLocks noGrp="1"/>
          </p:cNvSpPr>
          <p:nvPr>
            <p:ph idx="1"/>
          </p:nvPr>
        </p:nvSpPr>
        <p:spPr/>
        <p:txBody>
          <a:bodyPr/>
          <a:lstStyle/>
          <a:p>
            <a:r>
              <a:rPr lang="en-US" dirty="0"/>
              <a:t>Draw the call stack and the heap, showing what happened when we run the following code.</a:t>
            </a:r>
            <a:endParaRPr lang="en-SG" dirty="0"/>
          </a:p>
        </p:txBody>
      </p:sp>
      <p:sp>
        <p:nvSpPr>
          <p:cNvPr id="4" name="TextBox 3">
            <a:extLst>
              <a:ext uri="{FF2B5EF4-FFF2-40B4-BE49-F238E27FC236}">
                <a16:creationId xmlns:a16="http://schemas.microsoft.com/office/drawing/2014/main" id="{DA92B714-0148-421E-ADCB-6DDAF0BC1B56}"/>
              </a:ext>
            </a:extLst>
          </p:cNvPr>
          <p:cNvSpPr txBox="1"/>
          <p:nvPr/>
        </p:nvSpPr>
        <p:spPr>
          <a:xfrm>
            <a:off x="1603244" y="3151939"/>
            <a:ext cx="2649059" cy="2542363"/>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p:txBody>
      </p:sp>
      <p:sp>
        <p:nvSpPr>
          <p:cNvPr id="5" name="Rectangle 4">
            <a:extLst>
              <a:ext uri="{FF2B5EF4-FFF2-40B4-BE49-F238E27FC236}">
                <a16:creationId xmlns:a16="http://schemas.microsoft.com/office/drawing/2014/main" id="{E44E4E33-44CA-493C-A1CB-E872851117C4}"/>
              </a:ext>
            </a:extLst>
          </p:cNvPr>
          <p:cNvSpPr/>
          <p:nvPr/>
        </p:nvSpPr>
        <p:spPr>
          <a:xfrm>
            <a:off x="4724400" y="3132593"/>
            <a:ext cx="6096000" cy="2957861"/>
          </a:xfrm>
          <a:prstGeom prst="rect">
            <a:avLst/>
          </a:prstGeom>
        </p:spPr>
        <p:txBody>
          <a:bodyPr>
            <a:spAutoFit/>
          </a:bodyPr>
          <a:lstStyle/>
          <a:p>
            <a:pPr>
              <a:lnSpc>
                <a:spcPct val="150000"/>
              </a:lnSpc>
            </a:pPr>
            <a:r>
              <a:rPr lang="en-SG" dirty="0">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Tree>
    <p:extLst>
      <p:ext uri="{BB962C8B-B14F-4D97-AF65-F5344CB8AC3E}">
        <p14:creationId xmlns:p14="http://schemas.microsoft.com/office/powerpoint/2010/main" val="1279598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213F7-8516-3341-BD5E-20FB88B27523}"/>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AC5574-9E30-4AFF-9BCD-BCEEE3ABEA26}"/>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Tree>
    <p:extLst>
      <p:ext uri="{BB962C8B-B14F-4D97-AF65-F5344CB8AC3E}">
        <p14:creationId xmlns:p14="http://schemas.microsoft.com/office/powerpoint/2010/main" val="296274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DD30AC-FA0C-8C48-A8E0-64EF81A2678D}"/>
              </a:ext>
            </a:extLst>
          </p:cNvPr>
          <p:cNvSpPr/>
          <p:nvPr/>
        </p:nvSpPr>
        <p:spPr>
          <a:xfrm>
            <a:off x="7809826" y="2614261"/>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3305A1C4-E19D-6C4D-8991-6B12E29C0699}"/>
              </a:ext>
            </a:extLst>
          </p:cNvPr>
          <p:cNvSpPr txBox="1"/>
          <p:nvPr/>
        </p:nvSpPr>
        <p:spPr>
          <a:xfrm>
            <a:off x="6903664" y="261426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a16="http://schemas.microsoft.com/office/drawing/2014/main" id="{8BCC40D5-189F-4B45-B602-CC88C92F3758}"/>
              </a:ext>
            </a:extLst>
          </p:cNvPr>
          <p:cNvSpPr/>
          <p:nvPr/>
        </p:nvSpPr>
        <p:spPr>
          <a:xfrm>
            <a:off x="8651333" y="2731115"/>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a16="http://schemas.microsoft.com/office/drawing/2014/main" id="{E9D753D4-2FAA-404E-89DE-E98772B7EDEF}"/>
              </a:ext>
            </a:extLst>
          </p:cNvPr>
          <p:cNvSpPr txBox="1"/>
          <p:nvPr/>
        </p:nvSpPr>
        <p:spPr>
          <a:xfrm>
            <a:off x="8153101" y="2845093"/>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a16="http://schemas.microsoft.com/office/drawing/2014/main" id="{5E0F633E-D72B-574F-9877-A6E1C7DAC4E6}"/>
              </a:ext>
            </a:extLst>
          </p:cNvPr>
          <p:cNvSpPr txBox="1"/>
          <p:nvPr/>
        </p:nvSpPr>
        <p:spPr>
          <a:xfrm>
            <a:off x="8159513" y="3398994"/>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a16="http://schemas.microsoft.com/office/drawing/2014/main" id="{B301C90C-758E-AE44-B668-4633A6B0DA06}"/>
              </a:ext>
            </a:extLst>
          </p:cNvPr>
          <p:cNvSpPr/>
          <p:nvPr/>
        </p:nvSpPr>
        <p:spPr>
          <a:xfrm>
            <a:off x="8644920" y="3362183"/>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a16="http://schemas.microsoft.com/office/drawing/2014/main" id="{851C1AAF-E829-9540-8298-38FB7885C25C}"/>
              </a:ext>
            </a:extLst>
          </p:cNvPr>
          <p:cNvCxnSpPr>
            <a:cxnSpLocks/>
            <a:stCxn id="22" idx="3"/>
            <a:endCxn id="9" idx="3"/>
          </p:cNvCxnSpPr>
          <p:nvPr/>
        </p:nvCxnSpPr>
        <p:spPr>
          <a:xfrm flipH="1">
            <a:off x="10132748" y="3629828"/>
            <a:ext cx="1" cy="2297469"/>
          </a:xfrm>
          <a:prstGeom prst="bentConnector3">
            <a:avLst>
              <a:gd name="adj1" fmla="val -2286000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7D39D3A-0ADE-4744-B4E4-E563F18F5F96}"/>
              </a:ext>
            </a:extLst>
          </p:cNvPr>
          <p:cNvCxnSpPr>
            <a:cxnSpLocks/>
            <a:stCxn id="19" idx="0"/>
            <a:endCxn id="6" idx="2"/>
          </p:cNvCxnSpPr>
          <p:nvPr/>
        </p:nvCxnSpPr>
        <p:spPr>
          <a:xfrm rot="16200000" flipV="1">
            <a:off x="6932863" y="268732"/>
            <a:ext cx="1207113" cy="3717653"/>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C6ED3E-094D-4E7D-B5CA-2BADCFE28F54}"/>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26" name="TextBox 25">
            <a:extLst>
              <a:ext uri="{FF2B5EF4-FFF2-40B4-BE49-F238E27FC236}">
                <a16:creationId xmlns:a16="http://schemas.microsoft.com/office/drawing/2014/main" id="{C64A3CB0-8C00-42BA-810D-3098271C1356}"/>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307053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DD30AC-FA0C-8C48-A8E0-64EF81A2678D}"/>
              </a:ext>
            </a:extLst>
          </p:cNvPr>
          <p:cNvSpPr/>
          <p:nvPr/>
        </p:nvSpPr>
        <p:spPr>
          <a:xfrm>
            <a:off x="7809826" y="2614261"/>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3305A1C4-E19D-6C4D-8991-6B12E29C0699}"/>
              </a:ext>
            </a:extLst>
          </p:cNvPr>
          <p:cNvSpPr txBox="1"/>
          <p:nvPr/>
        </p:nvSpPr>
        <p:spPr>
          <a:xfrm>
            <a:off x="6903664" y="2614260"/>
            <a:ext cx="665567"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a16="http://schemas.microsoft.com/office/drawing/2014/main" id="{8BCC40D5-189F-4B45-B602-CC88C92F3758}"/>
              </a:ext>
            </a:extLst>
          </p:cNvPr>
          <p:cNvSpPr/>
          <p:nvPr/>
        </p:nvSpPr>
        <p:spPr>
          <a:xfrm>
            <a:off x="8651333" y="2731115"/>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a16="http://schemas.microsoft.com/office/drawing/2014/main" id="{E9D753D4-2FAA-404E-89DE-E98772B7EDEF}"/>
              </a:ext>
            </a:extLst>
          </p:cNvPr>
          <p:cNvSpPr txBox="1"/>
          <p:nvPr/>
        </p:nvSpPr>
        <p:spPr>
          <a:xfrm>
            <a:off x="8153101" y="2845093"/>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a16="http://schemas.microsoft.com/office/drawing/2014/main" id="{5E0F633E-D72B-574F-9877-A6E1C7DAC4E6}"/>
              </a:ext>
            </a:extLst>
          </p:cNvPr>
          <p:cNvSpPr txBox="1"/>
          <p:nvPr/>
        </p:nvSpPr>
        <p:spPr>
          <a:xfrm>
            <a:off x="8159513" y="3398994"/>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a16="http://schemas.microsoft.com/office/drawing/2014/main" id="{B301C90C-758E-AE44-B668-4633A6B0DA06}"/>
              </a:ext>
            </a:extLst>
          </p:cNvPr>
          <p:cNvSpPr/>
          <p:nvPr/>
        </p:nvSpPr>
        <p:spPr>
          <a:xfrm>
            <a:off x="8644920" y="3362183"/>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a16="http://schemas.microsoft.com/office/drawing/2014/main" id="{851C1AAF-E829-9540-8298-38FB7885C25C}"/>
              </a:ext>
            </a:extLst>
          </p:cNvPr>
          <p:cNvCxnSpPr>
            <a:cxnSpLocks/>
            <a:stCxn id="22" idx="3"/>
            <a:endCxn id="9" idx="3"/>
          </p:cNvCxnSpPr>
          <p:nvPr/>
        </p:nvCxnSpPr>
        <p:spPr>
          <a:xfrm flipH="1">
            <a:off x="10132748" y="3629828"/>
            <a:ext cx="1" cy="2297469"/>
          </a:xfrm>
          <a:prstGeom prst="bentConnector3">
            <a:avLst>
              <a:gd name="adj1" fmla="val -2286000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7D39D3A-0ADE-4744-B4E4-E563F18F5F96}"/>
              </a:ext>
            </a:extLst>
          </p:cNvPr>
          <p:cNvCxnSpPr>
            <a:cxnSpLocks/>
            <a:stCxn id="19" idx="0"/>
            <a:endCxn id="6" idx="2"/>
          </p:cNvCxnSpPr>
          <p:nvPr/>
        </p:nvCxnSpPr>
        <p:spPr>
          <a:xfrm rot="16200000" flipV="1">
            <a:off x="6932863" y="268732"/>
            <a:ext cx="1207113" cy="3717653"/>
          </a:xfrm>
          <a:prstGeom prst="bentConnector3">
            <a:avLst>
              <a:gd name="adj1" fmla="val 50000"/>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AC07F0A-89BA-4E1F-B10C-EE3643EC0585}"/>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26" name="TextBox 25">
            <a:extLst>
              <a:ext uri="{FF2B5EF4-FFF2-40B4-BE49-F238E27FC236}">
                <a16:creationId xmlns:a16="http://schemas.microsoft.com/office/drawing/2014/main" id="{2CDB062E-5749-4177-9ACC-0CB4B8C6C13D}"/>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346876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D58F31-2EE4-6D4B-9B7C-577E3AE14AC6}"/>
              </a:ext>
            </a:extLst>
          </p:cNvPr>
          <p:cNvSpPr/>
          <p:nvPr/>
        </p:nvSpPr>
        <p:spPr>
          <a:xfrm>
            <a:off x="6130672"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a16="http://schemas.microsoft.com/office/drawing/2014/main" id="{B159CC58-312B-0A40-B0B3-E0D32DAB14A3}"/>
              </a:ext>
            </a:extLst>
          </p:cNvPr>
          <p:cNvSpPr/>
          <p:nvPr/>
        </p:nvSpPr>
        <p:spPr>
          <a:xfrm>
            <a:off x="5224510" y="96382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a16="http://schemas.microsoft.com/office/drawing/2014/main" id="{10D651ED-22C3-4A43-8B7C-73186FDF2632}"/>
              </a:ext>
            </a:extLst>
          </p:cNvPr>
          <p:cNvSpPr txBox="1"/>
          <p:nvPr/>
        </p:nvSpPr>
        <p:spPr>
          <a:xfrm>
            <a:off x="6666188" y="4064213"/>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a16="http://schemas.microsoft.com/office/drawing/2014/main" id="{EBD2EF1D-C187-5D46-A9A7-4F1BCD5C163D}"/>
              </a:ext>
            </a:extLst>
          </p:cNvPr>
          <p:cNvSpPr/>
          <p:nvPr/>
        </p:nvSpPr>
        <p:spPr>
          <a:xfrm>
            <a:off x="7811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0AE8A0C-27B7-164E-A5B4-5CBB5D0F3F25}"/>
              </a:ext>
            </a:extLst>
          </p:cNvPr>
          <p:cNvSpPr txBox="1"/>
          <p:nvPr/>
        </p:nvSpPr>
        <p:spPr>
          <a:xfrm>
            <a:off x="7855907" y="5696466"/>
            <a:ext cx="344966"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a16="http://schemas.microsoft.com/office/drawing/2014/main" id="{12D3E00F-7CBD-E942-AF01-70C58A59F623}"/>
              </a:ext>
            </a:extLst>
          </p:cNvPr>
          <p:cNvSpPr/>
          <p:nvPr/>
        </p:nvSpPr>
        <p:spPr>
          <a:xfrm>
            <a:off x="9226585"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a16="http://schemas.microsoft.com/office/drawing/2014/main" id="{9276FAD4-CE52-C74D-A867-19EA4FB4AAE7}"/>
              </a:ext>
            </a:extLst>
          </p:cNvPr>
          <p:cNvSpPr/>
          <p:nvPr/>
        </p:nvSpPr>
        <p:spPr>
          <a:xfrm>
            <a:off x="8320423" y="5647211"/>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a16="http://schemas.microsoft.com/office/drawing/2014/main" id="{E8424A1E-923C-094A-A9EF-F413AE343B57}"/>
              </a:ext>
            </a:extLst>
          </p:cNvPr>
          <p:cNvSpPr txBox="1"/>
          <p:nvPr/>
        </p:nvSpPr>
        <p:spPr>
          <a:xfrm>
            <a:off x="7862069" y="4981674"/>
            <a:ext cx="349776"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a16="http://schemas.microsoft.com/office/drawing/2014/main" id="{EDA8536B-DA8C-8B46-A64B-C58C9FD81017}"/>
              </a:ext>
            </a:extLst>
          </p:cNvPr>
          <p:cNvSpPr/>
          <p:nvPr/>
        </p:nvSpPr>
        <p:spPr>
          <a:xfrm>
            <a:off x="8320423" y="4981674"/>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a16="http://schemas.microsoft.com/office/drawing/2014/main" id="{6E3B8350-3460-0C4F-A506-0B0615CE9D9D}"/>
              </a:ext>
            </a:extLst>
          </p:cNvPr>
          <p:cNvCxnSpPr>
            <a:cxnSpLocks/>
            <a:stCxn id="16" idx="0"/>
            <a:endCxn id="6" idx="2"/>
          </p:cNvCxnSpPr>
          <p:nvPr/>
        </p:nvCxnSpPr>
        <p:spPr>
          <a:xfrm rot="16200000" flipV="1">
            <a:off x="5723252" y="1478340"/>
            <a:ext cx="3457672" cy="3548994"/>
          </a:xfrm>
          <a:prstGeom prst="bentConnector3">
            <a:avLst>
              <a:gd name="adj1" fmla="val 7115"/>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6E82B0-BBBC-46A5-911C-6447F75D5716}"/>
              </a:ext>
            </a:extLst>
          </p:cNvPr>
          <p:cNvSpPr txBox="1"/>
          <p:nvPr/>
        </p:nvSpPr>
        <p:spPr>
          <a:xfrm>
            <a:off x="899503" y="495825"/>
            <a:ext cx="3223255" cy="5866350"/>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foo</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*y, </a:t>
            </a:r>
            <a:r>
              <a:rPr lang="en-SG" dirty="0">
                <a:solidFill>
                  <a:srgbClr val="3E61A2"/>
                </a:solidFill>
                <a:latin typeface="Monaco" pitchFamily="2" charset="77"/>
              </a:rPr>
              <a:t>long</a:t>
            </a:r>
            <a:r>
              <a:rPr lang="en-SG" dirty="0">
                <a:latin typeface="Monaco" pitchFamily="2" charset="77"/>
              </a:rPr>
              <a:t> *z) {</a:t>
            </a:r>
          </a:p>
          <a:p>
            <a:pPr>
              <a:lnSpc>
                <a:spcPct val="150000"/>
              </a:lnSpc>
            </a:pPr>
            <a:r>
              <a:rPr lang="en-SG" dirty="0">
                <a:latin typeface="Monaco" pitchFamily="2" charset="77"/>
              </a:rPr>
              <a:t>  y[</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7</a:t>
            </a:r>
            <a:r>
              <a:rPr lang="en-SG" dirty="0">
                <a:latin typeface="Monaco" pitchFamily="2" charset="77"/>
              </a:rPr>
              <a:t>;</a:t>
            </a:r>
          </a:p>
          <a:p>
            <a:pPr>
              <a:lnSpc>
                <a:spcPct val="150000"/>
              </a:lnSpc>
            </a:pPr>
            <a:r>
              <a:rPr lang="en-SG" dirty="0">
                <a:latin typeface="Monaco" pitchFamily="2" charset="77"/>
              </a:rPr>
              <a:t>  y[</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8</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a:t>
            </a:r>
            <a:r>
              <a:rPr lang="en-SG" dirty="0">
                <a:solidFill>
                  <a:srgbClr val="E74C3C"/>
                </a:solidFill>
                <a:latin typeface="Monaco" pitchFamily="2" charset="77"/>
              </a:rPr>
              <a:t>4</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a:t>
            </a:r>
            <a:r>
              <a:rPr lang="en-SG" dirty="0">
                <a:solidFill>
                  <a:srgbClr val="E74C3C"/>
                </a:solidFill>
                <a:latin typeface="Monaco" pitchFamily="2" charset="77"/>
              </a:rPr>
              <a:t>5</a:t>
            </a:r>
            <a:r>
              <a:rPr lang="en-SG" dirty="0">
                <a:latin typeface="Monaco" pitchFamily="2" charset="77"/>
              </a:rPr>
              <a:t>;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y[</a:t>
            </a:r>
            <a:r>
              <a:rPr lang="en-SG" dirty="0">
                <a:solidFill>
                  <a:srgbClr val="E74C3C"/>
                </a:solidFill>
                <a:latin typeface="Monaco" pitchFamily="2" charset="77"/>
              </a:rPr>
              <a:t>2</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*z = </a:t>
            </a:r>
            <a:r>
              <a:rPr lang="en-SG" dirty="0" err="1">
                <a:latin typeface="Monaco" pitchFamily="2" charset="77"/>
              </a:rPr>
              <a:t>calloc</a:t>
            </a:r>
            <a:r>
              <a:rPr lang="en-SG" dirty="0">
                <a:latin typeface="Monaco" pitchFamily="2" charset="77"/>
              </a:rPr>
              <a:t>(</a:t>
            </a:r>
            <a:r>
              <a:rPr lang="en-SG" dirty="0">
                <a:solidFill>
                  <a:srgbClr val="E74C3C"/>
                </a:solidFill>
                <a:latin typeface="Monaco" pitchFamily="2" charset="77"/>
              </a:rPr>
              <a:t>2</a:t>
            </a:r>
            <a:r>
              <a:rPr lang="en-SG" dirty="0">
                <a:latin typeface="Monaco" pitchFamily="2" charset="77"/>
              </a:rPr>
              <a:t>, </a:t>
            </a:r>
            <a:r>
              <a:rPr lang="en-SG" dirty="0" err="1">
                <a:solidFill>
                  <a:srgbClr val="3B78E7"/>
                </a:solidFill>
                <a:latin typeface="Monaco" pitchFamily="2" charset="77"/>
              </a:rPr>
              <a:t>sizeof</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0</a:t>
            </a:r>
            <a:r>
              <a:rPr lang="en-SG" dirty="0">
                <a:latin typeface="Monaco" pitchFamily="2" charset="77"/>
              </a:rPr>
              <a:t>] = y[</a:t>
            </a:r>
            <a:r>
              <a:rPr lang="en-SG" dirty="0">
                <a:solidFill>
                  <a:srgbClr val="E74C3C"/>
                </a:solidFill>
                <a:latin typeface="Monaco" pitchFamily="2" charset="77"/>
              </a:rPr>
              <a:t>0</a:t>
            </a:r>
            <a:r>
              <a:rPr lang="en-SG" dirty="0">
                <a:latin typeface="Monaco" pitchFamily="2" charset="77"/>
              </a:rPr>
              <a:t>];</a:t>
            </a:r>
          </a:p>
          <a:p>
            <a:pPr>
              <a:lnSpc>
                <a:spcPct val="150000"/>
              </a:lnSpc>
            </a:pPr>
            <a:r>
              <a:rPr lang="en-SG" dirty="0">
                <a:latin typeface="Monaco" pitchFamily="2" charset="77"/>
              </a:rPr>
              <a:t>  z[</a:t>
            </a:r>
            <a:r>
              <a:rPr lang="en-SG" dirty="0">
                <a:solidFill>
                  <a:srgbClr val="E74C3C"/>
                </a:solidFill>
                <a:latin typeface="Monaco" pitchFamily="2" charset="77"/>
              </a:rPr>
              <a:t>1</a:t>
            </a:r>
            <a:r>
              <a:rPr lang="en-SG" dirty="0">
                <a:latin typeface="Monaco" pitchFamily="2" charset="77"/>
              </a:rPr>
              <a:t>] = y[</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foo(y, z); </a:t>
            </a:r>
          </a:p>
          <a:p>
            <a:pPr>
              <a:lnSpc>
                <a:spcPct val="150000"/>
              </a:lnSpc>
            </a:pPr>
            <a:r>
              <a:rPr lang="en-SG" dirty="0">
                <a:latin typeface="Monaco" pitchFamily="2" charset="77"/>
              </a:rPr>
              <a:t>}</a:t>
            </a:r>
            <a:endParaRPr lang="en-US" dirty="0">
              <a:latin typeface="Monaco" pitchFamily="2" charset="77"/>
            </a:endParaRPr>
          </a:p>
        </p:txBody>
      </p:sp>
      <p:sp>
        <p:nvSpPr>
          <p:cNvPr id="17" name="TextBox 16">
            <a:extLst>
              <a:ext uri="{FF2B5EF4-FFF2-40B4-BE49-F238E27FC236}">
                <a16:creationId xmlns:a16="http://schemas.microsoft.com/office/drawing/2014/main" id="{83731DFE-3431-4897-9317-20F9BF135FAE}"/>
              </a:ext>
            </a:extLst>
          </p:cNvPr>
          <p:cNvSpPr txBox="1"/>
          <p:nvPr/>
        </p:nvSpPr>
        <p:spPr>
          <a:xfrm>
            <a:off x="4204595" y="1013082"/>
            <a:ext cx="938077" cy="461665"/>
          </a:xfrm>
          <a:prstGeom prst="rect">
            <a:avLst/>
          </a:prstGeom>
          <a:noFill/>
        </p:spPr>
        <p:txBody>
          <a:bodyPr wrap="none" rtlCol="0">
            <a:spAutoFit/>
          </a:bodyPr>
          <a:lstStyle/>
          <a:p>
            <a:r>
              <a:rPr lang="en-US" sz="2400" b="1" dirty="0">
                <a:latin typeface="Roboto" panose="02000000000000000000" pitchFamily="2" charset="0"/>
                <a:ea typeface="Roboto" panose="02000000000000000000" pitchFamily="2" charset="0"/>
              </a:rPr>
              <a:t>Heap</a:t>
            </a:r>
          </a:p>
        </p:txBody>
      </p:sp>
    </p:spTree>
    <p:extLst>
      <p:ext uri="{BB962C8B-B14F-4D97-AF65-F5344CB8AC3E}">
        <p14:creationId xmlns:p14="http://schemas.microsoft.com/office/powerpoint/2010/main" val="230095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a:t>
            </a:r>
            <a:r>
              <a:rPr lang="en-SG" sz="4000" b="1" dirty="0">
                <a:solidFill>
                  <a:srgbClr val="0070C0"/>
                </a:solidFill>
              </a:rPr>
              <a:t>18</a:t>
            </a:r>
            <a:r>
              <a:rPr lang="en-SG" sz="4000" dirty="0">
                <a:solidFill>
                  <a:schemeClr val="tx1"/>
                </a:solidFill>
              </a:rPr>
              <a:t>, 19</a:t>
            </a:r>
          </a:p>
        </p:txBody>
      </p:sp>
    </p:spTree>
    <p:extLst>
      <p:ext uri="{BB962C8B-B14F-4D97-AF65-F5344CB8AC3E}">
        <p14:creationId xmlns:p14="http://schemas.microsoft.com/office/powerpoint/2010/main" val="18861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KAHOOT!</a:t>
            </a:r>
            <a:endParaRPr lang="en-SG" sz="9600" dirty="0"/>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Quick quiz</a:t>
            </a:r>
            <a:endParaRPr lang="en-SG" sz="4000" b="1" dirty="0">
              <a:solidFill>
                <a:srgbClr val="00B050"/>
              </a:solidFill>
            </a:endParaRPr>
          </a:p>
        </p:txBody>
      </p:sp>
      <p:pic>
        <p:nvPicPr>
          <p:cNvPr id="6" name="Picture 5">
            <a:extLst>
              <a:ext uri="{FF2B5EF4-FFF2-40B4-BE49-F238E27FC236}">
                <a16:creationId xmlns:a16="http://schemas.microsoft.com/office/drawing/2014/main" id="{209F3A34-90F1-40F8-B544-3BDBFFEE390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065904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6653-063B-43FD-A337-85578C2AD877}"/>
              </a:ext>
            </a:extLst>
          </p:cNvPr>
          <p:cNvSpPr>
            <a:spLocks noGrp="1"/>
          </p:cNvSpPr>
          <p:nvPr>
            <p:ph type="title"/>
          </p:nvPr>
        </p:nvSpPr>
        <p:spPr/>
        <p:txBody>
          <a:bodyPr/>
          <a:lstStyle/>
          <a:p>
            <a:r>
              <a:rPr lang="en-SG" dirty="0"/>
              <a:t>Problem Set 18.2</a:t>
            </a:r>
          </a:p>
        </p:txBody>
      </p:sp>
      <p:sp>
        <p:nvSpPr>
          <p:cNvPr id="3" name="Content Placeholder 2">
            <a:extLst>
              <a:ext uri="{FF2B5EF4-FFF2-40B4-BE49-F238E27FC236}">
                <a16:creationId xmlns:a16="http://schemas.microsoft.com/office/drawing/2014/main" id="{23C5C6C7-38B3-4F14-9C0C-18BDC8587DB0}"/>
              </a:ext>
            </a:extLst>
          </p:cNvPr>
          <p:cNvSpPr>
            <a:spLocks noGrp="1"/>
          </p:cNvSpPr>
          <p:nvPr>
            <p:ph idx="1"/>
          </p:nvPr>
        </p:nvSpPr>
        <p:spPr/>
        <p:txBody>
          <a:bodyPr/>
          <a:lstStyle/>
          <a:p>
            <a:r>
              <a:rPr lang="en-SG" dirty="0"/>
              <a:t>When is </a:t>
            </a:r>
            <a:r>
              <a:rPr lang="en-SG" dirty="0" err="1"/>
              <a:t>realloc</a:t>
            </a:r>
            <a:r>
              <a:rPr lang="en-SG" dirty="0"/>
              <a:t> useful?</a:t>
            </a:r>
          </a:p>
        </p:txBody>
      </p:sp>
      <p:sp>
        <p:nvSpPr>
          <p:cNvPr id="4" name="TextBox 3">
            <a:extLst>
              <a:ext uri="{FF2B5EF4-FFF2-40B4-BE49-F238E27FC236}">
                <a16:creationId xmlns:a16="http://schemas.microsoft.com/office/drawing/2014/main" id="{0F1A4E17-67CB-4C76-9ED2-6F7759785BB6}"/>
              </a:ext>
            </a:extLst>
          </p:cNvPr>
          <p:cNvSpPr txBox="1"/>
          <p:nvPr/>
        </p:nvSpPr>
        <p:spPr>
          <a:xfrm>
            <a:off x="1735152" y="2388254"/>
            <a:ext cx="7394334" cy="3913059"/>
          </a:xfrm>
          <a:prstGeom prst="rect">
            <a:avLst/>
          </a:prstGeom>
          <a:noFill/>
        </p:spPr>
        <p:txBody>
          <a:bodyPr wrap="square" rtlCol="0">
            <a:spAutoFit/>
          </a:bodyPr>
          <a:lstStyle/>
          <a:p>
            <a:pPr>
              <a:lnSpc>
                <a:spcPct val="150000"/>
              </a:lnSpc>
            </a:pPr>
            <a:r>
              <a:rPr lang="en-SG" sz="2400" dirty="0">
                <a:solidFill>
                  <a:srgbClr val="3E61A2"/>
                </a:solidFill>
                <a:latin typeface="Monaco" pitchFamily="2" charset="77"/>
              </a:rPr>
              <a:t>char</a:t>
            </a:r>
            <a:r>
              <a:rPr lang="en-SG" sz="2400" dirty="0">
                <a:latin typeface="Monaco" pitchFamily="2" charset="77"/>
              </a:rPr>
              <a:t> *p = </a:t>
            </a:r>
            <a:r>
              <a:rPr lang="en-SG" sz="2400" dirty="0" err="1">
                <a:latin typeface="Monaco" pitchFamily="2" charset="77"/>
              </a:rPr>
              <a:t>calloc</a:t>
            </a:r>
            <a:r>
              <a:rPr lang="en-SG" sz="2400" dirty="0">
                <a:latin typeface="Monaco" pitchFamily="2" charset="77"/>
              </a:rPr>
              <a:t>(size, </a:t>
            </a:r>
            <a:r>
              <a:rPr lang="en-SG" sz="2400" dirty="0" err="1">
                <a:solidFill>
                  <a:srgbClr val="3B78E7"/>
                </a:solidFill>
                <a:latin typeface="Monaco" pitchFamily="2" charset="77"/>
              </a:rPr>
              <a:t>sizeof</a:t>
            </a:r>
            <a:r>
              <a:rPr lang="en-SG" sz="2400" dirty="0">
                <a:latin typeface="Monaco" pitchFamily="2" charset="77"/>
              </a:rPr>
              <a:t>(</a:t>
            </a:r>
            <a:r>
              <a:rPr lang="en-SG" sz="2400" dirty="0">
                <a:solidFill>
                  <a:srgbClr val="3E61A2"/>
                </a:solidFill>
                <a:latin typeface="Monaco" pitchFamily="2" charset="77"/>
              </a:rPr>
              <a:t>char</a:t>
            </a:r>
            <a:r>
              <a:rPr lang="en-SG" sz="2400" dirty="0">
                <a:latin typeface="Monaco" pitchFamily="2" charset="77"/>
              </a:rPr>
              <a:t>));</a:t>
            </a:r>
          </a:p>
          <a:p>
            <a:pPr>
              <a:lnSpc>
                <a:spcPct val="150000"/>
              </a:lnSpc>
            </a:pPr>
            <a:r>
              <a:rPr lang="en-SG" sz="2400" dirty="0">
                <a:solidFill>
                  <a:srgbClr val="999999"/>
                </a:solidFill>
                <a:latin typeface="Monaco" pitchFamily="2" charset="77"/>
              </a:rPr>
              <a:t>// some time later</a:t>
            </a:r>
            <a:r>
              <a:rPr lang="en-SG" sz="2400" dirty="0">
                <a:latin typeface="Monaco" pitchFamily="2" charset="77"/>
              </a:rPr>
              <a:t> </a:t>
            </a:r>
          </a:p>
          <a:p>
            <a:pPr>
              <a:lnSpc>
                <a:spcPct val="150000"/>
              </a:lnSpc>
            </a:pPr>
            <a:endParaRPr lang="en-SG" sz="2400" dirty="0">
              <a:solidFill>
                <a:srgbClr val="3B78E7"/>
              </a:solidFill>
              <a:latin typeface="Monaco" pitchFamily="2" charset="77"/>
            </a:endParaRPr>
          </a:p>
          <a:p>
            <a:pPr>
              <a:lnSpc>
                <a:spcPct val="150000"/>
              </a:lnSpc>
            </a:pPr>
            <a:r>
              <a:rPr lang="en-SG" sz="2400" dirty="0">
                <a:solidFill>
                  <a:srgbClr val="3B78E7"/>
                </a:solidFill>
                <a:latin typeface="Monaco" pitchFamily="2" charset="77"/>
              </a:rPr>
              <a:t>if</a:t>
            </a:r>
            <a:r>
              <a:rPr lang="en-SG" sz="2400" dirty="0">
                <a:latin typeface="Monaco" pitchFamily="2" charset="77"/>
              </a:rPr>
              <a:t> (i == size) { </a:t>
            </a:r>
          </a:p>
          <a:p>
            <a:pPr>
              <a:lnSpc>
                <a:spcPct val="150000"/>
              </a:lnSpc>
            </a:pPr>
            <a:r>
              <a:rPr lang="en-SG" sz="2400" dirty="0">
                <a:latin typeface="Monaco" pitchFamily="2" charset="77"/>
              </a:rPr>
              <a:t>  size *= </a:t>
            </a:r>
            <a:r>
              <a:rPr lang="en-SG" sz="2400" dirty="0">
                <a:solidFill>
                  <a:srgbClr val="E74C3C"/>
                </a:solidFill>
                <a:latin typeface="Monaco" pitchFamily="2" charset="77"/>
              </a:rPr>
              <a:t>2</a:t>
            </a:r>
            <a:r>
              <a:rPr lang="en-SG" sz="2400" dirty="0">
                <a:latin typeface="Monaco" pitchFamily="2" charset="77"/>
              </a:rPr>
              <a:t>; </a:t>
            </a:r>
          </a:p>
          <a:p>
            <a:pPr>
              <a:lnSpc>
                <a:spcPct val="150000"/>
              </a:lnSpc>
            </a:pPr>
            <a:r>
              <a:rPr lang="en-SG" sz="2400" dirty="0">
                <a:latin typeface="Monaco" pitchFamily="2" charset="77"/>
              </a:rPr>
              <a:t>  p = </a:t>
            </a:r>
            <a:r>
              <a:rPr lang="en-SG" sz="2400" dirty="0" err="1">
                <a:latin typeface="Monaco" pitchFamily="2" charset="77"/>
              </a:rPr>
              <a:t>realloc</a:t>
            </a:r>
            <a:r>
              <a:rPr lang="en-SG" sz="2400" dirty="0">
                <a:latin typeface="Monaco" pitchFamily="2" charset="77"/>
              </a:rPr>
              <a:t>(p, size); </a:t>
            </a:r>
            <a:r>
              <a:rPr lang="en-SG" sz="2400" dirty="0">
                <a:solidFill>
                  <a:srgbClr val="999999"/>
                </a:solidFill>
                <a:latin typeface="Monaco" pitchFamily="2" charset="77"/>
              </a:rPr>
              <a:t>// double array size</a:t>
            </a:r>
            <a:endParaRPr lang="en-SG" sz="2400" dirty="0">
              <a:latin typeface="Monaco" pitchFamily="2" charset="77"/>
            </a:endParaRPr>
          </a:p>
          <a:p>
            <a:pPr>
              <a:lnSpc>
                <a:spcPct val="150000"/>
              </a:lnSpc>
            </a:pPr>
            <a:r>
              <a:rPr lang="en-SG" sz="2400" dirty="0">
                <a:latin typeface="Monaco" pitchFamily="2" charset="77"/>
              </a:rPr>
              <a:t>}</a:t>
            </a:r>
            <a:endParaRPr lang="en-US" sz="2400" dirty="0">
              <a:latin typeface="Monaco" pitchFamily="2" charset="77"/>
            </a:endParaRPr>
          </a:p>
        </p:txBody>
      </p:sp>
    </p:spTree>
    <p:extLst>
      <p:ext uri="{BB962C8B-B14F-4D97-AF65-F5344CB8AC3E}">
        <p14:creationId xmlns:p14="http://schemas.microsoft.com/office/powerpoint/2010/main" val="3484373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18, </a:t>
            </a:r>
            <a:r>
              <a:rPr lang="en-SG" sz="4000" b="1" dirty="0">
                <a:solidFill>
                  <a:srgbClr val="0070C0"/>
                </a:solidFill>
              </a:rPr>
              <a:t>19</a:t>
            </a:r>
          </a:p>
        </p:txBody>
      </p:sp>
    </p:spTree>
    <p:extLst>
      <p:ext uri="{BB962C8B-B14F-4D97-AF65-F5344CB8AC3E}">
        <p14:creationId xmlns:p14="http://schemas.microsoft.com/office/powerpoint/2010/main" val="284788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19.1</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normAutofit/>
          </a:bodyPr>
          <a:lstStyle/>
          <a:p>
            <a:pPr marL="0" indent="0">
              <a:buNone/>
            </a:pPr>
            <a:r>
              <a:rPr lang="en-US" dirty="0"/>
              <a:t>a) Write a function add that performs 3x3 matrix addition. The function should operate on 3x3 matrices of long, takes in three parameters, the first two are the operands for addition and the third is the result.</a:t>
            </a:r>
          </a:p>
          <a:p>
            <a:pPr marL="0" indent="0">
              <a:buNone/>
            </a:pPr>
            <a:r>
              <a:rPr lang="en-US" dirty="0"/>
              <a:t>b) Write a function multiply that performs 3x3 matrix multiplication. The function should operate on 3x3 matrices of long, takes in three parameters, the first two are the operands for multiplication and the third is the result.</a:t>
            </a:r>
          </a:p>
          <a:p>
            <a:endParaRPr lang="en-SG" dirty="0"/>
          </a:p>
        </p:txBody>
      </p:sp>
    </p:spTree>
    <p:extLst>
      <p:ext uri="{BB962C8B-B14F-4D97-AF65-F5344CB8AC3E}">
        <p14:creationId xmlns:p14="http://schemas.microsoft.com/office/powerpoint/2010/main" val="141883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8CF1-A0B0-47B1-97F1-80C5B6C5FAF0}"/>
              </a:ext>
            </a:extLst>
          </p:cNvPr>
          <p:cNvSpPr>
            <a:spLocks noGrp="1"/>
          </p:cNvSpPr>
          <p:nvPr>
            <p:ph type="title"/>
          </p:nvPr>
        </p:nvSpPr>
        <p:spPr/>
        <p:txBody>
          <a:bodyPr/>
          <a:lstStyle/>
          <a:p>
            <a:r>
              <a:rPr lang="en-SG" dirty="0"/>
              <a:t>Problem Set 19.1 a)</a:t>
            </a:r>
          </a:p>
        </p:txBody>
      </p:sp>
      <p:sp>
        <p:nvSpPr>
          <p:cNvPr id="8" name="TextBox 7">
            <a:extLst>
              <a:ext uri="{FF2B5EF4-FFF2-40B4-BE49-F238E27FC236}">
                <a16:creationId xmlns:a16="http://schemas.microsoft.com/office/drawing/2014/main" id="{74ED496E-B357-4374-A416-346C5972D6A5}"/>
              </a:ext>
            </a:extLst>
          </p:cNvPr>
          <p:cNvSpPr txBox="1"/>
          <p:nvPr/>
        </p:nvSpPr>
        <p:spPr>
          <a:xfrm>
            <a:off x="1371600" y="1700014"/>
            <a:ext cx="5761834" cy="3913059"/>
          </a:xfrm>
          <a:prstGeom prst="rect">
            <a:avLst/>
          </a:prstGeom>
          <a:noFill/>
        </p:spPr>
        <p:txBody>
          <a:bodyPr wrap="none" rtlCol="0">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add</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b[][</a:t>
            </a:r>
            <a:r>
              <a:rPr lang="en-SG" sz="2400" dirty="0">
                <a:solidFill>
                  <a:srgbClr val="E74C3C"/>
                </a:solidFill>
                <a:latin typeface="Monaco" pitchFamily="2" charset="77"/>
              </a:rPr>
              <a:t>3</a:t>
            </a: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c[][</a:t>
            </a:r>
            <a:r>
              <a:rPr lang="en-SG" sz="2400" dirty="0">
                <a:solidFill>
                  <a:srgbClr val="E74C3C"/>
                </a:solidFill>
                <a:latin typeface="Monaco" pitchFamily="2" charset="77"/>
              </a:rPr>
              <a:t>3</a:t>
            </a:r>
            <a:r>
              <a:rPr lang="en-SG" sz="2400" dirty="0">
                <a:latin typeface="Monaco" pitchFamily="2" charset="77"/>
              </a:rPr>
              <a:t>]) {</a:t>
            </a:r>
          </a:p>
          <a:p>
            <a:pPr>
              <a:lnSpc>
                <a:spcPct val="150000"/>
              </a:lnSpc>
            </a:pPr>
            <a:r>
              <a:rPr lang="en-SG" sz="2400" dirty="0">
                <a:latin typeface="Monaco" pitchFamily="2" charset="77"/>
              </a:rPr>
              <a:t>  </a:t>
            </a:r>
            <a:r>
              <a:rPr lang="en-SG" sz="2400" dirty="0">
                <a:solidFill>
                  <a:srgbClr val="3B78E7"/>
                </a:solidFill>
                <a:latin typeface="Monaco" pitchFamily="2" charset="77"/>
              </a:rPr>
              <a:t>for</a:t>
            </a:r>
            <a:r>
              <a:rPr lang="en-SG" sz="2400" dirty="0">
                <a:latin typeface="Monaco" pitchFamily="2" charset="77"/>
              </a:rPr>
              <a:t> (</a:t>
            </a:r>
            <a:r>
              <a:rPr lang="en-SG" sz="2400" dirty="0" err="1">
                <a:solidFill>
                  <a:srgbClr val="3E61A2"/>
                </a:solidFill>
                <a:latin typeface="Monaco" pitchFamily="2" charset="77"/>
              </a:rPr>
              <a:t>int</a:t>
            </a:r>
            <a:r>
              <a:rPr lang="en-SG" sz="2400" dirty="0">
                <a:latin typeface="Monaco" pitchFamily="2" charset="77"/>
              </a:rPr>
              <a:t> i = </a:t>
            </a:r>
            <a:r>
              <a:rPr lang="en-SG" sz="2400" dirty="0">
                <a:solidFill>
                  <a:srgbClr val="E74C3C"/>
                </a:solidFill>
                <a:latin typeface="Monaco" pitchFamily="2" charset="77"/>
              </a:rPr>
              <a:t>0</a:t>
            </a:r>
            <a:r>
              <a:rPr lang="en-SG" sz="2400" dirty="0">
                <a:latin typeface="Monaco" pitchFamily="2" charset="77"/>
              </a:rPr>
              <a:t>; i &lt; </a:t>
            </a:r>
            <a:r>
              <a:rPr lang="en-SG" sz="2400" dirty="0">
                <a:solidFill>
                  <a:srgbClr val="E74C3C"/>
                </a:solidFill>
                <a:latin typeface="Monaco" pitchFamily="2" charset="77"/>
              </a:rPr>
              <a:t>3</a:t>
            </a:r>
            <a:r>
              <a:rPr lang="en-SG" sz="2400" dirty="0">
                <a:latin typeface="Monaco" pitchFamily="2" charset="77"/>
              </a:rPr>
              <a:t>; i += 1) {</a:t>
            </a:r>
          </a:p>
          <a:p>
            <a:pPr>
              <a:lnSpc>
                <a:spcPct val="150000"/>
              </a:lnSpc>
            </a:pPr>
            <a:r>
              <a:rPr lang="en-SG" sz="2400" dirty="0">
                <a:latin typeface="Monaco" pitchFamily="2" charset="77"/>
              </a:rPr>
              <a:t>    </a:t>
            </a:r>
            <a:r>
              <a:rPr lang="en-SG" sz="2400" dirty="0">
                <a:solidFill>
                  <a:srgbClr val="3B78E7"/>
                </a:solidFill>
                <a:latin typeface="Monaco" pitchFamily="2" charset="77"/>
              </a:rPr>
              <a:t>for</a:t>
            </a:r>
            <a:r>
              <a:rPr lang="en-SG" sz="2400" dirty="0">
                <a:latin typeface="Monaco" pitchFamily="2" charset="77"/>
              </a:rPr>
              <a:t> (</a:t>
            </a:r>
            <a:r>
              <a:rPr lang="en-SG" sz="2400" dirty="0" err="1">
                <a:solidFill>
                  <a:srgbClr val="3E61A2"/>
                </a:solidFill>
                <a:latin typeface="Monaco" pitchFamily="2" charset="77"/>
              </a:rPr>
              <a:t>int</a:t>
            </a:r>
            <a:r>
              <a:rPr lang="en-SG" sz="2400" dirty="0">
                <a:latin typeface="Monaco" pitchFamily="2" charset="77"/>
              </a:rPr>
              <a:t> j = </a:t>
            </a:r>
            <a:r>
              <a:rPr lang="en-SG" sz="2400" dirty="0">
                <a:solidFill>
                  <a:srgbClr val="E74C3C"/>
                </a:solidFill>
                <a:latin typeface="Monaco" pitchFamily="2" charset="77"/>
              </a:rPr>
              <a:t>0</a:t>
            </a:r>
            <a:r>
              <a:rPr lang="en-SG" sz="2400" dirty="0">
                <a:latin typeface="Monaco" pitchFamily="2" charset="77"/>
              </a:rPr>
              <a:t>; j &lt; </a:t>
            </a:r>
            <a:r>
              <a:rPr lang="en-SG" sz="2400" dirty="0">
                <a:solidFill>
                  <a:srgbClr val="E74C3C"/>
                </a:solidFill>
                <a:latin typeface="Monaco" pitchFamily="2" charset="77"/>
              </a:rPr>
              <a:t>3</a:t>
            </a:r>
            <a:r>
              <a:rPr lang="en-SG" sz="2400" dirty="0">
                <a:latin typeface="Monaco" pitchFamily="2" charset="77"/>
              </a:rPr>
              <a:t>; j += 1) {</a:t>
            </a:r>
          </a:p>
          <a:p>
            <a:pPr>
              <a:lnSpc>
                <a:spcPct val="150000"/>
              </a:lnSpc>
            </a:pPr>
            <a:r>
              <a:rPr lang="en-SG" sz="2400" dirty="0">
                <a:latin typeface="Monaco" pitchFamily="2" charset="77"/>
              </a:rPr>
              <a:t>      c[i][j] = a[i][j] + b[i][j];</a:t>
            </a:r>
          </a:p>
          <a:p>
            <a:pPr>
              <a:lnSpc>
                <a:spcPct val="150000"/>
              </a:lnSpc>
            </a:pPr>
            <a:r>
              <a:rPr lang="en-SG" sz="2400" dirty="0">
                <a:latin typeface="Monaco" pitchFamily="2" charset="77"/>
              </a:rPr>
              <a:t>    }</a:t>
            </a:r>
          </a:p>
          <a:p>
            <a:pPr>
              <a:lnSpc>
                <a:spcPct val="150000"/>
              </a:lnSpc>
            </a:pPr>
            <a:r>
              <a:rPr lang="en-SG" sz="2400" dirty="0">
                <a:latin typeface="Monaco" pitchFamily="2" charset="77"/>
              </a:rPr>
              <a:t>  }</a:t>
            </a:r>
          </a:p>
          <a:p>
            <a:pPr>
              <a:lnSpc>
                <a:spcPct val="150000"/>
              </a:lnSpc>
            </a:pPr>
            <a:r>
              <a:rPr lang="en-SG" sz="2400" dirty="0">
                <a:latin typeface="Monaco" pitchFamily="2" charset="77"/>
              </a:rPr>
              <a:t>}</a:t>
            </a:r>
            <a:endParaRPr lang="en-US" sz="2400" dirty="0">
              <a:latin typeface="Monaco" pitchFamily="2" charset="77"/>
            </a:endParaRPr>
          </a:p>
        </p:txBody>
      </p:sp>
    </p:spTree>
    <p:extLst>
      <p:ext uri="{BB962C8B-B14F-4D97-AF65-F5344CB8AC3E}">
        <p14:creationId xmlns:p14="http://schemas.microsoft.com/office/powerpoint/2010/main" val="2099283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D398-4A5E-4614-A92D-6DC980FED1C0}"/>
              </a:ext>
            </a:extLst>
          </p:cNvPr>
          <p:cNvSpPr>
            <a:spLocks noGrp="1"/>
          </p:cNvSpPr>
          <p:nvPr>
            <p:ph type="title"/>
          </p:nvPr>
        </p:nvSpPr>
        <p:spPr/>
        <p:txBody>
          <a:bodyPr/>
          <a:lstStyle/>
          <a:p>
            <a:r>
              <a:rPr lang="en-SG" dirty="0"/>
              <a:t>Problem Set 19.1 b)</a:t>
            </a:r>
          </a:p>
        </p:txBody>
      </p:sp>
      <p:sp>
        <p:nvSpPr>
          <p:cNvPr id="4" name="TextBox 3">
            <a:extLst>
              <a:ext uri="{FF2B5EF4-FFF2-40B4-BE49-F238E27FC236}">
                <a16:creationId xmlns:a16="http://schemas.microsoft.com/office/drawing/2014/main" id="{8010BCD6-0E01-49AC-B63C-9C89213664D0}"/>
              </a:ext>
            </a:extLst>
          </p:cNvPr>
          <p:cNvSpPr txBox="1"/>
          <p:nvPr/>
        </p:nvSpPr>
        <p:spPr>
          <a:xfrm>
            <a:off x="6838866" y="1950070"/>
            <a:ext cx="4840621" cy="3276282"/>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void</a:t>
            </a:r>
            <a:r>
              <a:rPr lang="en-SG" sz="2000" dirty="0">
                <a:latin typeface="Monaco" pitchFamily="2" charset="77"/>
              </a:rPr>
              <a:t> </a:t>
            </a:r>
            <a:r>
              <a:rPr lang="en-SG" sz="2000" dirty="0" err="1">
                <a:solidFill>
                  <a:srgbClr val="C2185B"/>
                </a:solidFill>
                <a:latin typeface="Monaco" pitchFamily="2" charset="77"/>
              </a:rPr>
              <a:t>mul</a:t>
            </a:r>
            <a:r>
              <a:rPr lang="en-SG" sz="2000" dirty="0">
                <a:latin typeface="Monaco" pitchFamily="2" charset="77"/>
              </a:rPr>
              <a:t>(</a:t>
            </a:r>
            <a:r>
              <a:rPr lang="en-SG" sz="2000" dirty="0">
                <a:solidFill>
                  <a:srgbClr val="3E61A2"/>
                </a:solidFill>
                <a:latin typeface="Monaco" pitchFamily="2" charset="77"/>
              </a:rPr>
              <a:t>long</a:t>
            </a:r>
            <a:r>
              <a:rPr lang="en-SG" sz="2000" dirty="0">
                <a:latin typeface="Monaco" pitchFamily="2" charset="77"/>
              </a:rPr>
              <a:t> a[][</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b[][</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c[][</a:t>
            </a:r>
            <a:r>
              <a:rPr lang="en-SG" sz="2000" dirty="0">
                <a:solidFill>
                  <a:srgbClr val="E74C3C"/>
                </a:solidFill>
                <a:latin typeface="Monaco" pitchFamily="2" charset="77"/>
              </a:rPr>
              <a:t>3</a:t>
            </a:r>
            <a:r>
              <a:rPr lang="en-SG" sz="2000" dirty="0">
                <a:latin typeface="Monaco" pitchFamily="2" charset="77"/>
              </a:rPr>
              <a:t>]) {</a:t>
            </a:r>
          </a:p>
          <a:p>
            <a:pPr>
              <a:lnSpc>
                <a:spcPct val="150000"/>
              </a:lnSpc>
            </a:pPr>
            <a:r>
              <a:rPr lang="en-SG" sz="2000" dirty="0">
                <a:latin typeface="Monaco" pitchFamily="2" charset="77"/>
              </a:rPr>
              <a:t>  </a:t>
            </a:r>
            <a:r>
              <a:rPr lang="en-SG" sz="2000" dirty="0">
                <a:solidFill>
                  <a:srgbClr val="3B78E7"/>
                </a:solidFill>
                <a:latin typeface="Monaco" pitchFamily="2" charset="77"/>
              </a:rPr>
              <a:t>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i = </a:t>
            </a:r>
            <a:r>
              <a:rPr lang="en-SG" sz="2000" dirty="0">
                <a:solidFill>
                  <a:srgbClr val="E74C3C"/>
                </a:solidFill>
                <a:latin typeface="Monaco" pitchFamily="2" charset="77"/>
              </a:rPr>
              <a:t>0</a:t>
            </a:r>
            <a:r>
              <a:rPr lang="en-SG" sz="2000" dirty="0">
                <a:latin typeface="Monaco" pitchFamily="2" charset="77"/>
              </a:rPr>
              <a:t>; i &lt; </a:t>
            </a:r>
            <a:r>
              <a:rPr lang="en-SG" sz="2000" dirty="0">
                <a:solidFill>
                  <a:srgbClr val="E74C3C"/>
                </a:solidFill>
                <a:latin typeface="Monaco" pitchFamily="2" charset="77"/>
              </a:rPr>
              <a:t>3</a:t>
            </a:r>
            <a:r>
              <a:rPr lang="en-SG" sz="2000" dirty="0">
                <a:latin typeface="Monaco" pitchFamily="2" charset="77"/>
              </a:rPr>
              <a:t>; i += 1) { </a:t>
            </a:r>
          </a:p>
          <a:p>
            <a:pPr>
              <a:lnSpc>
                <a:spcPct val="150000"/>
              </a:lnSpc>
            </a:pPr>
            <a:r>
              <a:rPr lang="en-SG" sz="2000" dirty="0">
                <a:solidFill>
                  <a:srgbClr val="3B78E7"/>
                </a:solidFill>
                <a:latin typeface="Monaco" pitchFamily="2" charset="77"/>
              </a:rPr>
              <a:t>    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j = </a:t>
            </a:r>
            <a:r>
              <a:rPr lang="en-SG" sz="2000" dirty="0">
                <a:solidFill>
                  <a:srgbClr val="E74C3C"/>
                </a:solidFill>
                <a:latin typeface="Monaco" pitchFamily="2" charset="77"/>
              </a:rPr>
              <a:t>0</a:t>
            </a:r>
            <a:r>
              <a:rPr lang="en-SG" sz="2000" dirty="0">
                <a:latin typeface="Monaco" pitchFamily="2" charset="77"/>
              </a:rPr>
              <a:t>; j &lt; </a:t>
            </a:r>
            <a:r>
              <a:rPr lang="en-SG" sz="2000" dirty="0">
                <a:solidFill>
                  <a:srgbClr val="E74C3C"/>
                </a:solidFill>
                <a:latin typeface="Monaco" pitchFamily="2" charset="77"/>
              </a:rPr>
              <a:t>3</a:t>
            </a:r>
            <a:r>
              <a:rPr lang="en-SG" sz="2000" dirty="0">
                <a:latin typeface="Monaco" pitchFamily="2" charset="77"/>
              </a:rPr>
              <a:t>; j += 1) {</a:t>
            </a:r>
          </a:p>
          <a:p>
            <a:pPr>
              <a:lnSpc>
                <a:spcPct val="150000"/>
              </a:lnSpc>
            </a:pPr>
            <a:r>
              <a:rPr lang="en-SG" sz="2000" dirty="0">
                <a:latin typeface="Monaco" pitchFamily="2" charset="77"/>
              </a:rPr>
              <a:t>      c[i][j] = </a:t>
            </a:r>
            <a:r>
              <a:rPr lang="en-SG" sz="2000" dirty="0" err="1">
                <a:latin typeface="Monaco" pitchFamily="2" charset="77"/>
              </a:rPr>
              <a:t>row_to_col</a:t>
            </a:r>
            <a:r>
              <a:rPr lang="en-SG" sz="2000" dirty="0">
                <a:latin typeface="Monaco" pitchFamily="2" charset="77"/>
              </a:rPr>
              <a:t>(a, b, i, j); </a:t>
            </a:r>
          </a:p>
          <a:p>
            <a:pPr>
              <a:lnSpc>
                <a:spcPct val="150000"/>
              </a:lnSpc>
            </a:pPr>
            <a:r>
              <a:rPr lang="en-SG" sz="2000" dirty="0">
                <a:latin typeface="Monaco" pitchFamily="2" charset="77"/>
              </a:rPr>
              <a:t>    }</a:t>
            </a:r>
          </a:p>
          <a:p>
            <a:pPr>
              <a:lnSpc>
                <a:spcPct val="150000"/>
              </a:lnSpc>
            </a:pPr>
            <a:r>
              <a:rPr lang="en-SG" sz="2000" dirty="0">
                <a:latin typeface="Monaco" pitchFamily="2" charset="77"/>
              </a:rPr>
              <a:t>  }</a:t>
            </a:r>
          </a:p>
          <a:p>
            <a:pPr>
              <a:lnSpc>
                <a:spcPct val="150000"/>
              </a:lnSpc>
            </a:pPr>
            <a:r>
              <a:rPr lang="en-SG" sz="2000" dirty="0">
                <a:latin typeface="Monaco" pitchFamily="2" charset="77"/>
              </a:rPr>
              <a:t>}</a:t>
            </a:r>
            <a:endParaRPr lang="en-US" sz="2000" dirty="0">
              <a:latin typeface="Monaco" pitchFamily="2" charset="77"/>
            </a:endParaRPr>
          </a:p>
        </p:txBody>
      </p:sp>
      <p:sp>
        <p:nvSpPr>
          <p:cNvPr id="5" name="TextBox 4">
            <a:extLst>
              <a:ext uri="{FF2B5EF4-FFF2-40B4-BE49-F238E27FC236}">
                <a16:creationId xmlns:a16="http://schemas.microsoft.com/office/drawing/2014/main" id="{DF421C30-836B-4B44-A0DF-25187C9D53F8}"/>
              </a:ext>
            </a:extLst>
          </p:cNvPr>
          <p:cNvSpPr txBox="1"/>
          <p:nvPr/>
        </p:nvSpPr>
        <p:spPr>
          <a:xfrm>
            <a:off x="797340" y="1950070"/>
            <a:ext cx="6041526" cy="3276282"/>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long</a:t>
            </a:r>
            <a:r>
              <a:rPr lang="en-SG" sz="2000" dirty="0">
                <a:latin typeface="Monaco" pitchFamily="2" charset="77"/>
              </a:rPr>
              <a:t> </a:t>
            </a:r>
            <a:r>
              <a:rPr lang="en-SG" sz="2000" dirty="0" err="1">
                <a:solidFill>
                  <a:srgbClr val="C2185B"/>
                </a:solidFill>
                <a:latin typeface="Monaco" pitchFamily="2" charset="77"/>
              </a:rPr>
              <a:t>row_to_col</a:t>
            </a:r>
            <a:r>
              <a:rPr lang="en-SG" sz="2000" dirty="0">
                <a:latin typeface="Monaco" pitchFamily="2" charset="77"/>
              </a:rPr>
              <a:t>(</a:t>
            </a:r>
            <a:r>
              <a:rPr lang="en-SG" sz="2000" dirty="0">
                <a:solidFill>
                  <a:srgbClr val="3E61A2"/>
                </a:solidFill>
                <a:latin typeface="Monaco" pitchFamily="2" charset="77"/>
              </a:rPr>
              <a:t>long</a:t>
            </a:r>
            <a:r>
              <a:rPr lang="en-SG" sz="2000" dirty="0">
                <a:latin typeface="Monaco" pitchFamily="2" charset="77"/>
              </a:rPr>
              <a:t> a[][</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b[][</a:t>
            </a:r>
            <a:r>
              <a:rPr lang="en-SG" sz="2000" dirty="0">
                <a:solidFill>
                  <a:srgbClr val="E74C3C"/>
                </a:solidFill>
                <a:latin typeface="Monaco" pitchFamily="2" charset="77"/>
              </a:rPr>
              <a:t>3</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row, </a:t>
            </a:r>
            <a:r>
              <a:rPr lang="en-SG" sz="2000" dirty="0" err="1">
                <a:solidFill>
                  <a:srgbClr val="3E61A2"/>
                </a:solidFill>
                <a:latin typeface="Monaco" pitchFamily="2" charset="77"/>
              </a:rPr>
              <a:t>int</a:t>
            </a:r>
            <a:r>
              <a:rPr lang="en-SG" sz="2000" dirty="0">
                <a:latin typeface="Monaco" pitchFamily="2" charset="77"/>
              </a:rPr>
              <a:t> col) {</a:t>
            </a:r>
          </a:p>
          <a:p>
            <a:pPr>
              <a:lnSpc>
                <a:spcPct val="150000"/>
              </a:lnSpc>
            </a:pP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sum = </a:t>
            </a:r>
            <a:r>
              <a:rPr lang="en-SG" sz="2000" dirty="0">
                <a:solidFill>
                  <a:srgbClr val="E74C3C"/>
                </a:solidFill>
                <a:latin typeface="Monaco" pitchFamily="2" charset="77"/>
              </a:rPr>
              <a:t>0</a:t>
            </a:r>
            <a:r>
              <a:rPr lang="en-SG" sz="2000" dirty="0">
                <a:latin typeface="Monaco" pitchFamily="2" charset="77"/>
              </a:rPr>
              <a:t>; </a:t>
            </a:r>
          </a:p>
          <a:p>
            <a:pPr>
              <a:lnSpc>
                <a:spcPct val="150000"/>
              </a:lnSpc>
            </a:pPr>
            <a:r>
              <a:rPr lang="en-SG" sz="2000" dirty="0">
                <a:solidFill>
                  <a:srgbClr val="3B78E7"/>
                </a:solidFill>
                <a:latin typeface="Monaco" pitchFamily="2" charset="77"/>
              </a:rPr>
              <a:t>  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i = </a:t>
            </a:r>
            <a:r>
              <a:rPr lang="en-SG" sz="2000" dirty="0">
                <a:solidFill>
                  <a:srgbClr val="E74C3C"/>
                </a:solidFill>
                <a:latin typeface="Monaco" pitchFamily="2" charset="77"/>
              </a:rPr>
              <a:t>0</a:t>
            </a:r>
            <a:r>
              <a:rPr lang="en-SG" sz="2000" dirty="0">
                <a:latin typeface="Monaco" pitchFamily="2" charset="77"/>
              </a:rPr>
              <a:t>; i &lt; </a:t>
            </a:r>
            <a:r>
              <a:rPr lang="en-SG" sz="2000" dirty="0">
                <a:solidFill>
                  <a:srgbClr val="E74C3C"/>
                </a:solidFill>
                <a:latin typeface="Monaco" pitchFamily="2" charset="77"/>
              </a:rPr>
              <a:t>3</a:t>
            </a:r>
            <a:r>
              <a:rPr lang="en-SG" sz="2000" dirty="0">
                <a:latin typeface="Monaco" pitchFamily="2" charset="77"/>
              </a:rPr>
              <a:t>; i += </a:t>
            </a:r>
            <a:r>
              <a:rPr lang="en-SG" sz="2000" dirty="0">
                <a:solidFill>
                  <a:srgbClr val="E74C3C"/>
                </a:solidFill>
                <a:latin typeface="Monaco" pitchFamily="2" charset="77"/>
              </a:rPr>
              <a:t>1</a:t>
            </a:r>
            <a:r>
              <a:rPr lang="en-SG" sz="2000" dirty="0">
                <a:latin typeface="Monaco" pitchFamily="2" charset="77"/>
              </a:rPr>
              <a:t>) {</a:t>
            </a:r>
          </a:p>
          <a:p>
            <a:pPr>
              <a:lnSpc>
                <a:spcPct val="150000"/>
              </a:lnSpc>
            </a:pPr>
            <a:r>
              <a:rPr lang="en-SG" sz="2000" dirty="0">
                <a:latin typeface="Monaco" pitchFamily="2" charset="77"/>
              </a:rPr>
              <a:t>    sum += a[row][i] * b[i][col]; </a:t>
            </a:r>
          </a:p>
          <a:p>
            <a:pPr>
              <a:lnSpc>
                <a:spcPct val="150000"/>
              </a:lnSpc>
            </a:pPr>
            <a:r>
              <a:rPr lang="en-SG" sz="2000" dirty="0">
                <a:latin typeface="Monaco" pitchFamily="2" charset="77"/>
              </a:rPr>
              <a:t>  } </a:t>
            </a:r>
          </a:p>
          <a:p>
            <a:pPr>
              <a:lnSpc>
                <a:spcPct val="150000"/>
              </a:lnSpc>
            </a:pPr>
            <a:r>
              <a:rPr lang="en-SG" sz="2000" dirty="0">
                <a:solidFill>
                  <a:srgbClr val="3B78E7"/>
                </a:solidFill>
                <a:latin typeface="Monaco" pitchFamily="2" charset="77"/>
              </a:rPr>
              <a:t>  return</a:t>
            </a:r>
            <a:r>
              <a:rPr lang="en-SG" sz="2000" dirty="0">
                <a:latin typeface="Monaco" pitchFamily="2" charset="77"/>
              </a:rPr>
              <a:t> sum; </a:t>
            </a:r>
          </a:p>
          <a:p>
            <a:pPr>
              <a:lnSpc>
                <a:spcPct val="150000"/>
              </a:lnSpc>
            </a:pPr>
            <a:r>
              <a:rPr lang="en-SG" sz="2000" dirty="0">
                <a:latin typeface="Monaco" pitchFamily="2" charset="77"/>
              </a:rPr>
              <a:t>} </a:t>
            </a:r>
          </a:p>
        </p:txBody>
      </p:sp>
    </p:spTree>
    <p:extLst>
      <p:ext uri="{BB962C8B-B14F-4D97-AF65-F5344CB8AC3E}">
        <p14:creationId xmlns:p14="http://schemas.microsoft.com/office/powerpoint/2010/main" val="39447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PROBLEM SETS</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a:bodyPr>
          <a:lstStyle/>
          <a:p>
            <a:r>
              <a:rPr lang="en-SG" sz="4000" dirty="0">
                <a:solidFill>
                  <a:schemeClr val="tx1"/>
                </a:solidFill>
              </a:rPr>
              <a:t>16,</a:t>
            </a:r>
            <a:r>
              <a:rPr lang="en-SG" sz="4000" b="1" dirty="0">
                <a:solidFill>
                  <a:srgbClr val="00B050"/>
                </a:solidFill>
              </a:rPr>
              <a:t> </a:t>
            </a:r>
            <a:r>
              <a:rPr lang="en-SG" sz="4000" dirty="0">
                <a:solidFill>
                  <a:schemeClr val="tx1">
                    <a:lumMod val="65000"/>
                    <a:lumOff val="35000"/>
                  </a:schemeClr>
                </a:solidFill>
              </a:rPr>
              <a:t>17</a:t>
            </a:r>
            <a:r>
              <a:rPr lang="en-SG" sz="4000" dirty="0">
                <a:solidFill>
                  <a:schemeClr val="tx1"/>
                </a:solidFill>
              </a:rPr>
              <a:t>, 18, </a:t>
            </a:r>
            <a:r>
              <a:rPr lang="en-SG" sz="4000" b="1" dirty="0">
                <a:solidFill>
                  <a:srgbClr val="0070C0"/>
                </a:solidFill>
              </a:rPr>
              <a:t>19</a:t>
            </a:r>
          </a:p>
        </p:txBody>
      </p:sp>
    </p:spTree>
    <p:extLst>
      <p:ext uri="{BB962C8B-B14F-4D97-AF65-F5344CB8AC3E}">
        <p14:creationId xmlns:p14="http://schemas.microsoft.com/office/powerpoint/2010/main" val="668893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8A80-59AB-471B-A187-68A5EF10A21E}"/>
              </a:ext>
            </a:extLst>
          </p:cNvPr>
          <p:cNvSpPr>
            <a:spLocks noGrp="1"/>
          </p:cNvSpPr>
          <p:nvPr>
            <p:ph type="title"/>
          </p:nvPr>
        </p:nvSpPr>
        <p:spPr/>
        <p:txBody>
          <a:bodyPr/>
          <a:lstStyle/>
          <a:p>
            <a:r>
              <a:rPr lang="en-SG" dirty="0"/>
              <a:t>Problem Set 19.2</a:t>
            </a:r>
          </a:p>
        </p:txBody>
      </p:sp>
      <p:sp>
        <p:nvSpPr>
          <p:cNvPr id="3" name="Content Placeholder 2">
            <a:extLst>
              <a:ext uri="{FF2B5EF4-FFF2-40B4-BE49-F238E27FC236}">
                <a16:creationId xmlns:a16="http://schemas.microsoft.com/office/drawing/2014/main" id="{7FAEB6DA-89FF-4A4D-BCBB-16F207DFBDDE}"/>
              </a:ext>
            </a:extLst>
          </p:cNvPr>
          <p:cNvSpPr>
            <a:spLocks noGrp="1"/>
          </p:cNvSpPr>
          <p:nvPr>
            <p:ph idx="1"/>
          </p:nvPr>
        </p:nvSpPr>
        <p:spPr/>
        <p:txBody>
          <a:bodyPr>
            <a:normAutofit fontScale="92500" lnSpcReduction="10000"/>
          </a:bodyPr>
          <a:lstStyle/>
          <a:p>
            <a:pPr marL="0" indent="0">
              <a:buNone/>
            </a:pPr>
            <a:r>
              <a:rPr lang="en-US" dirty="0"/>
              <a:t>We need to represent the distance in km between every major cities in the world. Let's label every city with a number, ranging from 0 .. n−1, where n is the number of cities. The distance between city </a:t>
            </a:r>
            <a:r>
              <a:rPr lang="en-US" dirty="0" err="1"/>
              <a:t>i</a:t>
            </a:r>
            <a:r>
              <a:rPr lang="en-US" dirty="0"/>
              <a:t> and j is the same as the distance between city j and </a:t>
            </a:r>
            <a:r>
              <a:rPr lang="en-US" dirty="0" err="1"/>
              <a:t>i</a:t>
            </a:r>
            <a:r>
              <a:rPr lang="en-US" dirty="0"/>
              <a:t>. The distance can be represented with long.</a:t>
            </a:r>
          </a:p>
          <a:p>
            <a:pPr marL="0" indent="0">
              <a:buNone/>
            </a:pPr>
            <a:r>
              <a:rPr lang="en-US" dirty="0"/>
              <a:t>Explain how you would represent this information using jagged two-dimensional array in C efficiently. We have information of a few thousand cities to store. </a:t>
            </a:r>
          </a:p>
          <a:p>
            <a:pPr marL="0" indent="0">
              <a:buNone/>
            </a:pPr>
            <a:r>
              <a:rPr lang="en-US" dirty="0"/>
              <a:t>Explain how you would write </a:t>
            </a:r>
            <a:r>
              <a:rPr lang="en-US" b="1" dirty="0">
                <a:solidFill>
                  <a:srgbClr val="0070C0"/>
                </a:solidFill>
              </a:rPr>
              <a:t>long </a:t>
            </a:r>
            <a:r>
              <a:rPr lang="en-US" b="1" dirty="0" err="1">
                <a:solidFill>
                  <a:srgbClr val="0070C0"/>
                </a:solidFill>
              </a:rPr>
              <a:t>dist</a:t>
            </a:r>
            <a:r>
              <a:rPr lang="en-US" b="1" dirty="0">
                <a:solidFill>
                  <a:srgbClr val="0070C0"/>
                </a:solidFill>
              </a:rPr>
              <a:t>(long **d, long </a:t>
            </a:r>
            <a:r>
              <a:rPr lang="en-US" b="1" dirty="0" err="1">
                <a:solidFill>
                  <a:srgbClr val="0070C0"/>
                </a:solidFill>
              </a:rPr>
              <a:t>i</a:t>
            </a:r>
            <a:r>
              <a:rPr lang="en-US" b="1" dirty="0">
                <a:solidFill>
                  <a:srgbClr val="0070C0"/>
                </a:solidFill>
              </a:rPr>
              <a:t>, long j)</a:t>
            </a:r>
            <a:r>
              <a:rPr lang="en-US" dirty="0"/>
              <a:t> to retrieve the distance between any two cities </a:t>
            </a:r>
            <a:r>
              <a:rPr lang="en-US" dirty="0" err="1"/>
              <a:t>i</a:t>
            </a:r>
            <a:r>
              <a:rPr lang="en-US" dirty="0"/>
              <a:t> and j.</a:t>
            </a:r>
          </a:p>
        </p:txBody>
      </p:sp>
    </p:spTree>
    <p:extLst>
      <p:ext uri="{BB962C8B-B14F-4D97-AF65-F5344CB8AC3E}">
        <p14:creationId xmlns:p14="http://schemas.microsoft.com/office/powerpoint/2010/main" val="2109448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F01B-B2E1-4FAD-AA30-409E5904FA33}"/>
              </a:ext>
            </a:extLst>
          </p:cNvPr>
          <p:cNvSpPr>
            <a:spLocks noGrp="1"/>
          </p:cNvSpPr>
          <p:nvPr>
            <p:ph type="title"/>
          </p:nvPr>
        </p:nvSpPr>
        <p:spPr>
          <a:xfrm>
            <a:off x="1371600" y="685800"/>
            <a:ext cx="9601200" cy="1014214"/>
          </a:xfrm>
        </p:spPr>
        <p:txBody>
          <a:bodyPr/>
          <a:lstStyle/>
          <a:p>
            <a:r>
              <a:rPr lang="en-SG" dirty="0"/>
              <a:t>Problem Set 19.2</a:t>
            </a:r>
          </a:p>
        </p:txBody>
      </p:sp>
      <p:sp>
        <p:nvSpPr>
          <p:cNvPr id="4" name="Rectangle 3">
            <a:extLst>
              <a:ext uri="{FF2B5EF4-FFF2-40B4-BE49-F238E27FC236}">
                <a16:creationId xmlns:a16="http://schemas.microsoft.com/office/drawing/2014/main" id="{52907255-292C-4A27-B8C6-434EE45AF0DE}"/>
              </a:ext>
            </a:extLst>
          </p:cNvPr>
          <p:cNvSpPr/>
          <p:nvPr/>
        </p:nvSpPr>
        <p:spPr>
          <a:xfrm>
            <a:off x="2514307" y="221274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DDB30798-2FB2-494E-B2FC-3198EB5D72BE}"/>
              </a:ext>
            </a:extLst>
          </p:cNvPr>
          <p:cNvSpPr/>
          <p:nvPr/>
        </p:nvSpPr>
        <p:spPr>
          <a:xfrm>
            <a:off x="2514306" y="2859372"/>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73DB0BDC-E8E7-4DA8-A41E-8B5DF1E11F4B}"/>
              </a:ext>
            </a:extLst>
          </p:cNvPr>
          <p:cNvSpPr/>
          <p:nvPr/>
        </p:nvSpPr>
        <p:spPr>
          <a:xfrm>
            <a:off x="2514306" y="3496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AF907D48-FA88-4E84-ADAA-93E6EEAA3BF9}"/>
              </a:ext>
            </a:extLst>
          </p:cNvPr>
          <p:cNvSpPr/>
          <p:nvPr/>
        </p:nvSpPr>
        <p:spPr>
          <a:xfrm>
            <a:off x="3151308" y="3496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04246E59-6945-424B-9A07-5BB9CB00F221}"/>
              </a:ext>
            </a:extLst>
          </p:cNvPr>
          <p:cNvSpPr/>
          <p:nvPr/>
        </p:nvSpPr>
        <p:spPr>
          <a:xfrm>
            <a:off x="3151309" y="2859371"/>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B96351D1-426C-4FC9-B101-13E4C6460A45}"/>
              </a:ext>
            </a:extLst>
          </p:cNvPr>
          <p:cNvSpPr/>
          <p:nvPr/>
        </p:nvSpPr>
        <p:spPr>
          <a:xfrm>
            <a:off x="3797936" y="3496373"/>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a:extLst>
              <a:ext uri="{FF2B5EF4-FFF2-40B4-BE49-F238E27FC236}">
                <a16:creationId xmlns:a16="http://schemas.microsoft.com/office/drawing/2014/main" id="{8261ECA9-4C79-456A-BB43-2C96AD84A7DC}"/>
              </a:ext>
            </a:extLst>
          </p:cNvPr>
          <p:cNvSpPr/>
          <p:nvPr/>
        </p:nvSpPr>
        <p:spPr>
          <a:xfrm>
            <a:off x="2514305" y="4133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30386003-4385-4558-B7E4-309989DA23DB}"/>
              </a:ext>
            </a:extLst>
          </p:cNvPr>
          <p:cNvSpPr/>
          <p:nvPr/>
        </p:nvSpPr>
        <p:spPr>
          <a:xfrm>
            <a:off x="3151307" y="4133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DA8C3C2B-0168-489B-8849-8913A03A01D8}"/>
              </a:ext>
            </a:extLst>
          </p:cNvPr>
          <p:cNvSpPr/>
          <p:nvPr/>
        </p:nvSpPr>
        <p:spPr>
          <a:xfrm>
            <a:off x="3797935" y="4133376"/>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41D63781-3F77-4C0A-82AE-E340A24A926C}"/>
              </a:ext>
            </a:extLst>
          </p:cNvPr>
          <p:cNvSpPr/>
          <p:nvPr/>
        </p:nvSpPr>
        <p:spPr>
          <a:xfrm>
            <a:off x="4444561" y="4133375"/>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Rectangle 13">
            <a:extLst>
              <a:ext uri="{FF2B5EF4-FFF2-40B4-BE49-F238E27FC236}">
                <a16:creationId xmlns:a16="http://schemas.microsoft.com/office/drawing/2014/main" id="{3A0F3A67-2831-49D8-B0CF-7FB4A6EC6441}"/>
              </a:ext>
            </a:extLst>
          </p:cNvPr>
          <p:cNvSpPr/>
          <p:nvPr/>
        </p:nvSpPr>
        <p:spPr>
          <a:xfrm>
            <a:off x="2514305" y="4770377"/>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58EDDE48-0348-4B26-91F1-064F6E14A5A2}"/>
              </a:ext>
            </a:extLst>
          </p:cNvPr>
          <p:cNvSpPr/>
          <p:nvPr/>
        </p:nvSpPr>
        <p:spPr>
          <a:xfrm>
            <a:off x="3151307" y="4770377"/>
            <a:ext cx="675503" cy="675503"/>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3161EEE7-0A2E-4478-AD8F-18772D464E3F}"/>
              </a:ext>
            </a:extLst>
          </p:cNvPr>
          <p:cNvSpPr/>
          <p:nvPr/>
        </p:nvSpPr>
        <p:spPr>
          <a:xfrm>
            <a:off x="3797935" y="4770376"/>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624EFA24-B281-479B-9B29-865F73D0C66A}"/>
              </a:ext>
            </a:extLst>
          </p:cNvPr>
          <p:cNvSpPr/>
          <p:nvPr/>
        </p:nvSpPr>
        <p:spPr>
          <a:xfrm>
            <a:off x="4444561" y="4770375"/>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0EEA774A-7040-4809-8901-7A23E242A32C}"/>
              </a:ext>
            </a:extLst>
          </p:cNvPr>
          <p:cNvSpPr/>
          <p:nvPr/>
        </p:nvSpPr>
        <p:spPr>
          <a:xfrm>
            <a:off x="5091186" y="4770374"/>
            <a:ext cx="675503" cy="675503"/>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TextBox 18">
            <a:extLst>
              <a:ext uri="{FF2B5EF4-FFF2-40B4-BE49-F238E27FC236}">
                <a16:creationId xmlns:a16="http://schemas.microsoft.com/office/drawing/2014/main" id="{6BDD793B-886D-4E2B-A067-E36C50E187AD}"/>
              </a:ext>
            </a:extLst>
          </p:cNvPr>
          <p:cNvSpPr txBox="1"/>
          <p:nvPr/>
        </p:nvSpPr>
        <p:spPr>
          <a:xfrm>
            <a:off x="1668613" y="3649458"/>
            <a:ext cx="237566" cy="369332"/>
          </a:xfrm>
          <a:prstGeom prst="rect">
            <a:avLst/>
          </a:prstGeom>
          <a:noFill/>
          <a:ln>
            <a:solidFill>
              <a:srgbClr val="0070C0"/>
            </a:solidFill>
          </a:ln>
        </p:spPr>
        <p:txBody>
          <a:bodyPr wrap="none" rtlCol="0">
            <a:spAutoFit/>
          </a:bodyPr>
          <a:lstStyle/>
          <a:p>
            <a:r>
              <a:rPr lang="en-US" dirty="0"/>
              <a:t>i</a:t>
            </a:r>
          </a:p>
        </p:txBody>
      </p:sp>
      <p:sp>
        <p:nvSpPr>
          <p:cNvPr id="20" name="TextBox 19">
            <a:extLst>
              <a:ext uri="{FF2B5EF4-FFF2-40B4-BE49-F238E27FC236}">
                <a16:creationId xmlns:a16="http://schemas.microsoft.com/office/drawing/2014/main" id="{5E64E303-BE82-4AD4-B018-867968514294}"/>
              </a:ext>
            </a:extLst>
          </p:cNvPr>
          <p:cNvSpPr txBox="1"/>
          <p:nvPr/>
        </p:nvSpPr>
        <p:spPr>
          <a:xfrm>
            <a:off x="4016903" y="6044378"/>
            <a:ext cx="237566" cy="369332"/>
          </a:xfrm>
          <a:prstGeom prst="rect">
            <a:avLst/>
          </a:prstGeom>
          <a:noFill/>
          <a:ln>
            <a:solidFill>
              <a:srgbClr val="0070C0"/>
            </a:solidFill>
          </a:ln>
        </p:spPr>
        <p:txBody>
          <a:bodyPr wrap="none" rtlCol="0">
            <a:spAutoFit/>
          </a:bodyPr>
          <a:lstStyle/>
          <a:p>
            <a:r>
              <a:rPr lang="en-US" dirty="0"/>
              <a:t>j</a:t>
            </a:r>
          </a:p>
        </p:txBody>
      </p:sp>
      <p:sp>
        <p:nvSpPr>
          <p:cNvPr id="25" name="Content Placeholder 2">
            <a:extLst>
              <a:ext uri="{FF2B5EF4-FFF2-40B4-BE49-F238E27FC236}">
                <a16:creationId xmlns:a16="http://schemas.microsoft.com/office/drawing/2014/main" id="{7F7B5027-9DDD-413B-A47A-592A01FE54B9}"/>
              </a:ext>
            </a:extLst>
          </p:cNvPr>
          <p:cNvSpPr>
            <a:spLocks noGrp="1"/>
          </p:cNvSpPr>
          <p:nvPr>
            <p:ph idx="1"/>
          </p:nvPr>
        </p:nvSpPr>
        <p:spPr>
          <a:xfrm>
            <a:off x="6096000" y="1923068"/>
            <a:ext cx="4876800" cy="3944332"/>
          </a:xfrm>
        </p:spPr>
        <p:txBody>
          <a:bodyPr>
            <a:normAutofit/>
          </a:bodyPr>
          <a:lstStyle/>
          <a:p>
            <a:r>
              <a:rPr lang="en-US" dirty="0"/>
              <a:t>So, a matrix element d[</a:t>
            </a:r>
            <a:r>
              <a:rPr lang="en-US" dirty="0" err="1"/>
              <a:t>i</a:t>
            </a:r>
            <a:r>
              <a:rPr lang="en-US" dirty="0"/>
              <a:t>][j] is valid only if </a:t>
            </a:r>
            <a:r>
              <a:rPr lang="en-US" dirty="0" err="1"/>
              <a:t>i</a:t>
            </a:r>
            <a:r>
              <a:rPr lang="en-US" dirty="0"/>
              <a:t> &gt;= j.</a:t>
            </a:r>
          </a:p>
          <a:p>
            <a:r>
              <a:rPr lang="en-US" dirty="0" err="1"/>
              <a:t>dist</a:t>
            </a:r>
            <a:r>
              <a:rPr lang="en-US" dirty="0"/>
              <a:t>(d, </a:t>
            </a:r>
            <a:r>
              <a:rPr lang="en-US" dirty="0" err="1"/>
              <a:t>i</a:t>
            </a:r>
            <a:r>
              <a:rPr lang="en-US" dirty="0"/>
              <a:t>, j) should return d[</a:t>
            </a:r>
            <a:r>
              <a:rPr lang="en-US" dirty="0" err="1"/>
              <a:t>i</a:t>
            </a:r>
            <a:r>
              <a:rPr lang="en-US" dirty="0"/>
              <a:t>][j] if </a:t>
            </a:r>
            <a:r>
              <a:rPr lang="en-US" dirty="0" err="1"/>
              <a:t>i</a:t>
            </a:r>
            <a:r>
              <a:rPr lang="en-US" dirty="0"/>
              <a:t> &gt;= j, d[j][</a:t>
            </a:r>
            <a:r>
              <a:rPr lang="en-US" dirty="0" err="1"/>
              <a:t>i</a:t>
            </a:r>
            <a:r>
              <a:rPr lang="en-US" dirty="0"/>
              <a:t>] otherwise.</a:t>
            </a:r>
          </a:p>
          <a:p>
            <a:r>
              <a:rPr lang="en-US" dirty="0"/>
              <a:t>d[</a:t>
            </a:r>
            <a:r>
              <a:rPr lang="en-US" dirty="0" err="1"/>
              <a:t>i</a:t>
            </a:r>
            <a:r>
              <a:rPr lang="en-US" dirty="0"/>
              <a:t>][</a:t>
            </a:r>
            <a:r>
              <a:rPr lang="en-US" dirty="0" err="1"/>
              <a:t>i</a:t>
            </a:r>
            <a:r>
              <a:rPr lang="en-US" dirty="0"/>
              <a:t>] should be 0</a:t>
            </a:r>
          </a:p>
          <a:p>
            <a:endParaRPr lang="en-SG" dirty="0"/>
          </a:p>
        </p:txBody>
      </p:sp>
      <p:sp>
        <p:nvSpPr>
          <p:cNvPr id="27" name="TextBox 26">
            <a:extLst>
              <a:ext uri="{FF2B5EF4-FFF2-40B4-BE49-F238E27FC236}">
                <a16:creationId xmlns:a16="http://schemas.microsoft.com/office/drawing/2014/main" id="{405BE3DA-3B5F-42ED-90A0-EA39B0BAE788}"/>
              </a:ext>
            </a:extLst>
          </p:cNvPr>
          <p:cNvSpPr txBox="1"/>
          <p:nvPr/>
        </p:nvSpPr>
        <p:spPr>
          <a:xfrm>
            <a:off x="2157958" y="2365829"/>
            <a:ext cx="319318" cy="369332"/>
          </a:xfrm>
          <a:prstGeom prst="rect">
            <a:avLst/>
          </a:prstGeom>
          <a:noFill/>
          <a:ln>
            <a:solidFill>
              <a:srgbClr val="0070C0"/>
            </a:solidFill>
          </a:ln>
        </p:spPr>
        <p:txBody>
          <a:bodyPr wrap="none" rtlCol="0">
            <a:spAutoFit/>
          </a:bodyPr>
          <a:lstStyle/>
          <a:p>
            <a:r>
              <a:rPr lang="en-US" dirty="0"/>
              <a:t>0</a:t>
            </a:r>
          </a:p>
        </p:txBody>
      </p:sp>
      <p:sp>
        <p:nvSpPr>
          <p:cNvPr id="28" name="TextBox 27">
            <a:extLst>
              <a:ext uri="{FF2B5EF4-FFF2-40B4-BE49-F238E27FC236}">
                <a16:creationId xmlns:a16="http://schemas.microsoft.com/office/drawing/2014/main" id="{1CD9EF30-A559-49CC-A6F2-774C9B436427}"/>
              </a:ext>
            </a:extLst>
          </p:cNvPr>
          <p:cNvSpPr txBox="1"/>
          <p:nvPr/>
        </p:nvSpPr>
        <p:spPr>
          <a:xfrm>
            <a:off x="2157958" y="3012456"/>
            <a:ext cx="319318" cy="369332"/>
          </a:xfrm>
          <a:prstGeom prst="rect">
            <a:avLst/>
          </a:prstGeom>
          <a:noFill/>
          <a:ln>
            <a:solidFill>
              <a:srgbClr val="0070C0"/>
            </a:solidFill>
          </a:ln>
        </p:spPr>
        <p:txBody>
          <a:bodyPr wrap="none" rtlCol="0">
            <a:spAutoFit/>
          </a:bodyPr>
          <a:lstStyle/>
          <a:p>
            <a:r>
              <a:rPr lang="en-US" dirty="0"/>
              <a:t>1</a:t>
            </a:r>
          </a:p>
        </p:txBody>
      </p:sp>
      <p:sp>
        <p:nvSpPr>
          <p:cNvPr id="29" name="TextBox 28">
            <a:extLst>
              <a:ext uri="{FF2B5EF4-FFF2-40B4-BE49-F238E27FC236}">
                <a16:creationId xmlns:a16="http://schemas.microsoft.com/office/drawing/2014/main" id="{3280E51D-4468-43FC-A810-4E7F19BF34B7}"/>
              </a:ext>
            </a:extLst>
          </p:cNvPr>
          <p:cNvSpPr txBox="1"/>
          <p:nvPr/>
        </p:nvSpPr>
        <p:spPr>
          <a:xfrm>
            <a:off x="2157958" y="3659083"/>
            <a:ext cx="319318" cy="369332"/>
          </a:xfrm>
          <a:prstGeom prst="rect">
            <a:avLst/>
          </a:prstGeom>
          <a:noFill/>
          <a:ln>
            <a:solidFill>
              <a:srgbClr val="0070C0"/>
            </a:solidFill>
          </a:ln>
        </p:spPr>
        <p:txBody>
          <a:bodyPr wrap="none" rtlCol="0">
            <a:spAutoFit/>
          </a:bodyPr>
          <a:lstStyle/>
          <a:p>
            <a:r>
              <a:rPr lang="en-US" dirty="0"/>
              <a:t>2</a:t>
            </a:r>
          </a:p>
        </p:txBody>
      </p:sp>
      <p:sp>
        <p:nvSpPr>
          <p:cNvPr id="30" name="TextBox 29">
            <a:extLst>
              <a:ext uri="{FF2B5EF4-FFF2-40B4-BE49-F238E27FC236}">
                <a16:creationId xmlns:a16="http://schemas.microsoft.com/office/drawing/2014/main" id="{77601B56-239E-465A-AAB9-D56CE136DF5E}"/>
              </a:ext>
            </a:extLst>
          </p:cNvPr>
          <p:cNvSpPr txBox="1"/>
          <p:nvPr/>
        </p:nvSpPr>
        <p:spPr>
          <a:xfrm>
            <a:off x="2157958" y="4286460"/>
            <a:ext cx="319318" cy="369332"/>
          </a:xfrm>
          <a:prstGeom prst="rect">
            <a:avLst/>
          </a:prstGeom>
          <a:noFill/>
          <a:ln>
            <a:solidFill>
              <a:srgbClr val="0070C0"/>
            </a:solidFill>
          </a:ln>
        </p:spPr>
        <p:txBody>
          <a:bodyPr wrap="none" rtlCol="0">
            <a:spAutoFit/>
          </a:bodyPr>
          <a:lstStyle/>
          <a:p>
            <a:r>
              <a:rPr lang="en-US" dirty="0"/>
              <a:t>3</a:t>
            </a:r>
          </a:p>
        </p:txBody>
      </p:sp>
      <p:sp>
        <p:nvSpPr>
          <p:cNvPr id="31" name="TextBox 30">
            <a:extLst>
              <a:ext uri="{FF2B5EF4-FFF2-40B4-BE49-F238E27FC236}">
                <a16:creationId xmlns:a16="http://schemas.microsoft.com/office/drawing/2014/main" id="{B18F298B-6414-4E80-BC29-C8D6D661154B}"/>
              </a:ext>
            </a:extLst>
          </p:cNvPr>
          <p:cNvSpPr txBox="1"/>
          <p:nvPr/>
        </p:nvSpPr>
        <p:spPr>
          <a:xfrm>
            <a:off x="2146034" y="4923459"/>
            <a:ext cx="319318" cy="369332"/>
          </a:xfrm>
          <a:prstGeom prst="rect">
            <a:avLst/>
          </a:prstGeom>
          <a:noFill/>
          <a:ln>
            <a:solidFill>
              <a:srgbClr val="0070C0"/>
            </a:solidFill>
          </a:ln>
        </p:spPr>
        <p:txBody>
          <a:bodyPr wrap="none" rtlCol="0">
            <a:spAutoFit/>
          </a:bodyPr>
          <a:lstStyle/>
          <a:p>
            <a:r>
              <a:rPr lang="en-US" dirty="0"/>
              <a:t>4</a:t>
            </a:r>
          </a:p>
        </p:txBody>
      </p:sp>
      <p:sp>
        <p:nvSpPr>
          <p:cNvPr id="32" name="TextBox 31">
            <a:extLst>
              <a:ext uri="{FF2B5EF4-FFF2-40B4-BE49-F238E27FC236}">
                <a16:creationId xmlns:a16="http://schemas.microsoft.com/office/drawing/2014/main" id="{8EFC1969-064E-4B5A-B9BF-7BAF77A0B0B6}"/>
              </a:ext>
            </a:extLst>
          </p:cNvPr>
          <p:cNvSpPr txBox="1"/>
          <p:nvPr/>
        </p:nvSpPr>
        <p:spPr>
          <a:xfrm>
            <a:off x="2692397" y="5498068"/>
            <a:ext cx="319318" cy="369332"/>
          </a:xfrm>
          <a:prstGeom prst="rect">
            <a:avLst/>
          </a:prstGeom>
          <a:noFill/>
          <a:ln>
            <a:solidFill>
              <a:srgbClr val="0070C0"/>
            </a:solidFill>
          </a:ln>
        </p:spPr>
        <p:txBody>
          <a:bodyPr wrap="none" rtlCol="0">
            <a:spAutoFit/>
          </a:bodyPr>
          <a:lstStyle/>
          <a:p>
            <a:r>
              <a:rPr lang="en-US" dirty="0"/>
              <a:t>0</a:t>
            </a:r>
          </a:p>
        </p:txBody>
      </p:sp>
      <p:sp>
        <p:nvSpPr>
          <p:cNvPr id="34" name="TextBox 33">
            <a:extLst>
              <a:ext uri="{FF2B5EF4-FFF2-40B4-BE49-F238E27FC236}">
                <a16:creationId xmlns:a16="http://schemas.microsoft.com/office/drawing/2014/main" id="{B357316D-C18D-4049-B607-F7A72E9345F9}"/>
              </a:ext>
            </a:extLst>
          </p:cNvPr>
          <p:cNvSpPr txBox="1"/>
          <p:nvPr/>
        </p:nvSpPr>
        <p:spPr>
          <a:xfrm>
            <a:off x="3329399" y="5498068"/>
            <a:ext cx="319318" cy="369332"/>
          </a:xfrm>
          <a:prstGeom prst="rect">
            <a:avLst/>
          </a:prstGeom>
          <a:noFill/>
          <a:ln>
            <a:solidFill>
              <a:srgbClr val="0070C0"/>
            </a:solidFill>
          </a:ln>
        </p:spPr>
        <p:txBody>
          <a:bodyPr wrap="none" rtlCol="0">
            <a:spAutoFit/>
          </a:bodyPr>
          <a:lstStyle/>
          <a:p>
            <a:r>
              <a:rPr lang="en-US" dirty="0"/>
              <a:t>1</a:t>
            </a:r>
          </a:p>
        </p:txBody>
      </p:sp>
      <p:sp>
        <p:nvSpPr>
          <p:cNvPr id="35" name="TextBox 34">
            <a:extLst>
              <a:ext uri="{FF2B5EF4-FFF2-40B4-BE49-F238E27FC236}">
                <a16:creationId xmlns:a16="http://schemas.microsoft.com/office/drawing/2014/main" id="{4BADEB03-E9C4-4555-BD15-EEFBC6B5B031}"/>
              </a:ext>
            </a:extLst>
          </p:cNvPr>
          <p:cNvSpPr txBox="1"/>
          <p:nvPr/>
        </p:nvSpPr>
        <p:spPr>
          <a:xfrm>
            <a:off x="3976027" y="5498068"/>
            <a:ext cx="319318" cy="369332"/>
          </a:xfrm>
          <a:prstGeom prst="rect">
            <a:avLst/>
          </a:prstGeom>
          <a:noFill/>
          <a:ln>
            <a:solidFill>
              <a:srgbClr val="0070C0"/>
            </a:solidFill>
          </a:ln>
        </p:spPr>
        <p:txBody>
          <a:bodyPr wrap="none" rtlCol="0">
            <a:spAutoFit/>
          </a:bodyPr>
          <a:lstStyle/>
          <a:p>
            <a:r>
              <a:rPr lang="en-US" dirty="0"/>
              <a:t>2</a:t>
            </a:r>
          </a:p>
        </p:txBody>
      </p:sp>
      <p:sp>
        <p:nvSpPr>
          <p:cNvPr id="36" name="TextBox 35">
            <a:extLst>
              <a:ext uri="{FF2B5EF4-FFF2-40B4-BE49-F238E27FC236}">
                <a16:creationId xmlns:a16="http://schemas.microsoft.com/office/drawing/2014/main" id="{3D05CF2D-3382-40CD-9D8F-7028D1918EDF}"/>
              </a:ext>
            </a:extLst>
          </p:cNvPr>
          <p:cNvSpPr txBox="1"/>
          <p:nvPr/>
        </p:nvSpPr>
        <p:spPr>
          <a:xfrm>
            <a:off x="4622655" y="5498068"/>
            <a:ext cx="319318" cy="369332"/>
          </a:xfrm>
          <a:prstGeom prst="rect">
            <a:avLst/>
          </a:prstGeom>
          <a:noFill/>
          <a:ln>
            <a:solidFill>
              <a:srgbClr val="0070C0"/>
            </a:solidFill>
          </a:ln>
        </p:spPr>
        <p:txBody>
          <a:bodyPr wrap="none" rtlCol="0">
            <a:spAutoFit/>
          </a:bodyPr>
          <a:lstStyle/>
          <a:p>
            <a:r>
              <a:rPr lang="en-US" dirty="0"/>
              <a:t>3</a:t>
            </a:r>
          </a:p>
        </p:txBody>
      </p:sp>
      <p:sp>
        <p:nvSpPr>
          <p:cNvPr id="37" name="TextBox 36">
            <a:extLst>
              <a:ext uri="{FF2B5EF4-FFF2-40B4-BE49-F238E27FC236}">
                <a16:creationId xmlns:a16="http://schemas.microsoft.com/office/drawing/2014/main" id="{D9B1376B-CABA-4FC4-A163-ED51B12BE8B9}"/>
              </a:ext>
            </a:extLst>
          </p:cNvPr>
          <p:cNvSpPr txBox="1"/>
          <p:nvPr/>
        </p:nvSpPr>
        <p:spPr>
          <a:xfrm>
            <a:off x="5269278" y="5498068"/>
            <a:ext cx="319318" cy="369332"/>
          </a:xfrm>
          <a:prstGeom prst="rect">
            <a:avLst/>
          </a:prstGeom>
          <a:noFill/>
          <a:ln>
            <a:solidFill>
              <a:srgbClr val="0070C0"/>
            </a:solidFill>
          </a:ln>
        </p:spPr>
        <p:txBody>
          <a:bodyPr wrap="none" rtlCol="0">
            <a:spAutoFit/>
          </a:bodyPr>
          <a:lstStyle/>
          <a:p>
            <a:r>
              <a:rPr lang="en-US" dirty="0"/>
              <a:t>4</a:t>
            </a:r>
          </a:p>
        </p:txBody>
      </p:sp>
    </p:spTree>
    <p:extLst>
      <p:ext uri="{BB962C8B-B14F-4D97-AF65-F5344CB8AC3E}">
        <p14:creationId xmlns:p14="http://schemas.microsoft.com/office/powerpoint/2010/main" val="393537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2400" b="1" dirty="0">
                <a:solidFill>
                  <a:srgbClr val="00B050"/>
                </a:solidFill>
                <a:hlinkClick r:id="rId3"/>
              </a:rPr>
              <a:t>https://github.com/DigiPie/cs1010_tut_c09</a:t>
            </a:r>
            <a:r>
              <a:rPr lang="en-SG" sz="2400" b="1" dirty="0">
                <a:solidFill>
                  <a:srgbClr val="00B050"/>
                </a:solidFill>
              </a:rPr>
              <a:t> </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recap</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Subtitle 2">
            <a:extLst>
              <a:ext uri="{FF2B5EF4-FFF2-40B4-BE49-F238E27FC236}">
                <a16:creationId xmlns:a16="http://schemas.microsoft.com/office/drawing/2014/main" id="{BEC7D028-D5EE-4DEA-A3DF-A37DDF18BC37}"/>
              </a:ext>
            </a:extLst>
          </p:cNvPr>
          <p:cNvSpPr>
            <a:spLocks noGrp="1"/>
          </p:cNvSpPr>
          <p:nvPr>
            <p:ph type="subTitle" idx="1"/>
          </p:nvPr>
        </p:nvSpPr>
        <p:spPr>
          <a:xfrm>
            <a:off x="2679906" y="3956279"/>
            <a:ext cx="6831673" cy="1086237"/>
          </a:xfrm>
        </p:spPr>
        <p:txBody>
          <a:bodyPr>
            <a:normAutofit fontScale="85000" lnSpcReduction="20000"/>
          </a:bodyPr>
          <a:lstStyle/>
          <a:p>
            <a:r>
              <a:rPr lang="en-US" sz="4000" b="1" dirty="0">
                <a:solidFill>
                  <a:srgbClr val="0070C0"/>
                </a:solidFill>
              </a:rPr>
              <a:t>Strings, Call-by-reference, Heap and Multidimensional Array</a:t>
            </a:r>
            <a:endParaRPr lang="en-SG" sz="4000" dirty="0">
              <a:solidFill>
                <a:srgbClr val="0070C0"/>
              </a:solidFill>
            </a:endParaRPr>
          </a:p>
        </p:txBody>
      </p:sp>
    </p:spTree>
    <p:extLst>
      <p:ext uri="{BB962C8B-B14F-4D97-AF65-F5344CB8AC3E}">
        <p14:creationId xmlns:p14="http://schemas.microsoft.com/office/powerpoint/2010/main" val="11859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CED25-4781-B34A-ADC9-0B5F085CAF98}"/>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3" name="Rectangle 2">
            <a:extLst>
              <a:ext uri="{FF2B5EF4-FFF2-40B4-BE49-F238E27FC236}">
                <a16:creationId xmlns:a16="http://schemas.microsoft.com/office/drawing/2014/main" id="{D7D68EA6-A6CA-A641-84A4-F17517F843F6}"/>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43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C2F074E-70AD-4F3A-8086-44356217C0D2}"/>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3" name="Rectangle 22">
            <a:extLst>
              <a:ext uri="{FF2B5EF4-FFF2-40B4-BE49-F238E27FC236}">
                <a16:creationId xmlns:a16="http://schemas.microsoft.com/office/drawing/2014/main" id="{23FD8352-671A-4C6C-8E82-172CFD669B28}"/>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57983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552DD4E-8FE2-431A-9234-9AD59B016747}"/>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1" name="Rectangle 20">
            <a:extLst>
              <a:ext uri="{FF2B5EF4-FFF2-40B4-BE49-F238E27FC236}">
                <a16:creationId xmlns:a16="http://schemas.microsoft.com/office/drawing/2014/main" id="{81C04F26-9B13-4D7E-8641-9D3D571B322A}"/>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2192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B660CE-8169-424F-9477-951671F5DCB8}"/>
              </a:ext>
            </a:extLst>
          </p:cNvPr>
          <p:cNvSpPr/>
          <p:nvPr/>
        </p:nvSpPr>
        <p:spPr>
          <a:xfrm>
            <a:off x="7298827" y="758946"/>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4D2532F3-A209-424A-93D5-61FAA853C04E}"/>
              </a:ext>
            </a:extLst>
          </p:cNvPr>
          <p:cNvSpPr txBox="1"/>
          <p:nvPr/>
        </p:nvSpPr>
        <p:spPr>
          <a:xfrm>
            <a:off x="6199601" y="3108845"/>
            <a:ext cx="829073"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a16="http://schemas.microsoft.com/office/drawing/2014/main" id="{48F4F691-2108-D74D-BF15-40BB10E2B335}"/>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37A6411F-1271-4D4E-9089-DE4DCE52D6C7}"/>
              </a:ext>
            </a:extLst>
          </p:cNvPr>
          <p:cNvSpPr txBox="1"/>
          <p:nvPr/>
        </p:nvSpPr>
        <p:spPr>
          <a:xfrm>
            <a:off x="6096000" y="1021413"/>
            <a:ext cx="865943"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8" name="Rectangle 7">
            <a:extLst>
              <a:ext uri="{FF2B5EF4-FFF2-40B4-BE49-F238E27FC236}">
                <a16:creationId xmlns:a16="http://schemas.microsoft.com/office/drawing/2014/main" id="{12753506-8C90-6F4E-A72C-FA1E6649171D}"/>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9" name="TextBox 8">
            <a:extLst>
              <a:ext uri="{FF2B5EF4-FFF2-40B4-BE49-F238E27FC236}">
                <a16:creationId xmlns:a16="http://schemas.microsoft.com/office/drawing/2014/main" id="{E0986C8B-61E0-C342-91F1-5C41A6462A5D}"/>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0" name="TextBox 9">
            <a:extLst>
              <a:ext uri="{FF2B5EF4-FFF2-40B4-BE49-F238E27FC236}">
                <a16:creationId xmlns:a16="http://schemas.microsoft.com/office/drawing/2014/main" id="{16C7D9B0-9E7C-5849-8F0C-B8E50FCD8448}"/>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1" name="Rectangle 10">
            <a:extLst>
              <a:ext uri="{FF2B5EF4-FFF2-40B4-BE49-F238E27FC236}">
                <a16:creationId xmlns:a16="http://schemas.microsoft.com/office/drawing/2014/main" id="{C22F0EC8-ACE7-9045-A8C3-33A81F1959A2}"/>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2" name="Rectangle 11">
            <a:extLst>
              <a:ext uri="{FF2B5EF4-FFF2-40B4-BE49-F238E27FC236}">
                <a16:creationId xmlns:a16="http://schemas.microsoft.com/office/drawing/2014/main" id="{DF2BD902-E486-A24C-81D2-28EE73DA18E5}"/>
              </a:ext>
            </a:extLst>
          </p:cNvPr>
          <p:cNvSpPr/>
          <p:nvPr/>
        </p:nvSpPr>
        <p:spPr>
          <a:xfrm>
            <a:off x="8340358" y="17174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3" name="TextBox 12">
            <a:extLst>
              <a:ext uri="{FF2B5EF4-FFF2-40B4-BE49-F238E27FC236}">
                <a16:creationId xmlns:a16="http://schemas.microsoft.com/office/drawing/2014/main" id="{C9441D28-9A39-D546-BF69-4FFB76F9BAA8}"/>
              </a:ext>
            </a:extLst>
          </p:cNvPr>
          <p:cNvSpPr txBox="1"/>
          <p:nvPr/>
        </p:nvSpPr>
        <p:spPr>
          <a:xfrm>
            <a:off x="7648514" y="1836604"/>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4" name="TextBox 13">
            <a:extLst>
              <a:ext uri="{FF2B5EF4-FFF2-40B4-BE49-F238E27FC236}">
                <a16:creationId xmlns:a16="http://schemas.microsoft.com/office/drawing/2014/main" id="{93E581A0-1E8A-8647-86A1-D43CB408E5FF}"/>
              </a:ext>
            </a:extLst>
          </p:cNvPr>
          <p:cNvSpPr txBox="1"/>
          <p:nvPr/>
        </p:nvSpPr>
        <p:spPr>
          <a:xfrm>
            <a:off x="7648514" y="2385357"/>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5" name="Rectangle 14">
            <a:extLst>
              <a:ext uri="{FF2B5EF4-FFF2-40B4-BE49-F238E27FC236}">
                <a16:creationId xmlns:a16="http://schemas.microsoft.com/office/drawing/2014/main" id="{C7A0BB6F-F771-C243-8C03-53F478029A1A}"/>
              </a:ext>
            </a:extLst>
          </p:cNvPr>
          <p:cNvSpPr/>
          <p:nvPr/>
        </p:nvSpPr>
        <p:spPr>
          <a:xfrm>
            <a:off x="8340359" y="23485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6" name="Rectangle 15">
            <a:extLst>
              <a:ext uri="{FF2B5EF4-FFF2-40B4-BE49-F238E27FC236}">
                <a16:creationId xmlns:a16="http://schemas.microsoft.com/office/drawing/2014/main" id="{41126973-C875-7C40-B2B3-8AE44DE716DB}"/>
              </a:ext>
            </a:extLst>
          </p:cNvPr>
          <p:cNvSpPr/>
          <p:nvPr/>
        </p:nvSpPr>
        <p:spPr>
          <a:xfrm>
            <a:off x="8340357" y="1086410"/>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7" name="TextBox 16">
            <a:extLst>
              <a:ext uri="{FF2B5EF4-FFF2-40B4-BE49-F238E27FC236}">
                <a16:creationId xmlns:a16="http://schemas.microsoft.com/office/drawing/2014/main" id="{656AB83E-FDB2-E04D-BB62-DF60108CC30A}"/>
              </a:ext>
            </a:extLst>
          </p:cNvPr>
          <p:cNvSpPr txBox="1"/>
          <p:nvPr/>
        </p:nvSpPr>
        <p:spPr>
          <a:xfrm>
            <a:off x="7360798" y="1100563"/>
            <a:ext cx="901209"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a16="http://schemas.microsoft.com/office/drawing/2014/main" id="{9CC56241-9CA8-6143-AD8F-4883D96AC57F}"/>
              </a:ext>
            </a:extLst>
          </p:cNvPr>
          <p:cNvCxnSpPr>
            <a:cxnSpLocks/>
            <a:stCxn id="15" idx="3"/>
            <a:endCxn id="11" idx="3"/>
          </p:cNvCxnSpPr>
          <p:nvPr/>
        </p:nvCxnSpPr>
        <p:spPr>
          <a:xfrm>
            <a:off x="9862724" y="2616190"/>
            <a:ext cx="21727" cy="1513446"/>
          </a:xfrm>
          <a:prstGeom prst="bentConnector3">
            <a:avLst>
              <a:gd name="adj1" fmla="val 18346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844CCAD-56BA-DA43-B5C2-CC24BAF1A632}"/>
              </a:ext>
            </a:extLst>
          </p:cNvPr>
          <p:cNvCxnSpPr>
            <a:cxnSpLocks/>
            <a:stCxn id="12" idx="3"/>
            <a:endCxn id="8" idx="3"/>
          </p:cNvCxnSpPr>
          <p:nvPr/>
        </p:nvCxnSpPr>
        <p:spPr>
          <a:xfrm>
            <a:off x="9840997" y="1985122"/>
            <a:ext cx="21727" cy="1513446"/>
          </a:xfrm>
          <a:prstGeom prst="bentConnector3">
            <a:avLst>
              <a:gd name="adj1" fmla="val 3919957"/>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29C5B0B-4C82-4186-954C-A7ABF2513D0D}"/>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21" name="Rectangle 20">
            <a:extLst>
              <a:ext uri="{FF2B5EF4-FFF2-40B4-BE49-F238E27FC236}">
                <a16:creationId xmlns:a16="http://schemas.microsoft.com/office/drawing/2014/main" id="{9A478E1B-07BA-4EAB-8804-38DE0501E9FD}"/>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53977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F03DBE2-2F37-4753-973B-7A0DCACED80A}"/>
              </a:ext>
            </a:extLst>
          </p:cNvPr>
          <p:cNvSpPr/>
          <p:nvPr/>
        </p:nvSpPr>
        <p:spPr>
          <a:xfrm>
            <a:off x="7298827" y="3108844"/>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89DA0ED8-D6DE-4FA1-8451-E32C0684C3D8}"/>
              </a:ext>
            </a:extLst>
          </p:cNvPr>
          <p:cNvSpPr/>
          <p:nvPr/>
        </p:nvSpPr>
        <p:spPr>
          <a:xfrm>
            <a:off x="8362085" y="3230924"/>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27" name="TextBox 26">
            <a:extLst>
              <a:ext uri="{FF2B5EF4-FFF2-40B4-BE49-F238E27FC236}">
                <a16:creationId xmlns:a16="http://schemas.microsoft.com/office/drawing/2014/main" id="{1E147830-2A76-4B13-AF48-56DE7222D6D7}"/>
              </a:ext>
            </a:extLst>
          </p:cNvPr>
          <p:cNvSpPr txBox="1"/>
          <p:nvPr/>
        </p:nvSpPr>
        <p:spPr>
          <a:xfrm>
            <a:off x="7670241" y="3350050"/>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28" name="TextBox 27">
            <a:extLst>
              <a:ext uri="{FF2B5EF4-FFF2-40B4-BE49-F238E27FC236}">
                <a16:creationId xmlns:a16="http://schemas.microsoft.com/office/drawing/2014/main" id="{3F2CA626-823D-4A44-9DD4-7A05E255E261}"/>
              </a:ext>
            </a:extLst>
          </p:cNvPr>
          <p:cNvSpPr txBox="1"/>
          <p:nvPr/>
        </p:nvSpPr>
        <p:spPr>
          <a:xfrm>
            <a:off x="7670241" y="3898803"/>
            <a:ext cx="341760"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29" name="Rectangle 28">
            <a:extLst>
              <a:ext uri="{FF2B5EF4-FFF2-40B4-BE49-F238E27FC236}">
                <a16:creationId xmlns:a16="http://schemas.microsoft.com/office/drawing/2014/main" id="{6B3C9423-85F8-48B1-8C73-C6FB568D11E5}"/>
              </a:ext>
            </a:extLst>
          </p:cNvPr>
          <p:cNvSpPr/>
          <p:nvPr/>
        </p:nvSpPr>
        <p:spPr>
          <a:xfrm>
            <a:off x="8362086" y="3861992"/>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30" name="Rectangle 29">
            <a:extLst>
              <a:ext uri="{FF2B5EF4-FFF2-40B4-BE49-F238E27FC236}">
                <a16:creationId xmlns:a16="http://schemas.microsoft.com/office/drawing/2014/main" id="{8B7E9CB5-E62A-4B05-9890-8917CB681A2B}"/>
              </a:ext>
            </a:extLst>
          </p:cNvPr>
          <p:cNvSpPr/>
          <p:nvPr/>
        </p:nvSpPr>
        <p:spPr>
          <a:xfrm>
            <a:off x="1404605" y="734121"/>
            <a:ext cx="4167857" cy="2805063"/>
          </a:xfrm>
          <a:prstGeom prst="rect">
            <a:avLst/>
          </a:prstGeom>
        </p:spPr>
        <p:txBody>
          <a:bodyPr wrap="square">
            <a:spAutoFit/>
          </a:bodyPr>
          <a:lstStyle/>
          <a:p>
            <a:pPr>
              <a:lnSpc>
                <a:spcPct val="150000"/>
              </a:lnSpc>
            </a:pPr>
            <a:r>
              <a:rPr lang="en-SG" sz="2400" dirty="0">
                <a:solidFill>
                  <a:srgbClr val="3E61A2"/>
                </a:solidFill>
                <a:latin typeface="Monaco" pitchFamily="2" charset="77"/>
              </a:rPr>
              <a:t>void</a:t>
            </a:r>
            <a:r>
              <a:rPr lang="en-SG" sz="2400" dirty="0">
                <a:latin typeface="Monaco" pitchFamily="2" charset="77"/>
              </a:rPr>
              <a:t> </a:t>
            </a:r>
            <a:r>
              <a:rPr lang="en-SG" sz="2400" dirty="0">
                <a:solidFill>
                  <a:srgbClr val="C2185B"/>
                </a:solidFill>
                <a:latin typeface="Monaco" pitchFamily="2" charset="77"/>
              </a:rPr>
              <a:t>swap</a:t>
            </a:r>
            <a:r>
              <a:rPr lang="en-SG" sz="2400" dirty="0">
                <a:latin typeface="Monaco" pitchFamily="2" charset="77"/>
              </a:rPr>
              <a:t>(</a:t>
            </a:r>
            <a:r>
              <a:rPr lang="en-SG" sz="2400" dirty="0">
                <a:solidFill>
                  <a:srgbClr val="3E61A2"/>
                </a:solidFill>
                <a:latin typeface="Monaco" pitchFamily="2" charset="77"/>
              </a:rPr>
              <a:t>long</a:t>
            </a:r>
            <a:r>
              <a:rPr lang="en-SG" sz="2400" dirty="0">
                <a:latin typeface="Monaco" pitchFamily="2" charset="77"/>
              </a:rPr>
              <a:t> *a, </a:t>
            </a:r>
            <a:r>
              <a:rPr lang="en-SG" sz="2400" dirty="0">
                <a:solidFill>
                  <a:srgbClr val="3E61A2"/>
                </a:solidFill>
                <a:latin typeface="Monaco" pitchFamily="2" charset="77"/>
              </a:rPr>
              <a:t>long</a:t>
            </a:r>
            <a:r>
              <a:rPr lang="en-SG" sz="2400" dirty="0">
                <a:latin typeface="Monaco" pitchFamily="2" charset="77"/>
              </a:rPr>
              <a:t> *b) {</a:t>
            </a:r>
          </a:p>
          <a:p>
            <a:pPr>
              <a:lnSpc>
                <a:spcPct val="150000"/>
              </a:lnSpc>
            </a:pPr>
            <a:r>
              <a:rPr lang="en-SG" sz="2400" dirty="0">
                <a:latin typeface="Monaco" pitchFamily="2" charset="77"/>
              </a:rPr>
              <a:t>  </a:t>
            </a:r>
            <a:r>
              <a:rPr lang="en-SG" sz="2400" dirty="0">
                <a:solidFill>
                  <a:srgbClr val="3E61A2"/>
                </a:solidFill>
                <a:latin typeface="Monaco" pitchFamily="2" charset="77"/>
              </a:rPr>
              <a:t>long</a:t>
            </a:r>
            <a:r>
              <a:rPr lang="en-SG" sz="2400" dirty="0">
                <a:latin typeface="Monaco" pitchFamily="2" charset="77"/>
              </a:rPr>
              <a:t> temp = *a; </a:t>
            </a:r>
          </a:p>
          <a:p>
            <a:pPr>
              <a:lnSpc>
                <a:spcPct val="150000"/>
              </a:lnSpc>
            </a:pPr>
            <a:r>
              <a:rPr lang="en-SG" sz="2400" dirty="0">
                <a:latin typeface="Monaco" pitchFamily="2" charset="77"/>
              </a:rPr>
              <a:t>  *a = *b; </a:t>
            </a:r>
          </a:p>
          <a:p>
            <a:pPr>
              <a:lnSpc>
                <a:spcPct val="150000"/>
              </a:lnSpc>
            </a:pPr>
            <a:r>
              <a:rPr lang="en-SG" sz="2400" dirty="0">
                <a:latin typeface="Monaco" pitchFamily="2" charset="77"/>
              </a:rPr>
              <a:t>  *b = temp; </a:t>
            </a: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31" name="Rectangle 30">
            <a:extLst>
              <a:ext uri="{FF2B5EF4-FFF2-40B4-BE49-F238E27FC236}">
                <a16:creationId xmlns:a16="http://schemas.microsoft.com/office/drawing/2014/main" id="{9AB13D09-B714-423B-877E-FF9804C692B4}"/>
              </a:ext>
            </a:extLst>
          </p:cNvPr>
          <p:cNvSpPr/>
          <p:nvPr/>
        </p:nvSpPr>
        <p:spPr>
          <a:xfrm>
            <a:off x="1404604" y="4089975"/>
            <a:ext cx="4167857" cy="1697068"/>
          </a:xfrm>
          <a:prstGeom prst="rect">
            <a:avLst/>
          </a:prstGeom>
        </p:spPr>
        <p:txBody>
          <a:bodyPr wrap="square">
            <a:spAutoFit/>
          </a:bodyPr>
          <a:lstStyle/>
          <a:p>
            <a:pPr>
              <a:lnSpc>
                <a:spcPct val="150000"/>
              </a:lnSpc>
            </a:pPr>
            <a:r>
              <a:rPr lang="en-SG" sz="2400" dirty="0">
                <a:solidFill>
                  <a:srgbClr val="3E61A2"/>
                </a:solidFill>
                <a:latin typeface="Monaco" pitchFamily="2" charset="77"/>
              </a:rPr>
              <a:t>long</a:t>
            </a:r>
            <a:r>
              <a:rPr lang="en-SG" sz="2400" dirty="0">
                <a:latin typeface="Monaco" pitchFamily="2" charset="77"/>
              </a:rPr>
              <a:t> a = </a:t>
            </a:r>
            <a:r>
              <a:rPr lang="en-SG" sz="2400" dirty="0">
                <a:solidFill>
                  <a:srgbClr val="E74C3C"/>
                </a:solidFill>
                <a:latin typeface="Monaco" pitchFamily="2" charset="77"/>
              </a:rPr>
              <a:t>10</a:t>
            </a:r>
            <a:r>
              <a:rPr lang="en-SG" sz="2400" dirty="0">
                <a:latin typeface="Monaco" pitchFamily="2" charset="77"/>
              </a:rPr>
              <a:t>; </a:t>
            </a:r>
          </a:p>
          <a:p>
            <a:pPr>
              <a:lnSpc>
                <a:spcPct val="150000"/>
              </a:lnSpc>
            </a:pPr>
            <a:r>
              <a:rPr lang="en-SG" sz="2400" dirty="0">
                <a:solidFill>
                  <a:srgbClr val="3E61A2"/>
                </a:solidFill>
                <a:latin typeface="Monaco" pitchFamily="2" charset="77"/>
              </a:rPr>
              <a:t>long</a:t>
            </a:r>
            <a:r>
              <a:rPr lang="en-SG" sz="2400" dirty="0">
                <a:latin typeface="Monaco" pitchFamily="2" charset="77"/>
              </a:rPr>
              <a:t> b = -</a:t>
            </a:r>
            <a:r>
              <a:rPr lang="en-SG" sz="2400" dirty="0">
                <a:solidFill>
                  <a:srgbClr val="E74C3C"/>
                </a:solidFill>
                <a:latin typeface="Monaco" pitchFamily="2" charset="77"/>
              </a:rPr>
              <a:t>4</a:t>
            </a:r>
            <a:r>
              <a:rPr lang="en-SG" sz="2400" dirty="0">
                <a:latin typeface="Monaco" pitchFamily="2" charset="77"/>
              </a:rPr>
              <a:t>; </a:t>
            </a:r>
          </a:p>
          <a:p>
            <a:pPr>
              <a:lnSpc>
                <a:spcPct val="150000"/>
              </a:lnSpc>
            </a:pPr>
            <a:r>
              <a:rPr lang="en-SG" sz="2400" dirty="0">
                <a:latin typeface="Monaco" pitchFamily="2" charset="77"/>
              </a:rPr>
              <a:t>swap(&amp;a, &amp;b);</a:t>
            </a:r>
            <a:endParaRPr lang="en-US" sz="2400" dirty="0">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6424614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2600</Words>
  <Application>Microsoft Office PowerPoint</Application>
  <PresentationFormat>Widescreen</PresentationFormat>
  <Paragraphs>452</Paragraphs>
  <Slides>38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Chalkduster</vt:lpstr>
      <vt:lpstr>Menlo</vt:lpstr>
      <vt:lpstr>Monaco</vt:lpstr>
      <vt:lpstr>Roboto</vt:lpstr>
      <vt:lpstr>Calibri</vt:lpstr>
      <vt:lpstr>Franklin Gothic Book</vt:lpstr>
      <vt:lpstr>Crop</vt:lpstr>
      <vt:lpstr>cs1010</vt:lpstr>
      <vt:lpstr>Today’s plan</vt:lpstr>
      <vt:lpstr>KAHOOT!</vt:lpstr>
      <vt:lpstr>recap</vt:lpstr>
      <vt:lpstr>PowerPoint Presentation</vt:lpstr>
      <vt:lpstr>PowerPoint Presentation</vt:lpstr>
      <vt:lpstr>PowerPoint Presentation</vt:lpstr>
      <vt:lpstr>PowerPoint Presentation</vt:lpstr>
      <vt:lpstr>PowerPoint Presentation</vt:lpstr>
      <vt:lpstr>Why malloc</vt:lpstr>
      <vt:lpstr>PowerPoint Presentation</vt:lpstr>
      <vt:lpstr>PROBLEM SETS</vt:lpstr>
      <vt:lpstr>Problem Set 16.1</vt:lpstr>
      <vt:lpstr>PROBLEM SETS</vt:lpstr>
      <vt:lpstr>Problem Set 17.1</vt:lpstr>
      <vt:lpstr>PROBLEM SETS</vt:lpstr>
      <vt:lpstr>Problem Set 17.2</vt:lpstr>
      <vt:lpstr>Problem Set 17.2</vt:lpstr>
      <vt:lpstr>Problem Set 17.2</vt:lpstr>
      <vt:lpstr>Problem Set 17.2</vt:lpstr>
      <vt:lpstr>Problem Set 17.2</vt:lpstr>
      <vt:lpstr>Problem Set 17.2</vt:lpstr>
      <vt:lpstr>PROBLEM SETS</vt:lpstr>
      <vt:lpstr>Problem Set 18.1</vt:lpstr>
      <vt:lpstr>PowerPoint Presentation</vt:lpstr>
      <vt:lpstr>PowerPoint Presentation</vt:lpstr>
      <vt:lpstr>PowerPoint Presentation</vt:lpstr>
      <vt:lpstr>PowerPoint Presentation</vt:lpstr>
      <vt:lpstr>PROBLEM SETS</vt:lpstr>
      <vt:lpstr>Problem Set 18.2</vt:lpstr>
      <vt:lpstr>PROBLEM SETS</vt:lpstr>
      <vt:lpstr>Problem Set 19.1</vt:lpstr>
      <vt:lpstr>Problem Set 19.1 a)</vt:lpstr>
      <vt:lpstr>Problem Set 19.1 b)</vt:lpstr>
      <vt:lpstr>PROBLEM SETS</vt:lpstr>
      <vt:lpstr>Problem Set 19.2</vt:lpstr>
      <vt:lpstr>Problem Set 19.2</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12</cp:revision>
  <dcterms:created xsi:type="dcterms:W3CDTF">2018-10-14T16:19:15Z</dcterms:created>
  <dcterms:modified xsi:type="dcterms:W3CDTF">2018-10-14T17:00:41Z</dcterms:modified>
</cp:coreProperties>
</file>