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1" r:id="rId1"/>
  </p:sldMasterIdLst>
  <p:notesMasterIdLst>
    <p:notesMasterId r:id="rId43"/>
  </p:notesMasterIdLst>
  <p:sldIdLst>
    <p:sldId id="372" r:id="rId2"/>
    <p:sldId id="260" r:id="rId3"/>
    <p:sldId id="303" r:id="rId4"/>
    <p:sldId id="375" r:id="rId5"/>
    <p:sldId id="374" r:id="rId6"/>
    <p:sldId id="376" r:id="rId7"/>
    <p:sldId id="377" r:id="rId8"/>
    <p:sldId id="378" r:id="rId9"/>
    <p:sldId id="379" r:id="rId10"/>
    <p:sldId id="380" r:id="rId11"/>
    <p:sldId id="381" r:id="rId12"/>
    <p:sldId id="386" r:id="rId13"/>
    <p:sldId id="382" r:id="rId14"/>
    <p:sldId id="383" r:id="rId15"/>
    <p:sldId id="384" r:id="rId16"/>
    <p:sldId id="385" r:id="rId17"/>
    <p:sldId id="388" r:id="rId18"/>
    <p:sldId id="390" r:id="rId19"/>
    <p:sldId id="392" r:id="rId20"/>
    <p:sldId id="391" r:id="rId21"/>
    <p:sldId id="394" r:id="rId22"/>
    <p:sldId id="395" r:id="rId23"/>
    <p:sldId id="396" r:id="rId24"/>
    <p:sldId id="397" r:id="rId25"/>
    <p:sldId id="398" r:id="rId26"/>
    <p:sldId id="399" r:id="rId27"/>
    <p:sldId id="400" r:id="rId28"/>
    <p:sldId id="401" r:id="rId29"/>
    <p:sldId id="402" r:id="rId30"/>
    <p:sldId id="403" r:id="rId31"/>
    <p:sldId id="404" r:id="rId32"/>
    <p:sldId id="406" r:id="rId33"/>
    <p:sldId id="408" r:id="rId34"/>
    <p:sldId id="411" r:id="rId35"/>
    <p:sldId id="409" r:id="rId36"/>
    <p:sldId id="410" r:id="rId37"/>
    <p:sldId id="412" r:id="rId38"/>
    <p:sldId id="413" r:id="rId39"/>
    <p:sldId id="414" r:id="rId40"/>
    <p:sldId id="415" r:id="rId41"/>
    <p:sldId id="284"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6223" autoAdjust="0"/>
  </p:normalViewPr>
  <p:slideViewPr>
    <p:cSldViewPr snapToGrid="0">
      <p:cViewPr varScale="1">
        <p:scale>
          <a:sx n="44" d="100"/>
          <a:sy n="44" d="100"/>
        </p:scale>
        <p:origin x="152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F1339-9A09-4147-A280-CE820B321722}" type="datetimeFigureOut">
              <a:rPr lang="en-SG" smtClean="0"/>
              <a:t>22/10/2018</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063B6A-274F-43F4-941C-D03F0DF53188}" type="slidenum">
              <a:rPr lang="en-SG" smtClean="0"/>
              <a:t>‹#›</a:t>
            </a:fld>
            <a:endParaRPr lang="en-SG"/>
          </a:p>
        </p:txBody>
      </p:sp>
    </p:spTree>
    <p:extLst>
      <p:ext uri="{BB962C8B-B14F-4D97-AF65-F5344CB8AC3E}">
        <p14:creationId xmlns:p14="http://schemas.microsoft.com/office/powerpoint/2010/main" val="1759984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1</a:t>
            </a:fld>
            <a:endParaRPr lang="en-SG"/>
          </a:p>
        </p:txBody>
      </p:sp>
    </p:spTree>
    <p:extLst>
      <p:ext uri="{BB962C8B-B14F-4D97-AF65-F5344CB8AC3E}">
        <p14:creationId xmlns:p14="http://schemas.microsoft.com/office/powerpoint/2010/main" val="2425193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12</a:t>
            </a:fld>
            <a:endParaRPr lang="en-SG"/>
          </a:p>
        </p:txBody>
      </p:sp>
    </p:spTree>
    <p:extLst>
      <p:ext uri="{BB962C8B-B14F-4D97-AF65-F5344CB8AC3E}">
        <p14:creationId xmlns:p14="http://schemas.microsoft.com/office/powerpoint/2010/main" val="1411357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13</a:t>
            </a:fld>
            <a:endParaRPr lang="en-SG"/>
          </a:p>
        </p:txBody>
      </p:sp>
    </p:spTree>
    <p:extLst>
      <p:ext uri="{BB962C8B-B14F-4D97-AF65-F5344CB8AC3E}">
        <p14:creationId xmlns:p14="http://schemas.microsoft.com/office/powerpoint/2010/main" val="3065433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14</a:t>
            </a:fld>
            <a:endParaRPr lang="en-SG"/>
          </a:p>
        </p:txBody>
      </p:sp>
    </p:spTree>
    <p:extLst>
      <p:ext uri="{BB962C8B-B14F-4D97-AF65-F5344CB8AC3E}">
        <p14:creationId xmlns:p14="http://schemas.microsoft.com/office/powerpoint/2010/main" val="4114016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15</a:t>
            </a:fld>
            <a:endParaRPr lang="en-SG"/>
          </a:p>
        </p:txBody>
      </p:sp>
    </p:spTree>
    <p:extLst>
      <p:ext uri="{BB962C8B-B14F-4D97-AF65-F5344CB8AC3E}">
        <p14:creationId xmlns:p14="http://schemas.microsoft.com/office/powerpoint/2010/main" val="1543733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16</a:t>
            </a:fld>
            <a:endParaRPr lang="en-SG"/>
          </a:p>
        </p:txBody>
      </p:sp>
    </p:spTree>
    <p:extLst>
      <p:ext uri="{BB962C8B-B14F-4D97-AF65-F5344CB8AC3E}">
        <p14:creationId xmlns:p14="http://schemas.microsoft.com/office/powerpoint/2010/main" val="2719650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17</a:t>
            </a:fld>
            <a:endParaRPr lang="en-SG"/>
          </a:p>
        </p:txBody>
      </p:sp>
    </p:spTree>
    <p:extLst>
      <p:ext uri="{BB962C8B-B14F-4D97-AF65-F5344CB8AC3E}">
        <p14:creationId xmlns:p14="http://schemas.microsoft.com/office/powerpoint/2010/main" val="542511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18</a:t>
            </a:fld>
            <a:endParaRPr lang="en-SG"/>
          </a:p>
        </p:txBody>
      </p:sp>
    </p:spTree>
    <p:extLst>
      <p:ext uri="{BB962C8B-B14F-4D97-AF65-F5344CB8AC3E}">
        <p14:creationId xmlns:p14="http://schemas.microsoft.com/office/powerpoint/2010/main" val="268098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19</a:t>
            </a:fld>
            <a:endParaRPr lang="en-SG"/>
          </a:p>
        </p:txBody>
      </p:sp>
    </p:spTree>
    <p:extLst>
      <p:ext uri="{BB962C8B-B14F-4D97-AF65-F5344CB8AC3E}">
        <p14:creationId xmlns:p14="http://schemas.microsoft.com/office/powerpoint/2010/main" val="1840401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20</a:t>
            </a:fld>
            <a:endParaRPr lang="en-SG"/>
          </a:p>
        </p:txBody>
      </p:sp>
    </p:spTree>
    <p:extLst>
      <p:ext uri="{BB962C8B-B14F-4D97-AF65-F5344CB8AC3E}">
        <p14:creationId xmlns:p14="http://schemas.microsoft.com/office/powerpoint/2010/main" val="1261553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21</a:t>
            </a:fld>
            <a:endParaRPr lang="en-SG"/>
          </a:p>
        </p:txBody>
      </p:sp>
    </p:spTree>
    <p:extLst>
      <p:ext uri="{BB962C8B-B14F-4D97-AF65-F5344CB8AC3E}">
        <p14:creationId xmlns:p14="http://schemas.microsoft.com/office/powerpoint/2010/main" val="1633565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3</a:t>
            </a:fld>
            <a:endParaRPr lang="en-SG"/>
          </a:p>
        </p:txBody>
      </p:sp>
    </p:spTree>
    <p:extLst>
      <p:ext uri="{BB962C8B-B14F-4D97-AF65-F5344CB8AC3E}">
        <p14:creationId xmlns:p14="http://schemas.microsoft.com/office/powerpoint/2010/main" val="540177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22</a:t>
            </a:fld>
            <a:endParaRPr lang="en-SG"/>
          </a:p>
        </p:txBody>
      </p:sp>
    </p:spTree>
    <p:extLst>
      <p:ext uri="{BB962C8B-B14F-4D97-AF65-F5344CB8AC3E}">
        <p14:creationId xmlns:p14="http://schemas.microsoft.com/office/powerpoint/2010/main" val="232066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23</a:t>
            </a:fld>
            <a:endParaRPr lang="en-SG"/>
          </a:p>
        </p:txBody>
      </p:sp>
    </p:spTree>
    <p:extLst>
      <p:ext uri="{BB962C8B-B14F-4D97-AF65-F5344CB8AC3E}">
        <p14:creationId xmlns:p14="http://schemas.microsoft.com/office/powerpoint/2010/main" val="3733056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24</a:t>
            </a:fld>
            <a:endParaRPr lang="en-SG"/>
          </a:p>
        </p:txBody>
      </p:sp>
    </p:spTree>
    <p:extLst>
      <p:ext uri="{BB962C8B-B14F-4D97-AF65-F5344CB8AC3E}">
        <p14:creationId xmlns:p14="http://schemas.microsoft.com/office/powerpoint/2010/main" val="3570641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25</a:t>
            </a:fld>
            <a:endParaRPr lang="en-SG"/>
          </a:p>
        </p:txBody>
      </p:sp>
    </p:spTree>
    <p:extLst>
      <p:ext uri="{BB962C8B-B14F-4D97-AF65-F5344CB8AC3E}">
        <p14:creationId xmlns:p14="http://schemas.microsoft.com/office/powerpoint/2010/main" val="7683657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26</a:t>
            </a:fld>
            <a:endParaRPr lang="en-SG"/>
          </a:p>
        </p:txBody>
      </p:sp>
    </p:spTree>
    <p:extLst>
      <p:ext uri="{BB962C8B-B14F-4D97-AF65-F5344CB8AC3E}">
        <p14:creationId xmlns:p14="http://schemas.microsoft.com/office/powerpoint/2010/main" val="3701646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27</a:t>
            </a:fld>
            <a:endParaRPr lang="en-SG"/>
          </a:p>
        </p:txBody>
      </p:sp>
    </p:spTree>
    <p:extLst>
      <p:ext uri="{BB962C8B-B14F-4D97-AF65-F5344CB8AC3E}">
        <p14:creationId xmlns:p14="http://schemas.microsoft.com/office/powerpoint/2010/main" val="25826193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28</a:t>
            </a:fld>
            <a:endParaRPr lang="en-SG"/>
          </a:p>
        </p:txBody>
      </p:sp>
    </p:spTree>
    <p:extLst>
      <p:ext uri="{BB962C8B-B14F-4D97-AF65-F5344CB8AC3E}">
        <p14:creationId xmlns:p14="http://schemas.microsoft.com/office/powerpoint/2010/main" val="18717920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29</a:t>
            </a:fld>
            <a:endParaRPr lang="en-SG"/>
          </a:p>
        </p:txBody>
      </p:sp>
    </p:spTree>
    <p:extLst>
      <p:ext uri="{BB962C8B-B14F-4D97-AF65-F5344CB8AC3E}">
        <p14:creationId xmlns:p14="http://schemas.microsoft.com/office/powerpoint/2010/main" val="3067167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30</a:t>
            </a:fld>
            <a:endParaRPr lang="en-SG"/>
          </a:p>
        </p:txBody>
      </p:sp>
    </p:spTree>
    <p:extLst>
      <p:ext uri="{BB962C8B-B14F-4D97-AF65-F5344CB8AC3E}">
        <p14:creationId xmlns:p14="http://schemas.microsoft.com/office/powerpoint/2010/main" val="1684464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32</a:t>
            </a:fld>
            <a:endParaRPr lang="en-SG"/>
          </a:p>
        </p:txBody>
      </p:sp>
    </p:spTree>
    <p:extLst>
      <p:ext uri="{BB962C8B-B14F-4D97-AF65-F5344CB8AC3E}">
        <p14:creationId xmlns:p14="http://schemas.microsoft.com/office/powerpoint/2010/main" val="3311659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pre-processor encounters a directive, it reads the file specified and writes it to where the line #include occurs. </a:t>
            </a:r>
          </a:p>
          <a:p>
            <a:r>
              <a:rPr lang="en-US" dirty="0"/>
              <a:t>Any C preprocessor directive in the included file is recursively processed.</a:t>
            </a:r>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4</a:t>
            </a:fld>
            <a:endParaRPr lang="en-SG"/>
          </a:p>
        </p:txBody>
      </p:sp>
    </p:spTree>
    <p:extLst>
      <p:ext uri="{BB962C8B-B14F-4D97-AF65-F5344CB8AC3E}">
        <p14:creationId xmlns:p14="http://schemas.microsoft.com/office/powerpoint/2010/main" val="12461387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33</a:t>
            </a:fld>
            <a:endParaRPr lang="en-SG"/>
          </a:p>
        </p:txBody>
      </p:sp>
    </p:spTree>
    <p:extLst>
      <p:ext uri="{BB962C8B-B14F-4D97-AF65-F5344CB8AC3E}">
        <p14:creationId xmlns:p14="http://schemas.microsoft.com/office/powerpoint/2010/main" val="36030764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34</a:t>
            </a:fld>
            <a:endParaRPr lang="en-SG"/>
          </a:p>
        </p:txBody>
      </p:sp>
    </p:spTree>
    <p:extLst>
      <p:ext uri="{BB962C8B-B14F-4D97-AF65-F5344CB8AC3E}">
        <p14:creationId xmlns:p14="http://schemas.microsoft.com/office/powerpoint/2010/main" val="12602553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35</a:t>
            </a:fld>
            <a:endParaRPr lang="en-SG"/>
          </a:p>
        </p:txBody>
      </p:sp>
    </p:spTree>
    <p:extLst>
      <p:ext uri="{BB962C8B-B14F-4D97-AF65-F5344CB8AC3E}">
        <p14:creationId xmlns:p14="http://schemas.microsoft.com/office/powerpoint/2010/main" val="11759914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36</a:t>
            </a:fld>
            <a:endParaRPr lang="en-SG"/>
          </a:p>
        </p:txBody>
      </p:sp>
    </p:spTree>
    <p:extLst>
      <p:ext uri="{BB962C8B-B14F-4D97-AF65-F5344CB8AC3E}">
        <p14:creationId xmlns:p14="http://schemas.microsoft.com/office/powerpoint/2010/main" val="6092585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37</a:t>
            </a:fld>
            <a:endParaRPr lang="en-SG"/>
          </a:p>
        </p:txBody>
      </p:sp>
    </p:spTree>
    <p:extLst>
      <p:ext uri="{BB962C8B-B14F-4D97-AF65-F5344CB8AC3E}">
        <p14:creationId xmlns:p14="http://schemas.microsoft.com/office/powerpoint/2010/main" val="12910016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38</a:t>
            </a:fld>
            <a:endParaRPr lang="en-SG"/>
          </a:p>
        </p:txBody>
      </p:sp>
    </p:spTree>
    <p:extLst>
      <p:ext uri="{BB962C8B-B14F-4D97-AF65-F5344CB8AC3E}">
        <p14:creationId xmlns:p14="http://schemas.microsoft.com/office/powerpoint/2010/main" val="32670699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39</a:t>
            </a:fld>
            <a:endParaRPr lang="en-SG"/>
          </a:p>
        </p:txBody>
      </p:sp>
    </p:spTree>
    <p:extLst>
      <p:ext uri="{BB962C8B-B14F-4D97-AF65-F5344CB8AC3E}">
        <p14:creationId xmlns:p14="http://schemas.microsoft.com/office/powerpoint/2010/main" val="15666615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40</a:t>
            </a:fld>
            <a:endParaRPr lang="en-SG"/>
          </a:p>
        </p:txBody>
      </p:sp>
    </p:spTree>
    <p:extLst>
      <p:ext uri="{BB962C8B-B14F-4D97-AF65-F5344CB8AC3E}">
        <p14:creationId xmlns:p14="http://schemas.microsoft.com/office/powerpoint/2010/main" val="29437005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41</a:t>
            </a:fld>
            <a:endParaRPr lang="en-SG"/>
          </a:p>
        </p:txBody>
      </p:sp>
    </p:spTree>
    <p:extLst>
      <p:ext uri="{BB962C8B-B14F-4D97-AF65-F5344CB8AC3E}">
        <p14:creationId xmlns:p14="http://schemas.microsoft.com/office/powerpoint/2010/main" val="1639316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5</a:t>
            </a:fld>
            <a:endParaRPr lang="en-SG"/>
          </a:p>
        </p:txBody>
      </p:sp>
    </p:spTree>
    <p:extLst>
      <p:ext uri="{BB962C8B-B14F-4D97-AF65-F5344CB8AC3E}">
        <p14:creationId xmlns:p14="http://schemas.microsoft.com/office/powerpoint/2010/main" val="1622068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Why not CTRL + F to replace a constant? Think about what if you use the constant 21 to represent an age limit and also a date in your code? In this case if you want to change one but not the other, for example age limit, you will have to step through every 21 found and decide whether to replace.</a:t>
            </a:r>
          </a:p>
          <a:p>
            <a:endParaRPr lang="en-SG" dirty="0"/>
          </a:p>
          <a:p>
            <a:r>
              <a:rPr lang="en-SG" dirty="0"/>
              <a:t>Why not use a variable? Variables can be changed and there is no guarantee it won’t be modified.</a:t>
            </a:r>
          </a:p>
        </p:txBody>
      </p:sp>
      <p:sp>
        <p:nvSpPr>
          <p:cNvPr id="4" name="Slide Number Placeholder 3"/>
          <p:cNvSpPr>
            <a:spLocks noGrp="1"/>
          </p:cNvSpPr>
          <p:nvPr>
            <p:ph type="sldNum" sz="quarter" idx="5"/>
          </p:nvPr>
        </p:nvSpPr>
        <p:spPr/>
        <p:txBody>
          <a:bodyPr/>
          <a:lstStyle/>
          <a:p>
            <a:fld id="{A0063B6A-274F-43F4-941C-D03F0DF53188}" type="slidenum">
              <a:rPr lang="en-SG" smtClean="0"/>
              <a:t>6</a:t>
            </a:fld>
            <a:endParaRPr lang="en-SG"/>
          </a:p>
        </p:txBody>
      </p:sp>
    </p:spTree>
    <p:extLst>
      <p:ext uri="{BB962C8B-B14F-4D97-AF65-F5344CB8AC3E}">
        <p14:creationId xmlns:p14="http://schemas.microsoft.com/office/powerpoint/2010/main" val="2648840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 block of code that is given an identifying name and is substituted and expanded during pre-processing.</a:t>
            </a:r>
          </a:p>
        </p:txBody>
      </p:sp>
      <p:sp>
        <p:nvSpPr>
          <p:cNvPr id="4" name="Slide Number Placeholder 3"/>
          <p:cNvSpPr>
            <a:spLocks noGrp="1"/>
          </p:cNvSpPr>
          <p:nvPr>
            <p:ph type="sldNum" sz="quarter" idx="5"/>
          </p:nvPr>
        </p:nvSpPr>
        <p:spPr/>
        <p:txBody>
          <a:bodyPr/>
          <a:lstStyle/>
          <a:p>
            <a:fld id="{A0063B6A-274F-43F4-941C-D03F0DF53188}" type="slidenum">
              <a:rPr lang="en-SG" smtClean="0"/>
              <a:t>7</a:t>
            </a:fld>
            <a:endParaRPr lang="en-SG"/>
          </a:p>
        </p:txBody>
      </p:sp>
    </p:spTree>
    <p:extLst>
      <p:ext uri="{BB962C8B-B14F-4D97-AF65-F5344CB8AC3E}">
        <p14:creationId xmlns:p14="http://schemas.microsoft.com/office/powerpoint/2010/main" val="2173337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p:txBody>
      </p:sp>
      <p:sp>
        <p:nvSpPr>
          <p:cNvPr id="4" name="Slide Number Placeholder 3"/>
          <p:cNvSpPr>
            <a:spLocks noGrp="1"/>
          </p:cNvSpPr>
          <p:nvPr>
            <p:ph type="sldNum" sz="quarter" idx="5"/>
          </p:nvPr>
        </p:nvSpPr>
        <p:spPr/>
        <p:txBody>
          <a:bodyPr/>
          <a:lstStyle/>
          <a:p>
            <a:fld id="{A0063B6A-274F-43F4-941C-D03F0DF53188}" type="slidenum">
              <a:rPr lang="en-SG" smtClean="0"/>
              <a:t>8</a:t>
            </a:fld>
            <a:endParaRPr lang="en-SG"/>
          </a:p>
        </p:txBody>
      </p:sp>
    </p:spTree>
    <p:extLst>
      <p:ext uri="{BB962C8B-B14F-4D97-AF65-F5344CB8AC3E}">
        <p14:creationId xmlns:p14="http://schemas.microsoft.com/office/powerpoint/2010/main" val="2791305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9</a:t>
            </a:fld>
            <a:endParaRPr lang="en-SG"/>
          </a:p>
        </p:txBody>
      </p:sp>
    </p:spTree>
    <p:extLst>
      <p:ext uri="{BB962C8B-B14F-4D97-AF65-F5344CB8AC3E}">
        <p14:creationId xmlns:p14="http://schemas.microsoft.com/office/powerpoint/2010/main" val="769455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10</a:t>
            </a:fld>
            <a:endParaRPr lang="en-SG"/>
          </a:p>
        </p:txBody>
      </p:sp>
    </p:spTree>
    <p:extLst>
      <p:ext uri="{BB962C8B-B14F-4D97-AF65-F5344CB8AC3E}">
        <p14:creationId xmlns:p14="http://schemas.microsoft.com/office/powerpoint/2010/main" val="1387978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8B9EBBA-996F-894A-B54A-D6246ED52CEA}" type="datetimeFigureOut">
              <a:rPr lang="en-US" smtClean="0"/>
              <a:pPr/>
              <a:t>10/22/2018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4307322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10/22/2018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4338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10/22/2018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734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14214"/>
          </a:xfrm>
        </p:spPr>
        <p:txBody>
          <a:bodyPr/>
          <a:lstStyle>
            <a:lvl1pPr>
              <a:defRPr b="1">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1371600" y="1923068"/>
            <a:ext cx="9601200" cy="394433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B3A1323-8D79-1946-B0D7-40001CF92E9D}" type="datetimeFigureOut">
              <a:rPr lang="en-US" smtClean="0"/>
              <a:pPr/>
              <a:t>10/22/2018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5261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DFA1846-DA80-1C48-A609-854EA85C59AD}" type="datetimeFigureOut">
              <a:rPr lang="en-US" smtClean="0"/>
              <a:pPr/>
              <a:t>10/22/2018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lumMod val="95000"/>
            </a:schemeClr>
          </a:solidFill>
          <a:ln w="0">
            <a:noFill/>
            <a:prstDash val="solid"/>
            <a:round/>
            <a:headEnd/>
            <a:tailEnd/>
          </a:ln>
        </p:spPr>
      </p:sp>
    </p:spTree>
    <p:extLst>
      <p:ext uri="{BB962C8B-B14F-4D97-AF65-F5344CB8AC3E}">
        <p14:creationId xmlns:p14="http://schemas.microsoft.com/office/powerpoint/2010/main" val="343743580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10/22/2018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7998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10/22/2018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4881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10/22/2018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0371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10/22/2018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7735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0DF5E60-9974-AC48-9591-99C2BB44B7CF}" type="datetimeFigureOut">
              <a:rPr lang="en-US" smtClean="0"/>
              <a:pPr/>
              <a:t>10/22/2018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5452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B482E8-6E0E-1B4F-B1FD-C69DB9E858D9}" type="datetimeFigureOut">
              <a:rPr lang="en-US" smtClean="0"/>
              <a:pPr/>
              <a:t>10/22/2018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568180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9B482E8-6E0E-1B4F-B1FD-C69DB9E858D9}" type="datetimeFigureOut">
              <a:rPr lang="en-US" smtClean="0"/>
              <a:pPr/>
              <a:t>10/22/2018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a:extLst>
              <a:ext uri="{FF2B5EF4-FFF2-40B4-BE49-F238E27FC236}">
                <a16:creationId xmlns:a16="http://schemas.microsoft.com/office/drawing/2014/main" id="{A6F499CB-6FE2-42E7-A278-E2C6106B4F30}"/>
              </a:ext>
            </a:extLst>
          </p:cNvPr>
          <p:cNvSpPr/>
          <p:nvPr userDrawn="1"/>
        </p:nvSpPr>
        <p:spPr>
          <a:xfrm>
            <a:off x="1371600" y="259318"/>
            <a:ext cx="4582088" cy="369332"/>
          </a:xfrm>
          <a:prstGeom prst="rect">
            <a:avLst/>
          </a:prstGeom>
        </p:spPr>
        <p:txBody>
          <a:bodyPr wrap="none">
            <a:spAutoFit/>
          </a:bodyPr>
          <a:lstStyle/>
          <a:p>
            <a:r>
              <a:rPr lang="en-SG" sz="1800" b="1" dirty="0">
                <a:solidFill>
                  <a:schemeClr val="tx1">
                    <a:lumMod val="65000"/>
                    <a:lumOff val="35000"/>
                  </a:schemeClr>
                </a:solidFill>
              </a:rPr>
              <a:t>https://github.com/DigiPie/cs1010_tut</a:t>
            </a:r>
            <a:r>
              <a:rPr lang="en-SG" sz="1800" b="1">
                <a:solidFill>
                  <a:schemeClr val="tx1">
                    <a:lumMod val="65000"/>
                    <a:lumOff val="35000"/>
                  </a:schemeClr>
                </a:solidFill>
              </a:rPr>
              <a:t>_c09</a:t>
            </a:r>
            <a:r>
              <a:rPr lang="en-SG" sz="1800" b="1" dirty="0">
                <a:solidFill>
                  <a:schemeClr val="tx1">
                    <a:lumMod val="65000"/>
                    <a:lumOff val="35000"/>
                  </a:schemeClr>
                </a:solidFill>
              </a:rPr>
              <a:t> </a:t>
            </a:r>
          </a:p>
        </p:txBody>
      </p:sp>
      <p:sp>
        <p:nvSpPr>
          <p:cNvPr id="10" name="Rectangle 9">
            <a:extLst>
              <a:ext uri="{FF2B5EF4-FFF2-40B4-BE49-F238E27FC236}">
                <a16:creationId xmlns:a16="http://schemas.microsoft.com/office/drawing/2014/main" id="{35717644-FCAF-4AF9-A768-8730295986B1}"/>
              </a:ext>
            </a:extLst>
          </p:cNvPr>
          <p:cNvSpPr/>
          <p:nvPr userDrawn="1"/>
        </p:nvSpPr>
        <p:spPr>
          <a:xfrm>
            <a:off x="8209608" y="259318"/>
            <a:ext cx="2763192" cy="369332"/>
          </a:xfrm>
          <a:prstGeom prst="rect">
            <a:avLst/>
          </a:prstGeom>
        </p:spPr>
        <p:txBody>
          <a:bodyPr wrap="none">
            <a:spAutoFit/>
          </a:bodyPr>
          <a:lstStyle/>
          <a:p>
            <a:r>
              <a:rPr lang="en-SG" sz="1800" b="1" dirty="0">
                <a:solidFill>
                  <a:schemeClr val="tx1">
                    <a:lumMod val="65000"/>
                    <a:lumOff val="35000"/>
                  </a:schemeClr>
                </a:solidFill>
              </a:rPr>
              <a:t>evantay@comp.nus.edu.sg</a:t>
            </a:r>
          </a:p>
        </p:txBody>
      </p:sp>
    </p:spTree>
    <p:extLst>
      <p:ext uri="{BB962C8B-B14F-4D97-AF65-F5344CB8AC3E}">
        <p14:creationId xmlns:p14="http://schemas.microsoft.com/office/powerpoint/2010/main" val="52603781"/>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DigiPie/cs1010_tut_c09"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DigiPie/cs1010_tut_c09/blob/master/Tutorial_8/problem21_1.c"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DigiPie/cs1010_tut_c09"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cs1010</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fontScale="62500" lnSpcReduction="20000"/>
          </a:bodyPr>
          <a:lstStyle/>
          <a:p>
            <a:pPr>
              <a:lnSpc>
                <a:spcPct val="102000"/>
              </a:lnSpc>
              <a:spcAft>
                <a:spcPts val="600"/>
              </a:spcAft>
            </a:pPr>
            <a:r>
              <a:rPr lang="en-SG" sz="4000" b="1" dirty="0">
                <a:solidFill>
                  <a:schemeClr val="tx1"/>
                </a:solidFill>
              </a:rPr>
              <a:t>Evan Tay </a:t>
            </a:r>
            <a:r>
              <a:rPr lang="en-SG" sz="4000" dirty="0">
                <a:solidFill>
                  <a:schemeClr val="tx1"/>
                </a:solidFill>
              </a:rPr>
              <a:t>|</a:t>
            </a:r>
            <a:r>
              <a:rPr lang="en-SG" sz="4000" b="1" dirty="0">
                <a:solidFill>
                  <a:schemeClr val="tx1"/>
                </a:solidFill>
              </a:rPr>
              <a:t> </a:t>
            </a:r>
            <a:r>
              <a:rPr lang="en-SG" sz="4000" i="1" dirty="0">
                <a:solidFill>
                  <a:schemeClr val="tx1"/>
                </a:solidFill>
              </a:rPr>
              <a:t>evantay@comp.nus.edu.sg</a:t>
            </a:r>
          </a:p>
          <a:p>
            <a:pPr>
              <a:lnSpc>
                <a:spcPct val="102000"/>
              </a:lnSpc>
              <a:spcAft>
                <a:spcPts val="600"/>
              </a:spcAft>
            </a:pPr>
            <a:r>
              <a:rPr lang="en-SG" sz="4000" b="1" dirty="0">
                <a:solidFill>
                  <a:schemeClr val="bg2"/>
                </a:solidFill>
                <a:hlinkClick r:id="rId3"/>
              </a:rPr>
              <a:t>https://github.com/DigiPie/cs1010_tut_c09</a:t>
            </a:r>
            <a:r>
              <a:rPr lang="en-SG" sz="4000" b="1" dirty="0">
                <a:solidFill>
                  <a:schemeClr val="bg2"/>
                </a:solidFill>
              </a:rPr>
              <a:t> </a:t>
            </a:r>
          </a:p>
        </p:txBody>
      </p:sp>
    </p:spTree>
    <p:extLst>
      <p:ext uri="{BB962C8B-B14F-4D97-AF65-F5344CB8AC3E}">
        <p14:creationId xmlns:p14="http://schemas.microsoft.com/office/powerpoint/2010/main" val="936505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49383-8A74-42F5-9195-6A24FFD3A8F6}"/>
              </a:ext>
            </a:extLst>
          </p:cNvPr>
          <p:cNvSpPr>
            <a:spLocks noGrp="1"/>
          </p:cNvSpPr>
          <p:nvPr>
            <p:ph type="title"/>
          </p:nvPr>
        </p:nvSpPr>
        <p:spPr/>
        <p:txBody>
          <a:bodyPr/>
          <a:lstStyle/>
          <a:p>
            <a:r>
              <a:rPr lang="en-SG" dirty="0"/>
              <a:t>Recap – Macro </a:t>
            </a:r>
            <a:r>
              <a:rPr lang="en-SG" u="sng" dirty="0">
                <a:solidFill>
                  <a:srgbClr val="FF0000"/>
                </a:solidFill>
              </a:rPr>
              <a:t>warnings</a:t>
            </a:r>
          </a:p>
        </p:txBody>
      </p:sp>
      <p:sp>
        <p:nvSpPr>
          <p:cNvPr id="3" name="Content Placeholder 2">
            <a:extLst>
              <a:ext uri="{FF2B5EF4-FFF2-40B4-BE49-F238E27FC236}">
                <a16:creationId xmlns:a16="http://schemas.microsoft.com/office/drawing/2014/main" id="{109681AE-38AE-4CBA-967F-06C770270584}"/>
              </a:ext>
            </a:extLst>
          </p:cNvPr>
          <p:cNvSpPr>
            <a:spLocks noGrp="1"/>
          </p:cNvSpPr>
          <p:nvPr>
            <p:ph idx="1"/>
          </p:nvPr>
        </p:nvSpPr>
        <p:spPr/>
        <p:txBody>
          <a:bodyPr/>
          <a:lstStyle/>
          <a:p>
            <a:r>
              <a:rPr lang="en-SG" dirty="0"/>
              <a:t>Given:</a:t>
            </a:r>
          </a:p>
          <a:p>
            <a:pPr marL="0" indent="0">
              <a:buNone/>
            </a:pPr>
            <a:r>
              <a:rPr lang="it-IT" dirty="0">
                <a:solidFill>
                  <a:schemeClr val="accent1">
                    <a:lumMod val="50000"/>
                  </a:schemeClr>
                </a:solidFill>
              </a:rPr>
              <a:t>#define SQUARE(x) </a:t>
            </a:r>
            <a:r>
              <a:rPr lang="it-IT" dirty="0">
                <a:solidFill>
                  <a:srgbClr val="00B050"/>
                </a:solidFill>
              </a:rPr>
              <a:t>((</a:t>
            </a:r>
            <a:r>
              <a:rPr lang="it-IT" dirty="0">
                <a:solidFill>
                  <a:schemeClr val="accent1">
                    <a:lumMod val="50000"/>
                  </a:schemeClr>
                </a:solidFill>
              </a:rPr>
              <a:t>x</a:t>
            </a:r>
            <a:r>
              <a:rPr lang="it-IT" dirty="0">
                <a:solidFill>
                  <a:srgbClr val="00B050"/>
                </a:solidFill>
              </a:rPr>
              <a:t>)</a:t>
            </a:r>
            <a:r>
              <a:rPr lang="it-IT" dirty="0">
                <a:solidFill>
                  <a:schemeClr val="accent1">
                    <a:lumMod val="50000"/>
                  </a:schemeClr>
                </a:solidFill>
              </a:rPr>
              <a:t>*</a:t>
            </a:r>
            <a:r>
              <a:rPr lang="it-IT" dirty="0">
                <a:solidFill>
                  <a:srgbClr val="00B050"/>
                </a:solidFill>
              </a:rPr>
              <a:t>(</a:t>
            </a:r>
            <a:r>
              <a:rPr lang="it-IT" dirty="0">
                <a:solidFill>
                  <a:schemeClr val="accent1">
                    <a:lumMod val="50000"/>
                  </a:schemeClr>
                </a:solidFill>
              </a:rPr>
              <a:t>x</a:t>
            </a:r>
            <a:r>
              <a:rPr lang="it-IT" dirty="0">
                <a:solidFill>
                  <a:srgbClr val="00B050"/>
                </a:solidFill>
              </a:rPr>
              <a:t>))</a:t>
            </a:r>
          </a:p>
          <a:p>
            <a:r>
              <a:rPr lang="en-SG" dirty="0"/>
              <a:t>SQUARE(radius + </a:t>
            </a:r>
            <a:r>
              <a:rPr lang="en-SG" dirty="0">
                <a:solidFill>
                  <a:srgbClr val="FF0000"/>
                </a:solidFill>
              </a:rPr>
              <a:t>2</a:t>
            </a:r>
            <a:r>
              <a:rPr lang="en-SG" dirty="0"/>
              <a:t>) evaluates to:</a:t>
            </a:r>
          </a:p>
          <a:p>
            <a:pPr marL="0" indent="0">
              <a:buNone/>
            </a:pPr>
            <a:r>
              <a:rPr lang="en-SG" dirty="0"/>
              <a:t>((radius + </a:t>
            </a:r>
            <a:r>
              <a:rPr lang="en-SG" dirty="0">
                <a:solidFill>
                  <a:srgbClr val="FF0000"/>
                </a:solidFill>
              </a:rPr>
              <a:t>2</a:t>
            </a:r>
            <a:r>
              <a:rPr lang="en-SG" dirty="0"/>
              <a:t>)*(radius + </a:t>
            </a:r>
            <a:r>
              <a:rPr lang="en-SG" dirty="0">
                <a:solidFill>
                  <a:srgbClr val="FF0000"/>
                </a:solidFill>
              </a:rPr>
              <a:t>2</a:t>
            </a:r>
            <a:r>
              <a:rPr lang="en-SG" dirty="0"/>
              <a:t>))</a:t>
            </a:r>
          </a:p>
        </p:txBody>
      </p:sp>
    </p:spTree>
    <p:extLst>
      <p:ext uri="{BB962C8B-B14F-4D97-AF65-F5344CB8AC3E}">
        <p14:creationId xmlns:p14="http://schemas.microsoft.com/office/powerpoint/2010/main" val="2540751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7356C-E9C4-4EF6-8AFE-D85867FD073C}"/>
              </a:ext>
            </a:extLst>
          </p:cNvPr>
          <p:cNvSpPr>
            <a:spLocks noGrp="1"/>
          </p:cNvSpPr>
          <p:nvPr>
            <p:ph type="title"/>
          </p:nvPr>
        </p:nvSpPr>
        <p:spPr/>
        <p:txBody>
          <a:bodyPr/>
          <a:lstStyle/>
          <a:p>
            <a:r>
              <a:rPr lang="en-SG" dirty="0"/>
              <a:t>ENDING NOTE</a:t>
            </a:r>
          </a:p>
        </p:txBody>
      </p:sp>
      <p:sp>
        <p:nvSpPr>
          <p:cNvPr id="3" name="Content Placeholder 2">
            <a:extLst>
              <a:ext uri="{FF2B5EF4-FFF2-40B4-BE49-F238E27FC236}">
                <a16:creationId xmlns:a16="http://schemas.microsoft.com/office/drawing/2014/main" id="{699A1722-FF5E-4276-BBD6-765B0D23BBE6}"/>
              </a:ext>
            </a:extLst>
          </p:cNvPr>
          <p:cNvSpPr>
            <a:spLocks noGrp="1"/>
          </p:cNvSpPr>
          <p:nvPr>
            <p:ph idx="1"/>
          </p:nvPr>
        </p:nvSpPr>
        <p:spPr/>
        <p:txBody>
          <a:bodyPr>
            <a:normAutofit lnSpcReduction="10000"/>
          </a:bodyPr>
          <a:lstStyle/>
          <a:p>
            <a:pPr marL="0" indent="0" algn="ctr">
              <a:buNone/>
            </a:pPr>
            <a:r>
              <a:rPr lang="en-SG" sz="7200" dirty="0"/>
              <a:t>ALWAYS USE UPPERCASE WHEN </a:t>
            </a:r>
            <a:r>
              <a:rPr lang="en-SG" sz="7200" dirty="0">
                <a:solidFill>
                  <a:srgbClr val="0070C0"/>
                </a:solidFill>
              </a:rPr>
              <a:t>#define CONSTANTS</a:t>
            </a:r>
            <a:r>
              <a:rPr lang="en-SG" sz="7200" dirty="0"/>
              <a:t> </a:t>
            </a:r>
            <a:r>
              <a:rPr lang="en-SG" sz="7200" dirty="0">
                <a:solidFill>
                  <a:srgbClr val="0070C0"/>
                </a:solidFill>
              </a:rPr>
              <a:t>and MACROS</a:t>
            </a:r>
          </a:p>
        </p:txBody>
      </p:sp>
    </p:spTree>
    <p:extLst>
      <p:ext uri="{BB962C8B-B14F-4D97-AF65-F5344CB8AC3E}">
        <p14:creationId xmlns:p14="http://schemas.microsoft.com/office/powerpoint/2010/main" val="545885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br>
              <a:rPr lang="en-SG" dirty="0"/>
            </a:br>
            <a:r>
              <a:rPr lang="en-SG" dirty="0"/>
              <a:t>UNIT 20</a:t>
            </a:r>
            <a:br>
              <a:rPr lang="en-SG" dirty="0"/>
            </a:br>
            <a:r>
              <a:rPr lang="en-SG" dirty="0"/>
              <a:t>C Pre-processor</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US" sz="4000" b="1" dirty="0">
                <a:solidFill>
                  <a:schemeClr val="tx1"/>
                </a:solidFill>
              </a:rPr>
              <a:t>Recap. </a:t>
            </a:r>
            <a:r>
              <a:rPr lang="en-US" sz="4000" b="1" dirty="0">
                <a:solidFill>
                  <a:srgbClr val="0070C0"/>
                </a:solidFill>
              </a:rPr>
              <a:t>PS 20.1. </a:t>
            </a:r>
            <a:r>
              <a:rPr lang="en-US" sz="4000" b="1" dirty="0">
                <a:solidFill>
                  <a:schemeClr val="tx1"/>
                </a:solidFill>
              </a:rPr>
              <a:t>PS 20.2</a:t>
            </a:r>
            <a:endParaRPr lang="en-SG" sz="4000" dirty="0">
              <a:solidFill>
                <a:schemeClr val="tx1"/>
              </a:solidFill>
            </a:endParaRPr>
          </a:p>
        </p:txBody>
      </p:sp>
    </p:spTree>
    <p:extLst>
      <p:ext uri="{BB962C8B-B14F-4D97-AF65-F5344CB8AC3E}">
        <p14:creationId xmlns:p14="http://schemas.microsoft.com/office/powerpoint/2010/main" val="504448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856D2-90E6-4184-A831-A0BD4D05F660}"/>
              </a:ext>
            </a:extLst>
          </p:cNvPr>
          <p:cNvSpPr>
            <a:spLocks noGrp="1"/>
          </p:cNvSpPr>
          <p:nvPr>
            <p:ph type="title"/>
          </p:nvPr>
        </p:nvSpPr>
        <p:spPr/>
        <p:txBody>
          <a:bodyPr>
            <a:normAutofit/>
          </a:bodyPr>
          <a:lstStyle/>
          <a:p>
            <a:r>
              <a:rPr lang="en-SG" dirty="0"/>
              <a:t>Problem Set 20.1 a)</a:t>
            </a:r>
          </a:p>
        </p:txBody>
      </p:sp>
      <p:sp>
        <p:nvSpPr>
          <p:cNvPr id="3" name="Content Placeholder 2">
            <a:extLst>
              <a:ext uri="{FF2B5EF4-FFF2-40B4-BE49-F238E27FC236}">
                <a16:creationId xmlns:a16="http://schemas.microsoft.com/office/drawing/2014/main" id="{54038A03-54A2-4371-BE33-4DCE9201ED01}"/>
              </a:ext>
            </a:extLst>
          </p:cNvPr>
          <p:cNvSpPr>
            <a:spLocks noGrp="1"/>
          </p:cNvSpPr>
          <p:nvPr>
            <p:ph idx="1"/>
          </p:nvPr>
        </p:nvSpPr>
        <p:spPr/>
        <p:txBody>
          <a:bodyPr/>
          <a:lstStyle/>
          <a:p>
            <a:pPr marL="0" indent="0">
              <a:buNone/>
            </a:pPr>
            <a:r>
              <a:rPr lang="en-US" dirty="0">
                <a:solidFill>
                  <a:schemeClr val="accent1">
                    <a:lumMod val="50000"/>
                  </a:schemeClr>
                </a:solidFill>
              </a:rPr>
              <a:t>#define MIN(</a:t>
            </a:r>
            <a:r>
              <a:rPr lang="en-US" dirty="0" err="1">
                <a:solidFill>
                  <a:schemeClr val="accent1">
                    <a:lumMod val="50000"/>
                  </a:schemeClr>
                </a:solidFill>
              </a:rPr>
              <a:t>a,b</a:t>
            </a:r>
            <a:r>
              <a:rPr lang="en-US" dirty="0">
                <a:solidFill>
                  <a:schemeClr val="accent1">
                    <a:lumMod val="50000"/>
                  </a:schemeClr>
                </a:solidFill>
              </a:rPr>
              <a:t>) a &lt; b ? a : b </a:t>
            </a:r>
          </a:p>
          <a:p>
            <a:pPr marL="0" indent="0">
              <a:buNone/>
            </a:pPr>
            <a:r>
              <a:rPr lang="en-US" dirty="0">
                <a:solidFill>
                  <a:srgbClr val="0070C0"/>
                </a:solidFill>
              </a:rPr>
              <a:t>long</a:t>
            </a:r>
            <a:r>
              <a:rPr lang="en-US" dirty="0"/>
              <a:t> </a:t>
            </a:r>
            <a:r>
              <a:rPr lang="en-US" dirty="0" err="1"/>
              <a:t>i</a:t>
            </a:r>
            <a:r>
              <a:rPr lang="en-US" dirty="0"/>
              <a:t> = MIN(</a:t>
            </a:r>
            <a:r>
              <a:rPr lang="en-US" dirty="0">
                <a:solidFill>
                  <a:srgbClr val="FF0000"/>
                </a:solidFill>
              </a:rPr>
              <a:t>10</a:t>
            </a:r>
            <a:r>
              <a:rPr lang="en-US" dirty="0"/>
              <a:t>, </a:t>
            </a:r>
            <a:r>
              <a:rPr lang="en-US" dirty="0">
                <a:solidFill>
                  <a:srgbClr val="FF0000"/>
                </a:solidFill>
              </a:rPr>
              <a:t>20</a:t>
            </a:r>
            <a:r>
              <a:rPr lang="en-US" dirty="0"/>
              <a:t>);</a:t>
            </a:r>
            <a:br>
              <a:rPr lang="en-US" dirty="0"/>
            </a:br>
            <a:r>
              <a:rPr lang="en-US" dirty="0">
                <a:solidFill>
                  <a:srgbClr val="0070C0"/>
                </a:solidFill>
              </a:rPr>
              <a:t>long</a:t>
            </a:r>
            <a:r>
              <a:rPr lang="en-US" dirty="0"/>
              <a:t> j = MIN(</a:t>
            </a:r>
            <a:r>
              <a:rPr lang="en-US" dirty="0">
                <a:solidFill>
                  <a:srgbClr val="FF0000"/>
                </a:solidFill>
              </a:rPr>
              <a:t>10</a:t>
            </a:r>
            <a:r>
              <a:rPr lang="en-US" dirty="0"/>
              <a:t>, </a:t>
            </a:r>
            <a:r>
              <a:rPr lang="en-US" dirty="0">
                <a:solidFill>
                  <a:srgbClr val="FF0000"/>
                </a:solidFill>
              </a:rPr>
              <a:t>20</a:t>
            </a:r>
            <a:r>
              <a:rPr lang="en-US" dirty="0"/>
              <a:t>) + </a:t>
            </a:r>
            <a:r>
              <a:rPr lang="en-US" dirty="0">
                <a:solidFill>
                  <a:srgbClr val="FF0000"/>
                </a:solidFill>
              </a:rPr>
              <a:t>1</a:t>
            </a:r>
            <a:r>
              <a:rPr lang="en-US" dirty="0"/>
              <a:t>; </a:t>
            </a:r>
          </a:p>
          <a:p>
            <a:r>
              <a:rPr lang="en-US" dirty="0"/>
              <a:t>What are the values of </a:t>
            </a:r>
            <a:r>
              <a:rPr lang="en-US" b="1" dirty="0" err="1">
                <a:solidFill>
                  <a:srgbClr val="00B050"/>
                </a:solidFill>
              </a:rPr>
              <a:t>i</a:t>
            </a:r>
            <a:r>
              <a:rPr lang="en-US" dirty="0"/>
              <a:t> and </a:t>
            </a:r>
            <a:r>
              <a:rPr lang="en-US" b="1" dirty="0">
                <a:solidFill>
                  <a:srgbClr val="00B050"/>
                </a:solidFill>
              </a:rPr>
              <a:t>j</a:t>
            </a:r>
            <a:r>
              <a:rPr lang="en-US" dirty="0"/>
              <a:t>?</a:t>
            </a:r>
            <a:endParaRPr lang="en-SG" dirty="0"/>
          </a:p>
          <a:p>
            <a:pPr marL="0" indent="0">
              <a:buNone/>
            </a:pPr>
            <a:endParaRPr lang="en-SG" dirty="0"/>
          </a:p>
        </p:txBody>
      </p:sp>
    </p:spTree>
    <p:extLst>
      <p:ext uri="{BB962C8B-B14F-4D97-AF65-F5344CB8AC3E}">
        <p14:creationId xmlns:p14="http://schemas.microsoft.com/office/powerpoint/2010/main" val="742419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856D2-90E6-4184-A831-A0BD4D05F660}"/>
              </a:ext>
            </a:extLst>
          </p:cNvPr>
          <p:cNvSpPr>
            <a:spLocks noGrp="1"/>
          </p:cNvSpPr>
          <p:nvPr>
            <p:ph type="title"/>
          </p:nvPr>
        </p:nvSpPr>
        <p:spPr/>
        <p:txBody>
          <a:bodyPr>
            <a:normAutofit/>
          </a:bodyPr>
          <a:lstStyle/>
          <a:p>
            <a:r>
              <a:rPr lang="en-SG" dirty="0"/>
              <a:t>Problem Set 20.1 a)</a:t>
            </a:r>
          </a:p>
        </p:txBody>
      </p:sp>
      <p:sp>
        <p:nvSpPr>
          <p:cNvPr id="3" name="Content Placeholder 2">
            <a:extLst>
              <a:ext uri="{FF2B5EF4-FFF2-40B4-BE49-F238E27FC236}">
                <a16:creationId xmlns:a16="http://schemas.microsoft.com/office/drawing/2014/main" id="{54038A03-54A2-4371-BE33-4DCE9201ED01}"/>
              </a:ext>
            </a:extLst>
          </p:cNvPr>
          <p:cNvSpPr>
            <a:spLocks noGrp="1"/>
          </p:cNvSpPr>
          <p:nvPr>
            <p:ph idx="1"/>
          </p:nvPr>
        </p:nvSpPr>
        <p:spPr/>
        <p:txBody>
          <a:bodyPr/>
          <a:lstStyle/>
          <a:p>
            <a:pPr marL="0" indent="0">
              <a:buNone/>
            </a:pPr>
            <a:r>
              <a:rPr lang="en-US" dirty="0">
                <a:solidFill>
                  <a:schemeClr val="accent1">
                    <a:lumMod val="50000"/>
                  </a:schemeClr>
                </a:solidFill>
              </a:rPr>
              <a:t>#define MIN(</a:t>
            </a:r>
            <a:r>
              <a:rPr lang="en-US" dirty="0" err="1">
                <a:solidFill>
                  <a:schemeClr val="accent1">
                    <a:lumMod val="50000"/>
                  </a:schemeClr>
                </a:solidFill>
              </a:rPr>
              <a:t>a,b</a:t>
            </a:r>
            <a:r>
              <a:rPr lang="en-US" dirty="0">
                <a:solidFill>
                  <a:schemeClr val="accent1">
                    <a:lumMod val="50000"/>
                  </a:schemeClr>
                </a:solidFill>
              </a:rPr>
              <a:t>) a &lt; b ? a : b </a:t>
            </a:r>
          </a:p>
          <a:p>
            <a:pPr marL="0" indent="0">
              <a:buNone/>
            </a:pPr>
            <a:r>
              <a:rPr lang="en-US" dirty="0">
                <a:solidFill>
                  <a:srgbClr val="0070C0"/>
                </a:solidFill>
              </a:rPr>
              <a:t>long</a:t>
            </a:r>
            <a:r>
              <a:rPr lang="en-US" dirty="0"/>
              <a:t> </a:t>
            </a:r>
            <a:r>
              <a:rPr lang="en-US" dirty="0" err="1"/>
              <a:t>i</a:t>
            </a:r>
            <a:r>
              <a:rPr lang="en-US" dirty="0"/>
              <a:t> = MIN(</a:t>
            </a:r>
            <a:r>
              <a:rPr lang="en-US" dirty="0">
                <a:solidFill>
                  <a:srgbClr val="FF0000"/>
                </a:solidFill>
              </a:rPr>
              <a:t>10</a:t>
            </a:r>
            <a:r>
              <a:rPr lang="en-US" dirty="0"/>
              <a:t>, </a:t>
            </a:r>
            <a:r>
              <a:rPr lang="en-US" dirty="0">
                <a:solidFill>
                  <a:srgbClr val="FF0000"/>
                </a:solidFill>
              </a:rPr>
              <a:t>20</a:t>
            </a:r>
            <a:r>
              <a:rPr lang="en-US" dirty="0"/>
              <a:t>);</a:t>
            </a:r>
            <a:br>
              <a:rPr lang="en-US" dirty="0"/>
            </a:br>
            <a:r>
              <a:rPr lang="en-US" dirty="0">
                <a:solidFill>
                  <a:srgbClr val="0070C0"/>
                </a:solidFill>
              </a:rPr>
              <a:t>long</a:t>
            </a:r>
            <a:r>
              <a:rPr lang="en-US" dirty="0"/>
              <a:t> j = MIN(</a:t>
            </a:r>
            <a:r>
              <a:rPr lang="en-US" dirty="0">
                <a:solidFill>
                  <a:srgbClr val="FF0000"/>
                </a:solidFill>
              </a:rPr>
              <a:t>10</a:t>
            </a:r>
            <a:r>
              <a:rPr lang="en-US" dirty="0"/>
              <a:t>, </a:t>
            </a:r>
            <a:r>
              <a:rPr lang="en-US" dirty="0">
                <a:solidFill>
                  <a:srgbClr val="FF0000"/>
                </a:solidFill>
              </a:rPr>
              <a:t>20</a:t>
            </a:r>
            <a:r>
              <a:rPr lang="en-US" dirty="0"/>
              <a:t>) + </a:t>
            </a:r>
            <a:r>
              <a:rPr lang="en-US" dirty="0">
                <a:solidFill>
                  <a:srgbClr val="FF0000"/>
                </a:solidFill>
              </a:rPr>
              <a:t>1</a:t>
            </a:r>
            <a:r>
              <a:rPr lang="en-US" dirty="0"/>
              <a:t>; </a:t>
            </a:r>
          </a:p>
          <a:p>
            <a:r>
              <a:rPr lang="en-US" dirty="0"/>
              <a:t>What are the values of </a:t>
            </a:r>
            <a:r>
              <a:rPr lang="en-US" b="1" dirty="0" err="1">
                <a:solidFill>
                  <a:srgbClr val="00B050"/>
                </a:solidFill>
              </a:rPr>
              <a:t>i</a:t>
            </a:r>
            <a:r>
              <a:rPr lang="en-US" dirty="0"/>
              <a:t> and </a:t>
            </a:r>
            <a:r>
              <a:rPr lang="en-US" b="1" dirty="0">
                <a:solidFill>
                  <a:srgbClr val="00B050"/>
                </a:solidFill>
              </a:rPr>
              <a:t>j</a:t>
            </a:r>
            <a:r>
              <a:rPr lang="en-US" dirty="0"/>
              <a:t>?</a:t>
            </a:r>
          </a:p>
          <a:p>
            <a:pPr lvl="1"/>
            <a:r>
              <a:rPr lang="en-US" dirty="0" err="1"/>
              <a:t>i</a:t>
            </a:r>
            <a:r>
              <a:rPr lang="en-US" dirty="0"/>
              <a:t> = 10 &lt; 20 ? 10 : 20 = 10</a:t>
            </a:r>
          </a:p>
          <a:p>
            <a:pPr lvl="1"/>
            <a:r>
              <a:rPr lang="en-US" dirty="0"/>
              <a:t>j = 10 &lt; 20 ? 10 : </a:t>
            </a:r>
            <a:r>
              <a:rPr lang="en-US" b="1" dirty="0">
                <a:solidFill>
                  <a:srgbClr val="00B050"/>
                </a:solidFill>
              </a:rPr>
              <a:t>20 + 1</a:t>
            </a:r>
          </a:p>
          <a:p>
            <a:pPr marL="530352" lvl="1" indent="0">
              <a:buNone/>
            </a:pPr>
            <a:r>
              <a:rPr lang="en-US" dirty="0"/>
              <a:t>	j = 10 &lt; 20 ? 10 : </a:t>
            </a:r>
            <a:r>
              <a:rPr lang="en-US" b="1" dirty="0">
                <a:solidFill>
                  <a:srgbClr val="00B050"/>
                </a:solidFill>
              </a:rPr>
              <a:t>21</a:t>
            </a:r>
            <a:r>
              <a:rPr lang="en-US" dirty="0"/>
              <a:t> = 10</a:t>
            </a:r>
            <a:endParaRPr lang="en-SG" dirty="0"/>
          </a:p>
          <a:p>
            <a:pPr marL="0" indent="0">
              <a:buNone/>
            </a:pPr>
            <a:endParaRPr lang="en-SG" dirty="0"/>
          </a:p>
        </p:txBody>
      </p:sp>
    </p:spTree>
    <p:extLst>
      <p:ext uri="{BB962C8B-B14F-4D97-AF65-F5344CB8AC3E}">
        <p14:creationId xmlns:p14="http://schemas.microsoft.com/office/powerpoint/2010/main" val="500159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856D2-90E6-4184-A831-A0BD4D05F660}"/>
              </a:ext>
            </a:extLst>
          </p:cNvPr>
          <p:cNvSpPr>
            <a:spLocks noGrp="1"/>
          </p:cNvSpPr>
          <p:nvPr>
            <p:ph type="title"/>
          </p:nvPr>
        </p:nvSpPr>
        <p:spPr/>
        <p:txBody>
          <a:bodyPr>
            <a:normAutofit/>
          </a:bodyPr>
          <a:lstStyle/>
          <a:p>
            <a:r>
              <a:rPr lang="en-SG" dirty="0"/>
              <a:t>Problem Set 20.1 a)</a:t>
            </a:r>
          </a:p>
        </p:txBody>
      </p:sp>
      <p:sp>
        <p:nvSpPr>
          <p:cNvPr id="3" name="Content Placeholder 2">
            <a:extLst>
              <a:ext uri="{FF2B5EF4-FFF2-40B4-BE49-F238E27FC236}">
                <a16:creationId xmlns:a16="http://schemas.microsoft.com/office/drawing/2014/main" id="{54038A03-54A2-4371-BE33-4DCE9201ED01}"/>
              </a:ext>
            </a:extLst>
          </p:cNvPr>
          <p:cNvSpPr>
            <a:spLocks noGrp="1"/>
          </p:cNvSpPr>
          <p:nvPr>
            <p:ph idx="1"/>
          </p:nvPr>
        </p:nvSpPr>
        <p:spPr/>
        <p:txBody>
          <a:bodyPr/>
          <a:lstStyle/>
          <a:p>
            <a:pPr marL="0" indent="0">
              <a:buNone/>
            </a:pPr>
            <a:r>
              <a:rPr lang="en-US" dirty="0">
                <a:solidFill>
                  <a:schemeClr val="accent1">
                    <a:lumMod val="50000"/>
                  </a:schemeClr>
                </a:solidFill>
              </a:rPr>
              <a:t>#define MIN(</a:t>
            </a:r>
            <a:r>
              <a:rPr lang="en-US" dirty="0" err="1">
                <a:solidFill>
                  <a:schemeClr val="accent1">
                    <a:lumMod val="50000"/>
                  </a:schemeClr>
                </a:solidFill>
              </a:rPr>
              <a:t>a,b</a:t>
            </a:r>
            <a:r>
              <a:rPr lang="en-US" dirty="0">
                <a:solidFill>
                  <a:schemeClr val="accent1">
                    <a:lumMod val="50000"/>
                  </a:schemeClr>
                </a:solidFill>
              </a:rPr>
              <a:t>) </a:t>
            </a:r>
            <a:r>
              <a:rPr lang="en-US" b="1" dirty="0">
                <a:solidFill>
                  <a:srgbClr val="00B050"/>
                </a:solidFill>
              </a:rPr>
              <a:t>(</a:t>
            </a:r>
            <a:r>
              <a:rPr lang="en-US" dirty="0">
                <a:solidFill>
                  <a:schemeClr val="accent1">
                    <a:lumMod val="50000"/>
                  </a:schemeClr>
                </a:solidFill>
              </a:rPr>
              <a:t>a &lt; b ? a : b</a:t>
            </a:r>
            <a:r>
              <a:rPr lang="en-US" b="1" dirty="0">
                <a:solidFill>
                  <a:srgbClr val="00B050"/>
                </a:solidFill>
              </a:rPr>
              <a:t>)</a:t>
            </a:r>
          </a:p>
          <a:p>
            <a:pPr marL="0" indent="0">
              <a:buNone/>
            </a:pPr>
            <a:r>
              <a:rPr lang="en-US" dirty="0">
                <a:solidFill>
                  <a:srgbClr val="0070C0"/>
                </a:solidFill>
              </a:rPr>
              <a:t>long</a:t>
            </a:r>
            <a:r>
              <a:rPr lang="en-US" dirty="0"/>
              <a:t> </a:t>
            </a:r>
            <a:r>
              <a:rPr lang="en-US" dirty="0" err="1"/>
              <a:t>i</a:t>
            </a:r>
            <a:r>
              <a:rPr lang="en-US" dirty="0"/>
              <a:t> = MIN(</a:t>
            </a:r>
            <a:r>
              <a:rPr lang="en-US" dirty="0">
                <a:solidFill>
                  <a:srgbClr val="FF0000"/>
                </a:solidFill>
              </a:rPr>
              <a:t>10</a:t>
            </a:r>
            <a:r>
              <a:rPr lang="en-US" dirty="0"/>
              <a:t>, </a:t>
            </a:r>
            <a:r>
              <a:rPr lang="en-US" dirty="0">
                <a:solidFill>
                  <a:srgbClr val="FF0000"/>
                </a:solidFill>
              </a:rPr>
              <a:t>20</a:t>
            </a:r>
            <a:r>
              <a:rPr lang="en-US" dirty="0"/>
              <a:t>);</a:t>
            </a:r>
            <a:br>
              <a:rPr lang="en-US" dirty="0"/>
            </a:br>
            <a:r>
              <a:rPr lang="en-US" dirty="0">
                <a:solidFill>
                  <a:srgbClr val="0070C0"/>
                </a:solidFill>
              </a:rPr>
              <a:t>long</a:t>
            </a:r>
            <a:r>
              <a:rPr lang="en-US" dirty="0"/>
              <a:t> j = MIN(</a:t>
            </a:r>
            <a:r>
              <a:rPr lang="en-US" dirty="0">
                <a:solidFill>
                  <a:srgbClr val="FF0000"/>
                </a:solidFill>
              </a:rPr>
              <a:t>10</a:t>
            </a:r>
            <a:r>
              <a:rPr lang="en-US" dirty="0"/>
              <a:t>, </a:t>
            </a:r>
            <a:r>
              <a:rPr lang="en-US" dirty="0">
                <a:solidFill>
                  <a:srgbClr val="FF0000"/>
                </a:solidFill>
              </a:rPr>
              <a:t>20</a:t>
            </a:r>
            <a:r>
              <a:rPr lang="en-US" dirty="0"/>
              <a:t>) + </a:t>
            </a:r>
            <a:r>
              <a:rPr lang="en-US" dirty="0">
                <a:solidFill>
                  <a:srgbClr val="FF0000"/>
                </a:solidFill>
              </a:rPr>
              <a:t>1</a:t>
            </a:r>
            <a:r>
              <a:rPr lang="en-US" dirty="0"/>
              <a:t>; </a:t>
            </a:r>
          </a:p>
          <a:p>
            <a:r>
              <a:rPr lang="en-US" dirty="0"/>
              <a:t>What are the values of </a:t>
            </a:r>
            <a:r>
              <a:rPr lang="en-US" b="1" dirty="0" err="1">
                <a:solidFill>
                  <a:srgbClr val="00B050"/>
                </a:solidFill>
              </a:rPr>
              <a:t>i</a:t>
            </a:r>
            <a:r>
              <a:rPr lang="en-US" dirty="0"/>
              <a:t> and </a:t>
            </a:r>
            <a:r>
              <a:rPr lang="en-US" b="1" dirty="0">
                <a:solidFill>
                  <a:srgbClr val="00B050"/>
                </a:solidFill>
              </a:rPr>
              <a:t>j</a:t>
            </a:r>
            <a:r>
              <a:rPr lang="en-US" dirty="0"/>
              <a:t>?</a:t>
            </a:r>
          </a:p>
          <a:p>
            <a:pPr lvl="1"/>
            <a:r>
              <a:rPr lang="en-US" dirty="0" err="1"/>
              <a:t>i</a:t>
            </a:r>
            <a:r>
              <a:rPr lang="en-US" dirty="0"/>
              <a:t> = 10 &lt; 20 ? 10 : 20 = 10</a:t>
            </a:r>
          </a:p>
          <a:p>
            <a:pPr lvl="1"/>
            <a:r>
              <a:rPr lang="en-US" dirty="0"/>
              <a:t>j =</a:t>
            </a:r>
            <a:r>
              <a:rPr lang="en-US" b="1" dirty="0">
                <a:solidFill>
                  <a:srgbClr val="00B050"/>
                </a:solidFill>
              </a:rPr>
              <a:t> (</a:t>
            </a:r>
            <a:r>
              <a:rPr lang="en-US" dirty="0"/>
              <a:t>10 &lt; 20 ? 10 : </a:t>
            </a:r>
            <a:r>
              <a:rPr lang="en-US" dirty="0">
                <a:solidFill>
                  <a:schemeClr val="tx1"/>
                </a:solidFill>
              </a:rPr>
              <a:t>20</a:t>
            </a:r>
            <a:r>
              <a:rPr lang="en-US" b="1" dirty="0">
                <a:solidFill>
                  <a:srgbClr val="00B050"/>
                </a:solidFill>
              </a:rPr>
              <a:t>)</a:t>
            </a:r>
            <a:r>
              <a:rPr lang="en-US" dirty="0">
                <a:solidFill>
                  <a:schemeClr val="tx1"/>
                </a:solidFill>
              </a:rPr>
              <a:t> + 1</a:t>
            </a:r>
          </a:p>
          <a:p>
            <a:pPr marL="530352" lvl="1" indent="0">
              <a:buNone/>
            </a:pPr>
            <a:r>
              <a:rPr lang="en-US" b="1" dirty="0">
                <a:solidFill>
                  <a:srgbClr val="00B050"/>
                </a:solidFill>
              </a:rPr>
              <a:t>	j = 10 </a:t>
            </a:r>
            <a:r>
              <a:rPr lang="en-SG" b="1" dirty="0">
                <a:solidFill>
                  <a:srgbClr val="00B050"/>
                </a:solidFill>
              </a:rPr>
              <a:t>+ 1 = 11</a:t>
            </a:r>
          </a:p>
          <a:p>
            <a:pPr marL="0" indent="0">
              <a:buNone/>
            </a:pPr>
            <a:endParaRPr lang="en-SG" dirty="0"/>
          </a:p>
        </p:txBody>
      </p:sp>
    </p:spTree>
    <p:extLst>
      <p:ext uri="{BB962C8B-B14F-4D97-AF65-F5344CB8AC3E}">
        <p14:creationId xmlns:p14="http://schemas.microsoft.com/office/powerpoint/2010/main" val="159364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DE21-E3B3-455C-A688-5E366B4E1F02}"/>
              </a:ext>
            </a:extLst>
          </p:cNvPr>
          <p:cNvSpPr>
            <a:spLocks noGrp="1"/>
          </p:cNvSpPr>
          <p:nvPr>
            <p:ph type="title"/>
          </p:nvPr>
        </p:nvSpPr>
        <p:spPr/>
        <p:txBody>
          <a:bodyPr/>
          <a:lstStyle/>
          <a:p>
            <a:r>
              <a:rPr lang="en-SG" dirty="0"/>
              <a:t>Problem Set 20.1 b)</a:t>
            </a:r>
          </a:p>
        </p:txBody>
      </p:sp>
      <p:sp>
        <p:nvSpPr>
          <p:cNvPr id="3" name="Content Placeholder 2">
            <a:extLst>
              <a:ext uri="{FF2B5EF4-FFF2-40B4-BE49-F238E27FC236}">
                <a16:creationId xmlns:a16="http://schemas.microsoft.com/office/drawing/2014/main" id="{C5EB3467-5411-424E-A038-13ADC95C1351}"/>
              </a:ext>
            </a:extLst>
          </p:cNvPr>
          <p:cNvSpPr>
            <a:spLocks noGrp="1"/>
          </p:cNvSpPr>
          <p:nvPr>
            <p:ph idx="1"/>
          </p:nvPr>
        </p:nvSpPr>
        <p:spPr/>
        <p:txBody>
          <a:bodyPr/>
          <a:lstStyle/>
          <a:p>
            <a:pPr marL="0" indent="0">
              <a:buNone/>
            </a:pPr>
            <a:r>
              <a:rPr lang="en-US" dirty="0">
                <a:solidFill>
                  <a:schemeClr val="accent1">
                    <a:lumMod val="50000"/>
                  </a:schemeClr>
                </a:solidFill>
              </a:rPr>
              <a:t>#define MIN(</a:t>
            </a:r>
            <a:r>
              <a:rPr lang="en-US" dirty="0" err="1">
                <a:solidFill>
                  <a:schemeClr val="accent1">
                    <a:lumMod val="50000"/>
                  </a:schemeClr>
                </a:solidFill>
              </a:rPr>
              <a:t>a,b</a:t>
            </a:r>
            <a:r>
              <a:rPr lang="en-US" dirty="0">
                <a:solidFill>
                  <a:schemeClr val="accent1">
                    <a:lumMod val="50000"/>
                  </a:schemeClr>
                </a:solidFill>
              </a:rPr>
              <a:t>) a &lt; b ? a : b </a:t>
            </a:r>
          </a:p>
          <a:p>
            <a:pPr marL="0" indent="0">
              <a:buNone/>
            </a:pPr>
            <a:r>
              <a:rPr lang="en-US" dirty="0">
                <a:solidFill>
                  <a:srgbClr val="0070C0"/>
                </a:solidFill>
              </a:rPr>
              <a:t>long</a:t>
            </a:r>
            <a:r>
              <a:rPr lang="en-US" dirty="0"/>
              <a:t> </a:t>
            </a:r>
            <a:r>
              <a:rPr lang="en-US" dirty="0" err="1"/>
              <a:t>i</a:t>
            </a:r>
            <a:r>
              <a:rPr lang="en-US" dirty="0"/>
              <a:t> = </a:t>
            </a:r>
            <a:r>
              <a:rPr lang="en-US" dirty="0">
                <a:solidFill>
                  <a:srgbClr val="FF0000"/>
                </a:solidFill>
              </a:rPr>
              <a:t>10</a:t>
            </a:r>
            <a:r>
              <a:rPr lang="en-US" dirty="0"/>
              <a:t>;</a:t>
            </a:r>
            <a:br>
              <a:rPr lang="en-US" dirty="0"/>
            </a:br>
            <a:r>
              <a:rPr lang="en-US" dirty="0">
                <a:solidFill>
                  <a:srgbClr val="0070C0"/>
                </a:solidFill>
              </a:rPr>
              <a:t>long</a:t>
            </a:r>
            <a:r>
              <a:rPr lang="en-US" dirty="0"/>
              <a:t> j = </a:t>
            </a:r>
            <a:r>
              <a:rPr lang="en-US" dirty="0">
                <a:solidFill>
                  <a:srgbClr val="FF0000"/>
                </a:solidFill>
              </a:rPr>
              <a:t>20</a:t>
            </a:r>
            <a:r>
              <a:rPr lang="en-US" dirty="0"/>
              <a:t>;</a:t>
            </a:r>
          </a:p>
          <a:p>
            <a:pPr marL="0" indent="0">
              <a:buNone/>
            </a:pPr>
            <a:r>
              <a:rPr lang="en-SG" dirty="0">
                <a:solidFill>
                  <a:srgbClr val="0070C0"/>
                </a:solidFill>
              </a:rPr>
              <a:t>long</a:t>
            </a:r>
            <a:r>
              <a:rPr lang="en-SG" dirty="0"/>
              <a:t> k = MIN(j, </a:t>
            </a:r>
            <a:r>
              <a:rPr lang="en-SG" dirty="0" err="1"/>
              <a:t>i</a:t>
            </a:r>
            <a:r>
              <a:rPr lang="en-SG" dirty="0"/>
              <a:t>++);</a:t>
            </a:r>
            <a:endParaRPr lang="en-US" dirty="0"/>
          </a:p>
          <a:p>
            <a:r>
              <a:rPr lang="en-US" dirty="0"/>
              <a:t>What are the values of </a:t>
            </a:r>
            <a:r>
              <a:rPr lang="en-US" b="1" dirty="0" err="1">
                <a:solidFill>
                  <a:srgbClr val="00B050"/>
                </a:solidFill>
              </a:rPr>
              <a:t>i</a:t>
            </a:r>
            <a:r>
              <a:rPr lang="en-US" dirty="0"/>
              <a:t> and </a:t>
            </a:r>
            <a:r>
              <a:rPr lang="en-US" b="1" dirty="0">
                <a:solidFill>
                  <a:srgbClr val="00B050"/>
                </a:solidFill>
              </a:rPr>
              <a:t>k</a:t>
            </a:r>
            <a:r>
              <a:rPr lang="en-US" dirty="0"/>
              <a:t>?</a:t>
            </a:r>
            <a:endParaRPr lang="en-SG" dirty="0"/>
          </a:p>
          <a:p>
            <a:pPr marL="530352" lvl="1" indent="0">
              <a:buNone/>
            </a:pPr>
            <a:r>
              <a:rPr lang="en-SG" dirty="0"/>
              <a:t>a) </a:t>
            </a:r>
            <a:r>
              <a:rPr lang="en-SG" dirty="0" err="1"/>
              <a:t>i</a:t>
            </a:r>
            <a:r>
              <a:rPr lang="en-SG" dirty="0"/>
              <a:t> = 11, k = 10	b) </a:t>
            </a:r>
            <a:r>
              <a:rPr lang="en-SG" dirty="0" err="1"/>
              <a:t>i</a:t>
            </a:r>
            <a:r>
              <a:rPr lang="en-SG" dirty="0"/>
              <a:t> = 11, k = 11</a:t>
            </a:r>
          </a:p>
          <a:p>
            <a:pPr marL="530352" lvl="1" indent="0">
              <a:buNone/>
            </a:pPr>
            <a:r>
              <a:rPr lang="en-SG" dirty="0"/>
              <a:t>c) </a:t>
            </a:r>
            <a:r>
              <a:rPr lang="en-SG" dirty="0" err="1"/>
              <a:t>i</a:t>
            </a:r>
            <a:r>
              <a:rPr lang="en-SG" dirty="0"/>
              <a:t> = 12, k = 10	d) </a:t>
            </a:r>
            <a:r>
              <a:rPr lang="en-SG" dirty="0" err="1"/>
              <a:t>i</a:t>
            </a:r>
            <a:r>
              <a:rPr lang="en-SG" dirty="0"/>
              <a:t> = 12, k = 11</a:t>
            </a:r>
          </a:p>
        </p:txBody>
      </p:sp>
    </p:spTree>
    <p:extLst>
      <p:ext uri="{BB962C8B-B14F-4D97-AF65-F5344CB8AC3E}">
        <p14:creationId xmlns:p14="http://schemas.microsoft.com/office/powerpoint/2010/main" val="326751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DE21-E3B3-455C-A688-5E366B4E1F02}"/>
              </a:ext>
            </a:extLst>
          </p:cNvPr>
          <p:cNvSpPr>
            <a:spLocks noGrp="1"/>
          </p:cNvSpPr>
          <p:nvPr>
            <p:ph type="title"/>
          </p:nvPr>
        </p:nvSpPr>
        <p:spPr/>
        <p:txBody>
          <a:bodyPr/>
          <a:lstStyle/>
          <a:p>
            <a:r>
              <a:rPr lang="en-SG" dirty="0"/>
              <a:t>Problem Set 20.1 b)</a:t>
            </a:r>
          </a:p>
        </p:txBody>
      </p:sp>
      <p:sp>
        <p:nvSpPr>
          <p:cNvPr id="3" name="Content Placeholder 2">
            <a:extLst>
              <a:ext uri="{FF2B5EF4-FFF2-40B4-BE49-F238E27FC236}">
                <a16:creationId xmlns:a16="http://schemas.microsoft.com/office/drawing/2014/main" id="{C5EB3467-5411-424E-A038-13ADC95C1351}"/>
              </a:ext>
            </a:extLst>
          </p:cNvPr>
          <p:cNvSpPr>
            <a:spLocks noGrp="1"/>
          </p:cNvSpPr>
          <p:nvPr>
            <p:ph idx="1"/>
          </p:nvPr>
        </p:nvSpPr>
        <p:spPr/>
        <p:txBody>
          <a:bodyPr/>
          <a:lstStyle/>
          <a:p>
            <a:pPr marL="0" indent="0">
              <a:buNone/>
            </a:pPr>
            <a:r>
              <a:rPr lang="en-US" dirty="0">
                <a:solidFill>
                  <a:schemeClr val="accent1">
                    <a:lumMod val="50000"/>
                  </a:schemeClr>
                </a:solidFill>
              </a:rPr>
              <a:t>#define MIN(</a:t>
            </a:r>
            <a:r>
              <a:rPr lang="en-US" dirty="0" err="1">
                <a:solidFill>
                  <a:schemeClr val="accent1">
                    <a:lumMod val="50000"/>
                  </a:schemeClr>
                </a:solidFill>
              </a:rPr>
              <a:t>a,b</a:t>
            </a:r>
            <a:r>
              <a:rPr lang="en-US" dirty="0">
                <a:solidFill>
                  <a:schemeClr val="accent1">
                    <a:lumMod val="50000"/>
                  </a:schemeClr>
                </a:solidFill>
              </a:rPr>
              <a:t>) a &lt; b ? a : b </a:t>
            </a:r>
          </a:p>
          <a:p>
            <a:pPr marL="0" indent="0">
              <a:buNone/>
            </a:pPr>
            <a:r>
              <a:rPr lang="en-US" dirty="0">
                <a:solidFill>
                  <a:srgbClr val="0070C0"/>
                </a:solidFill>
              </a:rPr>
              <a:t>long</a:t>
            </a:r>
            <a:r>
              <a:rPr lang="en-US" dirty="0"/>
              <a:t> </a:t>
            </a:r>
            <a:r>
              <a:rPr lang="en-US" dirty="0" err="1"/>
              <a:t>i</a:t>
            </a:r>
            <a:r>
              <a:rPr lang="en-US" dirty="0"/>
              <a:t> = </a:t>
            </a:r>
            <a:r>
              <a:rPr lang="en-US" dirty="0">
                <a:solidFill>
                  <a:srgbClr val="FF0000"/>
                </a:solidFill>
              </a:rPr>
              <a:t>10</a:t>
            </a:r>
            <a:r>
              <a:rPr lang="en-US" dirty="0"/>
              <a:t>;</a:t>
            </a:r>
            <a:br>
              <a:rPr lang="en-US" dirty="0"/>
            </a:br>
            <a:r>
              <a:rPr lang="en-US" dirty="0">
                <a:solidFill>
                  <a:srgbClr val="0070C0"/>
                </a:solidFill>
              </a:rPr>
              <a:t>long</a:t>
            </a:r>
            <a:r>
              <a:rPr lang="en-US" dirty="0"/>
              <a:t> j = </a:t>
            </a:r>
            <a:r>
              <a:rPr lang="en-US" dirty="0">
                <a:solidFill>
                  <a:srgbClr val="FF0000"/>
                </a:solidFill>
              </a:rPr>
              <a:t>20</a:t>
            </a:r>
            <a:r>
              <a:rPr lang="en-US" dirty="0"/>
              <a:t>;</a:t>
            </a:r>
          </a:p>
          <a:p>
            <a:pPr marL="0" indent="0">
              <a:buNone/>
            </a:pPr>
            <a:r>
              <a:rPr lang="en-SG" dirty="0">
                <a:solidFill>
                  <a:srgbClr val="0070C0"/>
                </a:solidFill>
              </a:rPr>
              <a:t>long</a:t>
            </a:r>
            <a:r>
              <a:rPr lang="en-SG" dirty="0"/>
              <a:t> k = MIN(j, </a:t>
            </a:r>
            <a:r>
              <a:rPr lang="en-SG" dirty="0" err="1"/>
              <a:t>i</a:t>
            </a:r>
            <a:r>
              <a:rPr lang="en-SG" dirty="0"/>
              <a:t>++);</a:t>
            </a:r>
            <a:endParaRPr lang="en-US" dirty="0"/>
          </a:p>
          <a:p>
            <a:r>
              <a:rPr lang="en-US" dirty="0"/>
              <a:t>What are the values of </a:t>
            </a:r>
            <a:r>
              <a:rPr lang="en-US" b="1" dirty="0" err="1">
                <a:solidFill>
                  <a:srgbClr val="00B050"/>
                </a:solidFill>
              </a:rPr>
              <a:t>i</a:t>
            </a:r>
            <a:r>
              <a:rPr lang="en-US" dirty="0"/>
              <a:t> and </a:t>
            </a:r>
            <a:r>
              <a:rPr lang="en-US" b="1" dirty="0">
                <a:solidFill>
                  <a:srgbClr val="00B050"/>
                </a:solidFill>
              </a:rPr>
              <a:t>k</a:t>
            </a:r>
            <a:r>
              <a:rPr lang="en-US" dirty="0"/>
              <a:t>?</a:t>
            </a:r>
            <a:endParaRPr lang="en-SG" dirty="0"/>
          </a:p>
          <a:p>
            <a:pPr marL="530352" lvl="1" indent="0">
              <a:buNone/>
            </a:pPr>
            <a:r>
              <a:rPr lang="en-SG" dirty="0"/>
              <a:t>a) </a:t>
            </a:r>
            <a:r>
              <a:rPr lang="en-SG" dirty="0" err="1"/>
              <a:t>i</a:t>
            </a:r>
            <a:r>
              <a:rPr lang="en-SG" dirty="0"/>
              <a:t> = 11, k = 10	b) </a:t>
            </a:r>
            <a:r>
              <a:rPr lang="en-SG" dirty="0" err="1"/>
              <a:t>i</a:t>
            </a:r>
            <a:r>
              <a:rPr lang="en-SG" dirty="0"/>
              <a:t> = 11, k = 11</a:t>
            </a:r>
          </a:p>
          <a:p>
            <a:pPr marL="530352" lvl="1" indent="0">
              <a:buNone/>
            </a:pPr>
            <a:r>
              <a:rPr lang="en-SG" dirty="0"/>
              <a:t>c) </a:t>
            </a:r>
            <a:r>
              <a:rPr lang="en-SG" dirty="0" err="1"/>
              <a:t>i</a:t>
            </a:r>
            <a:r>
              <a:rPr lang="en-SG" dirty="0"/>
              <a:t> = 12, k = 10	</a:t>
            </a:r>
            <a:r>
              <a:rPr lang="en-SG" b="1" dirty="0">
                <a:solidFill>
                  <a:srgbClr val="00B050"/>
                </a:solidFill>
              </a:rPr>
              <a:t>d) </a:t>
            </a:r>
            <a:r>
              <a:rPr lang="en-SG" b="1" dirty="0" err="1">
                <a:solidFill>
                  <a:srgbClr val="00B050"/>
                </a:solidFill>
              </a:rPr>
              <a:t>i</a:t>
            </a:r>
            <a:r>
              <a:rPr lang="en-SG" b="1" dirty="0">
                <a:solidFill>
                  <a:srgbClr val="00B050"/>
                </a:solidFill>
              </a:rPr>
              <a:t> = 12, k = 11</a:t>
            </a:r>
          </a:p>
        </p:txBody>
      </p:sp>
      <p:sp>
        <p:nvSpPr>
          <p:cNvPr id="4" name="TextBox 3">
            <a:extLst>
              <a:ext uri="{FF2B5EF4-FFF2-40B4-BE49-F238E27FC236}">
                <a16:creationId xmlns:a16="http://schemas.microsoft.com/office/drawing/2014/main" id="{D1C0C089-96CE-4240-A071-047017940C6A}"/>
              </a:ext>
            </a:extLst>
          </p:cNvPr>
          <p:cNvSpPr txBox="1"/>
          <p:nvPr/>
        </p:nvSpPr>
        <p:spPr>
          <a:xfrm>
            <a:off x="6734629" y="3295069"/>
            <a:ext cx="2592376" cy="1200329"/>
          </a:xfrm>
          <a:prstGeom prst="rect">
            <a:avLst/>
          </a:prstGeom>
          <a:noFill/>
        </p:spPr>
        <p:txBody>
          <a:bodyPr wrap="none" rtlCol="0">
            <a:spAutoFit/>
          </a:bodyPr>
          <a:lstStyle/>
          <a:p>
            <a:r>
              <a:rPr lang="en-SG" sz="7200" dirty="0">
                <a:solidFill>
                  <a:srgbClr val="FF0000"/>
                </a:solidFill>
              </a:rPr>
              <a:t>NANI?</a:t>
            </a:r>
          </a:p>
        </p:txBody>
      </p:sp>
    </p:spTree>
    <p:extLst>
      <p:ext uri="{BB962C8B-B14F-4D97-AF65-F5344CB8AC3E}">
        <p14:creationId xmlns:p14="http://schemas.microsoft.com/office/powerpoint/2010/main" val="3769549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DE21-E3B3-455C-A688-5E366B4E1F02}"/>
              </a:ext>
            </a:extLst>
          </p:cNvPr>
          <p:cNvSpPr>
            <a:spLocks noGrp="1"/>
          </p:cNvSpPr>
          <p:nvPr>
            <p:ph type="title"/>
          </p:nvPr>
        </p:nvSpPr>
        <p:spPr/>
        <p:txBody>
          <a:bodyPr/>
          <a:lstStyle/>
          <a:p>
            <a:r>
              <a:rPr lang="en-SG" dirty="0"/>
              <a:t>Problem Set 20.1 b)</a:t>
            </a:r>
          </a:p>
        </p:txBody>
      </p:sp>
      <p:sp>
        <p:nvSpPr>
          <p:cNvPr id="3" name="Content Placeholder 2">
            <a:extLst>
              <a:ext uri="{FF2B5EF4-FFF2-40B4-BE49-F238E27FC236}">
                <a16:creationId xmlns:a16="http://schemas.microsoft.com/office/drawing/2014/main" id="{C5EB3467-5411-424E-A038-13ADC95C1351}"/>
              </a:ext>
            </a:extLst>
          </p:cNvPr>
          <p:cNvSpPr>
            <a:spLocks noGrp="1"/>
          </p:cNvSpPr>
          <p:nvPr>
            <p:ph idx="1"/>
          </p:nvPr>
        </p:nvSpPr>
        <p:spPr/>
        <p:txBody>
          <a:bodyPr/>
          <a:lstStyle/>
          <a:p>
            <a:pPr marL="0" indent="0">
              <a:buNone/>
            </a:pPr>
            <a:r>
              <a:rPr lang="en-US" dirty="0">
                <a:solidFill>
                  <a:schemeClr val="accent1">
                    <a:lumMod val="50000"/>
                  </a:schemeClr>
                </a:solidFill>
              </a:rPr>
              <a:t>#define MIN(</a:t>
            </a:r>
            <a:r>
              <a:rPr lang="en-US" dirty="0" err="1">
                <a:solidFill>
                  <a:schemeClr val="accent1">
                    <a:lumMod val="50000"/>
                  </a:schemeClr>
                </a:solidFill>
              </a:rPr>
              <a:t>a,b</a:t>
            </a:r>
            <a:r>
              <a:rPr lang="en-US" dirty="0">
                <a:solidFill>
                  <a:schemeClr val="accent1">
                    <a:lumMod val="50000"/>
                  </a:schemeClr>
                </a:solidFill>
              </a:rPr>
              <a:t>) a &lt; b ? a : b </a:t>
            </a:r>
          </a:p>
          <a:p>
            <a:pPr marL="0" indent="0">
              <a:buNone/>
            </a:pPr>
            <a:r>
              <a:rPr lang="en-US" dirty="0">
                <a:solidFill>
                  <a:srgbClr val="0070C0"/>
                </a:solidFill>
              </a:rPr>
              <a:t>long</a:t>
            </a:r>
            <a:r>
              <a:rPr lang="en-US" dirty="0"/>
              <a:t> </a:t>
            </a:r>
            <a:r>
              <a:rPr lang="en-US" dirty="0" err="1"/>
              <a:t>i</a:t>
            </a:r>
            <a:r>
              <a:rPr lang="en-US" dirty="0"/>
              <a:t> = </a:t>
            </a:r>
            <a:r>
              <a:rPr lang="en-US" dirty="0">
                <a:solidFill>
                  <a:srgbClr val="FF0000"/>
                </a:solidFill>
              </a:rPr>
              <a:t>10</a:t>
            </a:r>
            <a:r>
              <a:rPr lang="en-US" dirty="0"/>
              <a:t>; </a:t>
            </a:r>
            <a:r>
              <a:rPr lang="en-US" dirty="0">
                <a:solidFill>
                  <a:srgbClr val="0070C0"/>
                </a:solidFill>
              </a:rPr>
              <a:t>long</a:t>
            </a:r>
            <a:r>
              <a:rPr lang="en-US" dirty="0"/>
              <a:t> j = </a:t>
            </a:r>
            <a:r>
              <a:rPr lang="en-US" dirty="0">
                <a:solidFill>
                  <a:srgbClr val="FF0000"/>
                </a:solidFill>
              </a:rPr>
              <a:t>20</a:t>
            </a:r>
            <a:r>
              <a:rPr lang="en-US" dirty="0"/>
              <a:t>;</a:t>
            </a:r>
          </a:p>
          <a:p>
            <a:pPr marL="0" indent="0">
              <a:buNone/>
            </a:pPr>
            <a:r>
              <a:rPr lang="en-SG" dirty="0">
                <a:solidFill>
                  <a:srgbClr val="0070C0"/>
                </a:solidFill>
              </a:rPr>
              <a:t>long</a:t>
            </a:r>
            <a:r>
              <a:rPr lang="en-SG" dirty="0"/>
              <a:t> k = MIN(j, </a:t>
            </a:r>
            <a:r>
              <a:rPr lang="en-SG" dirty="0" err="1"/>
              <a:t>i</a:t>
            </a:r>
            <a:r>
              <a:rPr lang="en-SG" dirty="0"/>
              <a:t>++);</a:t>
            </a:r>
            <a:endParaRPr lang="en-US" dirty="0"/>
          </a:p>
          <a:p>
            <a:r>
              <a:rPr lang="en-SG" dirty="0">
                <a:solidFill>
                  <a:schemeClr val="tx1"/>
                </a:solidFill>
              </a:rPr>
              <a:t>k = 20 &lt; </a:t>
            </a:r>
            <a:r>
              <a:rPr lang="en-SG" dirty="0" err="1">
                <a:solidFill>
                  <a:schemeClr val="tx1"/>
                </a:solidFill>
              </a:rPr>
              <a:t>i</a:t>
            </a:r>
            <a:r>
              <a:rPr lang="en-SG" dirty="0">
                <a:solidFill>
                  <a:schemeClr val="tx1"/>
                </a:solidFill>
              </a:rPr>
              <a:t>++ ? 20 : </a:t>
            </a:r>
            <a:r>
              <a:rPr lang="en-SG" dirty="0" err="1">
                <a:solidFill>
                  <a:schemeClr val="tx1"/>
                </a:solidFill>
              </a:rPr>
              <a:t>i</a:t>
            </a:r>
            <a:r>
              <a:rPr lang="en-SG" dirty="0">
                <a:solidFill>
                  <a:schemeClr val="tx1"/>
                </a:solidFill>
              </a:rPr>
              <a:t>++</a:t>
            </a:r>
          </a:p>
          <a:p>
            <a:r>
              <a:rPr lang="en-SG" dirty="0">
                <a:solidFill>
                  <a:schemeClr val="tx1"/>
                </a:solidFill>
              </a:rPr>
              <a:t>k = 20 &lt; </a:t>
            </a:r>
            <a:r>
              <a:rPr lang="en-SG" b="1" dirty="0">
                <a:solidFill>
                  <a:srgbClr val="00B050"/>
                </a:solidFill>
              </a:rPr>
              <a:t>10</a:t>
            </a:r>
            <a:r>
              <a:rPr lang="en-SG" dirty="0">
                <a:solidFill>
                  <a:schemeClr val="tx1"/>
                </a:solidFill>
              </a:rPr>
              <a:t>++ ? 20 : </a:t>
            </a:r>
            <a:r>
              <a:rPr lang="en-SG" dirty="0" err="1">
                <a:solidFill>
                  <a:schemeClr val="tx1"/>
                </a:solidFill>
              </a:rPr>
              <a:t>i</a:t>
            </a:r>
            <a:r>
              <a:rPr lang="en-SG" dirty="0">
                <a:solidFill>
                  <a:schemeClr val="tx1"/>
                </a:solidFill>
              </a:rPr>
              <a:t>++</a:t>
            </a:r>
          </a:p>
          <a:p>
            <a:r>
              <a:rPr lang="en-SG" dirty="0">
                <a:solidFill>
                  <a:schemeClr val="tx1"/>
                </a:solidFill>
              </a:rPr>
              <a:t>k = 20 &lt; 10 ? 20 : </a:t>
            </a:r>
            <a:r>
              <a:rPr lang="en-SG" b="1" dirty="0">
                <a:solidFill>
                  <a:srgbClr val="00B050"/>
                </a:solidFill>
              </a:rPr>
              <a:t>11</a:t>
            </a:r>
            <a:r>
              <a:rPr lang="en-SG" dirty="0">
                <a:solidFill>
                  <a:schemeClr val="tx1"/>
                </a:solidFill>
              </a:rPr>
              <a:t>++</a:t>
            </a:r>
          </a:p>
          <a:p>
            <a:r>
              <a:rPr lang="en-SG" dirty="0">
                <a:solidFill>
                  <a:schemeClr val="tx1"/>
                </a:solidFill>
              </a:rPr>
              <a:t>k = </a:t>
            </a:r>
            <a:r>
              <a:rPr lang="en-SG" b="1" dirty="0">
                <a:solidFill>
                  <a:srgbClr val="00B050"/>
                </a:solidFill>
              </a:rPr>
              <a:t>11</a:t>
            </a:r>
            <a:r>
              <a:rPr lang="en-SG" dirty="0">
                <a:solidFill>
                  <a:schemeClr val="tx1"/>
                </a:solidFill>
              </a:rPr>
              <a:t>; </a:t>
            </a:r>
            <a:r>
              <a:rPr lang="en-SG" dirty="0" err="1">
                <a:solidFill>
                  <a:schemeClr val="tx1"/>
                </a:solidFill>
              </a:rPr>
              <a:t>i</a:t>
            </a:r>
            <a:r>
              <a:rPr lang="en-SG" dirty="0">
                <a:solidFill>
                  <a:schemeClr val="tx1"/>
                </a:solidFill>
              </a:rPr>
              <a:t> = </a:t>
            </a:r>
            <a:r>
              <a:rPr lang="en-SG" b="1" dirty="0">
                <a:solidFill>
                  <a:srgbClr val="00B050"/>
                </a:solidFill>
              </a:rPr>
              <a:t>12</a:t>
            </a:r>
          </a:p>
        </p:txBody>
      </p:sp>
    </p:spTree>
    <p:extLst>
      <p:ext uri="{BB962C8B-B14F-4D97-AF65-F5344CB8AC3E}">
        <p14:creationId xmlns:p14="http://schemas.microsoft.com/office/powerpoint/2010/main" val="1100447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br>
              <a:rPr lang="en-SG" dirty="0"/>
            </a:br>
            <a:r>
              <a:rPr lang="en-SG" dirty="0"/>
              <a:t>UNIT 20</a:t>
            </a:r>
            <a:br>
              <a:rPr lang="en-SG" dirty="0"/>
            </a:br>
            <a:r>
              <a:rPr lang="en-SG" dirty="0"/>
              <a:t>C Pre-processor</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US" sz="4000" b="1" dirty="0">
                <a:solidFill>
                  <a:schemeClr val="tx1"/>
                </a:solidFill>
              </a:rPr>
              <a:t>Recap. PS 20.1. </a:t>
            </a:r>
            <a:r>
              <a:rPr lang="en-US" sz="4000" b="1" dirty="0">
                <a:solidFill>
                  <a:srgbClr val="0070C0"/>
                </a:solidFill>
              </a:rPr>
              <a:t>PS 20.2</a:t>
            </a:r>
            <a:endParaRPr lang="en-SG" sz="4000" dirty="0">
              <a:solidFill>
                <a:srgbClr val="0070C0"/>
              </a:solidFill>
            </a:endParaRPr>
          </a:p>
        </p:txBody>
      </p:sp>
    </p:spTree>
    <p:extLst>
      <p:ext uri="{BB962C8B-B14F-4D97-AF65-F5344CB8AC3E}">
        <p14:creationId xmlns:p14="http://schemas.microsoft.com/office/powerpoint/2010/main" val="3734117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8001-A642-400D-B6AD-3E19E5A501D7}"/>
              </a:ext>
            </a:extLst>
          </p:cNvPr>
          <p:cNvSpPr>
            <a:spLocks noGrp="1"/>
          </p:cNvSpPr>
          <p:nvPr>
            <p:ph type="title"/>
          </p:nvPr>
        </p:nvSpPr>
        <p:spPr/>
        <p:txBody>
          <a:bodyPr/>
          <a:lstStyle/>
          <a:p>
            <a:r>
              <a:rPr lang="en-SG" dirty="0"/>
              <a:t>Today’s plan</a:t>
            </a:r>
          </a:p>
        </p:txBody>
      </p:sp>
      <p:sp>
        <p:nvSpPr>
          <p:cNvPr id="3" name="Content Placeholder 2">
            <a:extLst>
              <a:ext uri="{FF2B5EF4-FFF2-40B4-BE49-F238E27FC236}">
                <a16:creationId xmlns:a16="http://schemas.microsoft.com/office/drawing/2014/main" id="{68D42D0C-2E71-478F-B206-6E565EA457D2}"/>
              </a:ext>
            </a:extLst>
          </p:cNvPr>
          <p:cNvSpPr>
            <a:spLocks noGrp="1"/>
          </p:cNvSpPr>
          <p:nvPr>
            <p:ph idx="1"/>
          </p:nvPr>
        </p:nvSpPr>
        <p:spPr/>
        <p:txBody>
          <a:bodyPr>
            <a:normAutofit/>
          </a:bodyPr>
          <a:lstStyle/>
          <a:p>
            <a:r>
              <a:rPr lang="en-SG" dirty="0"/>
              <a:t>Unit 20: C Pre-processor</a:t>
            </a:r>
          </a:p>
          <a:p>
            <a:pPr lvl="1"/>
            <a:r>
              <a:rPr lang="en-SG" dirty="0"/>
              <a:t>Problem Set 20.1, 20.2</a:t>
            </a:r>
          </a:p>
          <a:p>
            <a:r>
              <a:rPr lang="en-SG" dirty="0"/>
              <a:t>Unit 21: Assert</a:t>
            </a:r>
          </a:p>
          <a:p>
            <a:pPr lvl="1"/>
            <a:r>
              <a:rPr lang="en-SG" dirty="0"/>
              <a:t>Problem Set 21.1</a:t>
            </a:r>
          </a:p>
          <a:p>
            <a:r>
              <a:rPr lang="en-SG" dirty="0"/>
              <a:t>Unit 22: Efficiency</a:t>
            </a:r>
          </a:p>
          <a:p>
            <a:pPr lvl="1"/>
            <a:r>
              <a:rPr lang="en-SG" dirty="0"/>
              <a:t>Problem Set 22.1, 22.2</a:t>
            </a:r>
          </a:p>
        </p:txBody>
      </p:sp>
    </p:spTree>
    <p:extLst>
      <p:ext uri="{BB962C8B-B14F-4D97-AF65-F5344CB8AC3E}">
        <p14:creationId xmlns:p14="http://schemas.microsoft.com/office/powerpoint/2010/main" val="3586068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DE21-E3B3-455C-A688-5E366B4E1F02}"/>
              </a:ext>
            </a:extLst>
          </p:cNvPr>
          <p:cNvSpPr>
            <a:spLocks noGrp="1"/>
          </p:cNvSpPr>
          <p:nvPr>
            <p:ph type="title"/>
          </p:nvPr>
        </p:nvSpPr>
        <p:spPr/>
        <p:txBody>
          <a:bodyPr/>
          <a:lstStyle/>
          <a:p>
            <a:r>
              <a:rPr lang="en-SG" dirty="0"/>
              <a:t>Problem Set 20.2</a:t>
            </a:r>
          </a:p>
        </p:txBody>
      </p:sp>
      <p:sp>
        <p:nvSpPr>
          <p:cNvPr id="3" name="Content Placeholder 2">
            <a:extLst>
              <a:ext uri="{FF2B5EF4-FFF2-40B4-BE49-F238E27FC236}">
                <a16:creationId xmlns:a16="http://schemas.microsoft.com/office/drawing/2014/main" id="{C5EB3467-5411-424E-A038-13ADC95C1351}"/>
              </a:ext>
            </a:extLst>
          </p:cNvPr>
          <p:cNvSpPr>
            <a:spLocks noGrp="1"/>
          </p:cNvSpPr>
          <p:nvPr>
            <p:ph idx="1"/>
          </p:nvPr>
        </p:nvSpPr>
        <p:spPr>
          <a:xfrm>
            <a:off x="6473371" y="1923067"/>
            <a:ext cx="5214258" cy="4521275"/>
          </a:xfrm>
        </p:spPr>
        <p:txBody>
          <a:bodyPr>
            <a:normAutofit/>
          </a:bodyPr>
          <a:lstStyle/>
          <a:p>
            <a:r>
              <a:rPr lang="en-SG" sz="2400" dirty="0">
                <a:solidFill>
                  <a:srgbClr val="FF0000"/>
                </a:solidFill>
              </a:rPr>
              <a:t>Modified version</a:t>
            </a:r>
            <a:endParaRPr lang="en-US" sz="2400" dirty="0">
              <a:solidFill>
                <a:srgbClr val="FF0000"/>
              </a:solidFill>
            </a:endParaRPr>
          </a:p>
          <a:p>
            <a:pPr marL="0" indent="0">
              <a:buNone/>
            </a:pPr>
            <a:r>
              <a:rPr lang="en-US" sz="2400" dirty="0">
                <a:solidFill>
                  <a:schemeClr val="accent1">
                    <a:lumMod val="50000"/>
                  </a:schemeClr>
                </a:solidFill>
              </a:rPr>
              <a:t>#define SWAP(T, x, y) T temp = x;\</a:t>
            </a:r>
            <a:br>
              <a:rPr lang="en-US" sz="2400" dirty="0">
                <a:solidFill>
                  <a:schemeClr val="accent1">
                    <a:lumMod val="50000"/>
                  </a:schemeClr>
                </a:solidFill>
              </a:rPr>
            </a:br>
            <a:r>
              <a:rPr lang="en-US" sz="2400" dirty="0">
                <a:solidFill>
                  <a:schemeClr val="accent1">
                    <a:lumMod val="50000"/>
                  </a:schemeClr>
                </a:solidFill>
              </a:rPr>
              <a:t>	x = y;\ </a:t>
            </a:r>
            <a:br>
              <a:rPr lang="en-US" sz="2400" dirty="0">
                <a:solidFill>
                  <a:schemeClr val="accent1">
                    <a:lumMod val="50000"/>
                  </a:schemeClr>
                </a:solidFill>
              </a:rPr>
            </a:br>
            <a:r>
              <a:rPr lang="en-US" sz="2400" dirty="0">
                <a:solidFill>
                  <a:schemeClr val="accent1">
                    <a:lumMod val="50000"/>
                  </a:schemeClr>
                </a:solidFill>
              </a:rPr>
              <a:t>	y = temp;</a:t>
            </a:r>
          </a:p>
          <a:p>
            <a:pPr marL="0" inden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None/>
            </a:pPr>
            <a:r>
              <a:rPr lang="en-SG" sz="2400"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SWAP(</a:t>
            </a:r>
            <a:r>
              <a:rPr lang="en-SG" sz="2400" dirty="0">
                <a:solidFill>
                  <a:srgbClr val="0070C0"/>
                </a:solidFill>
              </a:rPr>
              <a:t>long</a:t>
            </a:r>
            <a:r>
              <a:rPr lang="en-SG" sz="2400" dirty="0"/>
              <a:t>, x, y);</a:t>
            </a:r>
          </a:p>
          <a:p>
            <a:pPr marL="0" indent="0">
              <a:buNone/>
            </a:pPr>
            <a:r>
              <a:rPr lang="en-SG" sz="2400" dirty="0"/>
              <a:t>}</a:t>
            </a:r>
          </a:p>
          <a:p>
            <a:r>
              <a:rPr lang="en-SG" sz="2400" dirty="0">
                <a:solidFill>
                  <a:srgbClr val="FF0000"/>
                </a:solidFill>
              </a:rPr>
              <a:t>What could go wrong?</a:t>
            </a:r>
          </a:p>
        </p:txBody>
      </p:sp>
      <p:sp>
        <p:nvSpPr>
          <p:cNvPr id="6" name="Content Placeholder 2">
            <a:extLst>
              <a:ext uri="{FF2B5EF4-FFF2-40B4-BE49-F238E27FC236}">
                <a16:creationId xmlns:a16="http://schemas.microsoft.com/office/drawing/2014/main" id="{534A9822-62CA-4500-AFAC-522C171B6630}"/>
              </a:ext>
            </a:extLst>
          </p:cNvPr>
          <p:cNvSpPr txBox="1">
            <a:spLocks/>
          </p:cNvSpPr>
          <p:nvPr/>
        </p:nvSpPr>
        <p:spPr>
          <a:xfrm>
            <a:off x="1371601" y="1923067"/>
            <a:ext cx="4724399" cy="452127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400" dirty="0">
                <a:solidFill>
                  <a:schemeClr val="tx1"/>
                </a:solidFill>
              </a:rPr>
              <a:t>Original solution</a:t>
            </a:r>
          </a:p>
          <a:p>
            <a:pPr marL="0" indent="0">
              <a:buNone/>
            </a:pPr>
            <a:r>
              <a:rPr lang="en-US" sz="2400" dirty="0">
                <a:solidFill>
                  <a:schemeClr val="accent1">
                    <a:lumMod val="50000"/>
                  </a:schemeClr>
                </a:solidFill>
              </a:rPr>
              <a:t>#define SWAP(T, x, y) {\ </a:t>
            </a:r>
            <a:br>
              <a:rPr lang="en-US" sz="2400" dirty="0">
                <a:solidFill>
                  <a:schemeClr val="accent1">
                    <a:lumMod val="50000"/>
                  </a:schemeClr>
                </a:solidFill>
              </a:rPr>
            </a:br>
            <a:r>
              <a:rPr lang="en-US" sz="2400" dirty="0">
                <a:solidFill>
                  <a:schemeClr val="accent1">
                    <a:lumMod val="50000"/>
                  </a:schemeClr>
                </a:solidFill>
              </a:rPr>
              <a:t>	T temp;\ </a:t>
            </a:r>
            <a:br>
              <a:rPr lang="en-US" sz="2400" dirty="0">
                <a:solidFill>
                  <a:schemeClr val="accent1">
                    <a:lumMod val="50000"/>
                  </a:schemeClr>
                </a:solidFill>
              </a:rPr>
            </a:br>
            <a:r>
              <a:rPr lang="en-US" sz="2400" dirty="0">
                <a:solidFill>
                  <a:schemeClr val="accent1">
                    <a:lumMod val="50000"/>
                  </a:schemeClr>
                </a:solidFill>
              </a:rPr>
              <a:t>	temp = x;\ </a:t>
            </a:r>
            <a:br>
              <a:rPr lang="en-US" sz="2400" dirty="0">
                <a:solidFill>
                  <a:schemeClr val="accent1">
                    <a:lumMod val="50000"/>
                  </a:schemeClr>
                </a:solidFill>
              </a:rPr>
            </a:br>
            <a:r>
              <a:rPr lang="en-US" sz="2400" dirty="0">
                <a:solidFill>
                  <a:schemeClr val="accent1">
                    <a:lumMod val="50000"/>
                  </a:schemeClr>
                </a:solidFill>
              </a:rPr>
              <a:t>	x = y;\ </a:t>
            </a:r>
            <a:br>
              <a:rPr lang="en-US" sz="2400" dirty="0">
                <a:solidFill>
                  <a:schemeClr val="accent1">
                    <a:lumMod val="50000"/>
                  </a:schemeClr>
                </a:solidFill>
              </a:rPr>
            </a:br>
            <a:r>
              <a:rPr lang="en-US" sz="2400" dirty="0">
                <a:solidFill>
                  <a:schemeClr val="accent1">
                    <a:lumMod val="50000"/>
                  </a:schemeClr>
                </a:solidFill>
              </a:rPr>
              <a:t>	y = temp;\ </a:t>
            </a:r>
            <a:br>
              <a:rPr lang="en-US" sz="2400" dirty="0">
                <a:solidFill>
                  <a:schemeClr val="accent1">
                    <a:lumMod val="50000"/>
                  </a:schemeClr>
                </a:solidFill>
              </a:rPr>
            </a:br>
            <a:r>
              <a:rPr lang="en-US" sz="2400" dirty="0">
                <a:solidFill>
                  <a:schemeClr val="accent1">
                    <a:lumMod val="50000"/>
                  </a:schemeClr>
                </a:solidFill>
              </a:rPr>
              <a:t>}</a:t>
            </a:r>
          </a:p>
          <a:p>
            <a:pPr marL="0" indent="0">
              <a:buFont typeface="Franklin Gothic Book" panose="020B0503020102020204" pitchFamily="34" charse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Font typeface="Franklin Gothic Book" panose="020B0503020102020204" pitchFamily="34" charset="0"/>
              <a:buNone/>
            </a:pPr>
            <a:r>
              <a:rPr lang="en-SG" sz="2400"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SWAP(</a:t>
            </a:r>
            <a:r>
              <a:rPr lang="en-SG" sz="2400" dirty="0">
                <a:solidFill>
                  <a:srgbClr val="0070C0"/>
                </a:solidFill>
              </a:rPr>
              <a:t>long</a:t>
            </a:r>
            <a:r>
              <a:rPr lang="en-SG" sz="2400" dirty="0"/>
              <a:t>, x, y);</a:t>
            </a:r>
          </a:p>
          <a:p>
            <a:pPr marL="0" indent="0">
              <a:buFont typeface="Franklin Gothic Book" panose="020B0503020102020204" pitchFamily="34" charset="0"/>
              <a:buNone/>
            </a:pPr>
            <a:r>
              <a:rPr lang="en-SG" sz="2400" dirty="0"/>
              <a:t>}</a:t>
            </a:r>
          </a:p>
        </p:txBody>
      </p:sp>
    </p:spTree>
    <p:extLst>
      <p:ext uri="{BB962C8B-B14F-4D97-AF65-F5344CB8AC3E}">
        <p14:creationId xmlns:p14="http://schemas.microsoft.com/office/powerpoint/2010/main" val="1123968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DE21-E3B3-455C-A688-5E366B4E1F02}"/>
              </a:ext>
            </a:extLst>
          </p:cNvPr>
          <p:cNvSpPr>
            <a:spLocks noGrp="1"/>
          </p:cNvSpPr>
          <p:nvPr>
            <p:ph type="title"/>
          </p:nvPr>
        </p:nvSpPr>
        <p:spPr/>
        <p:txBody>
          <a:bodyPr/>
          <a:lstStyle/>
          <a:p>
            <a:r>
              <a:rPr lang="en-SG" dirty="0"/>
              <a:t>Problem Set 20.2 - Original</a:t>
            </a:r>
          </a:p>
        </p:txBody>
      </p:sp>
      <p:sp>
        <p:nvSpPr>
          <p:cNvPr id="3" name="Content Placeholder 2">
            <a:extLst>
              <a:ext uri="{FF2B5EF4-FFF2-40B4-BE49-F238E27FC236}">
                <a16:creationId xmlns:a16="http://schemas.microsoft.com/office/drawing/2014/main" id="{C5EB3467-5411-424E-A038-13ADC95C1351}"/>
              </a:ext>
            </a:extLst>
          </p:cNvPr>
          <p:cNvSpPr>
            <a:spLocks noGrp="1"/>
          </p:cNvSpPr>
          <p:nvPr>
            <p:ph idx="1"/>
          </p:nvPr>
        </p:nvSpPr>
        <p:spPr>
          <a:xfrm>
            <a:off x="6473371" y="1923067"/>
            <a:ext cx="5214258" cy="4521275"/>
          </a:xfrm>
        </p:spPr>
        <p:txBody>
          <a:bodyPr>
            <a:normAutofit/>
          </a:bodyPr>
          <a:lstStyle/>
          <a:p>
            <a:r>
              <a:rPr lang="en-SG" sz="2400" dirty="0"/>
              <a:t>Becomes:</a:t>
            </a:r>
          </a:p>
          <a:p>
            <a:pPr marL="0" inden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None/>
            </a:pPr>
            <a:r>
              <a:rPr lang="en-SG" sz="2400"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 </a:t>
            </a:r>
            <a:br>
              <a:rPr lang="en-SG" sz="2400" dirty="0"/>
            </a:br>
            <a:r>
              <a:rPr lang="en-SG" sz="2400" dirty="0"/>
              <a:t>		</a:t>
            </a:r>
            <a:r>
              <a:rPr lang="en-SG" sz="2400" dirty="0">
                <a:solidFill>
                  <a:srgbClr val="0070C0"/>
                </a:solidFill>
              </a:rPr>
              <a:t>long</a:t>
            </a:r>
            <a:r>
              <a:rPr lang="en-SG" sz="2400" dirty="0"/>
              <a:t> temp;</a:t>
            </a:r>
            <a:br>
              <a:rPr lang="en-SG" sz="2400" dirty="0"/>
            </a:br>
            <a:r>
              <a:rPr lang="en-SG" sz="2400" dirty="0"/>
              <a:t>		temp = x;</a:t>
            </a:r>
            <a:br>
              <a:rPr lang="en-SG" sz="2400" dirty="0"/>
            </a:br>
            <a:r>
              <a:rPr lang="en-SG" sz="2400" dirty="0"/>
              <a:t>		x = y;</a:t>
            </a:r>
            <a:br>
              <a:rPr lang="en-SG" sz="2400" dirty="0"/>
            </a:br>
            <a:r>
              <a:rPr lang="en-SG" sz="2400" dirty="0"/>
              <a:t>		y = temp;</a:t>
            </a:r>
          </a:p>
          <a:p>
            <a:pPr marL="0" indent="0">
              <a:buNone/>
            </a:pPr>
            <a:r>
              <a:rPr lang="en-SG" sz="2400" dirty="0"/>
              <a:t>	};</a:t>
            </a:r>
          </a:p>
          <a:p>
            <a:pPr marL="0" indent="0">
              <a:buNone/>
            </a:pPr>
            <a:r>
              <a:rPr lang="en-SG" sz="2400" dirty="0"/>
              <a:t>}</a:t>
            </a:r>
          </a:p>
          <a:p>
            <a:pPr marL="0" indent="0">
              <a:buNone/>
            </a:pPr>
            <a:endParaRPr lang="en-SG" sz="2400" dirty="0"/>
          </a:p>
        </p:txBody>
      </p:sp>
      <p:sp>
        <p:nvSpPr>
          <p:cNvPr id="6" name="Content Placeholder 2">
            <a:extLst>
              <a:ext uri="{FF2B5EF4-FFF2-40B4-BE49-F238E27FC236}">
                <a16:creationId xmlns:a16="http://schemas.microsoft.com/office/drawing/2014/main" id="{534A9822-62CA-4500-AFAC-522C171B6630}"/>
              </a:ext>
            </a:extLst>
          </p:cNvPr>
          <p:cNvSpPr txBox="1">
            <a:spLocks/>
          </p:cNvSpPr>
          <p:nvPr/>
        </p:nvSpPr>
        <p:spPr>
          <a:xfrm>
            <a:off x="1371601" y="1923067"/>
            <a:ext cx="4724399" cy="452127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400" dirty="0">
                <a:solidFill>
                  <a:schemeClr val="tx1"/>
                </a:solidFill>
              </a:rPr>
              <a:t>Original solution</a:t>
            </a:r>
          </a:p>
          <a:p>
            <a:pPr marL="0" indent="0">
              <a:buNone/>
            </a:pPr>
            <a:r>
              <a:rPr lang="en-US" sz="2400" dirty="0">
                <a:solidFill>
                  <a:schemeClr val="accent1">
                    <a:lumMod val="50000"/>
                  </a:schemeClr>
                </a:solidFill>
              </a:rPr>
              <a:t>#define SWAP(T, x, y) {\ </a:t>
            </a:r>
            <a:br>
              <a:rPr lang="en-US" sz="2400" dirty="0">
                <a:solidFill>
                  <a:schemeClr val="accent1">
                    <a:lumMod val="50000"/>
                  </a:schemeClr>
                </a:solidFill>
              </a:rPr>
            </a:br>
            <a:r>
              <a:rPr lang="en-US" sz="2400" dirty="0">
                <a:solidFill>
                  <a:schemeClr val="accent1">
                    <a:lumMod val="50000"/>
                  </a:schemeClr>
                </a:solidFill>
              </a:rPr>
              <a:t>	T temp;\ </a:t>
            </a:r>
            <a:br>
              <a:rPr lang="en-US" sz="2400" dirty="0">
                <a:solidFill>
                  <a:schemeClr val="accent1">
                    <a:lumMod val="50000"/>
                  </a:schemeClr>
                </a:solidFill>
              </a:rPr>
            </a:br>
            <a:r>
              <a:rPr lang="en-US" sz="2400" dirty="0">
                <a:solidFill>
                  <a:schemeClr val="accent1">
                    <a:lumMod val="50000"/>
                  </a:schemeClr>
                </a:solidFill>
              </a:rPr>
              <a:t>	temp = x;\ </a:t>
            </a:r>
            <a:br>
              <a:rPr lang="en-US" sz="2400" dirty="0">
                <a:solidFill>
                  <a:schemeClr val="accent1">
                    <a:lumMod val="50000"/>
                  </a:schemeClr>
                </a:solidFill>
              </a:rPr>
            </a:br>
            <a:r>
              <a:rPr lang="en-US" sz="2400" dirty="0">
                <a:solidFill>
                  <a:schemeClr val="accent1">
                    <a:lumMod val="50000"/>
                  </a:schemeClr>
                </a:solidFill>
              </a:rPr>
              <a:t>	x = y;\ </a:t>
            </a:r>
            <a:br>
              <a:rPr lang="en-US" sz="2400" dirty="0">
                <a:solidFill>
                  <a:schemeClr val="accent1">
                    <a:lumMod val="50000"/>
                  </a:schemeClr>
                </a:solidFill>
              </a:rPr>
            </a:br>
            <a:r>
              <a:rPr lang="en-US" sz="2400" dirty="0">
                <a:solidFill>
                  <a:schemeClr val="accent1">
                    <a:lumMod val="50000"/>
                  </a:schemeClr>
                </a:solidFill>
              </a:rPr>
              <a:t>	y = temp;\ </a:t>
            </a:r>
            <a:br>
              <a:rPr lang="en-US" sz="2400" dirty="0">
                <a:solidFill>
                  <a:schemeClr val="accent1">
                    <a:lumMod val="50000"/>
                  </a:schemeClr>
                </a:solidFill>
              </a:rPr>
            </a:br>
            <a:r>
              <a:rPr lang="en-US" sz="2400" dirty="0">
                <a:solidFill>
                  <a:schemeClr val="accent1">
                    <a:lumMod val="50000"/>
                  </a:schemeClr>
                </a:solidFill>
              </a:rPr>
              <a:t>}</a:t>
            </a:r>
          </a:p>
          <a:p>
            <a:pPr marL="0" indent="0">
              <a:buFont typeface="Franklin Gothic Book" panose="020B0503020102020204" pitchFamily="34" charse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Font typeface="Franklin Gothic Book" panose="020B0503020102020204" pitchFamily="34" charset="0"/>
              <a:buNone/>
            </a:pPr>
            <a:r>
              <a:rPr lang="en-SG" sz="2400"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SWAP(</a:t>
            </a:r>
            <a:r>
              <a:rPr lang="en-SG" sz="2400" dirty="0">
                <a:solidFill>
                  <a:srgbClr val="0070C0"/>
                </a:solidFill>
              </a:rPr>
              <a:t>long</a:t>
            </a:r>
            <a:r>
              <a:rPr lang="en-SG" sz="2400" dirty="0"/>
              <a:t>, x, y);</a:t>
            </a:r>
          </a:p>
          <a:p>
            <a:pPr marL="0" indent="0">
              <a:buFont typeface="Franklin Gothic Book" panose="020B0503020102020204" pitchFamily="34" charset="0"/>
              <a:buNone/>
            </a:pPr>
            <a:r>
              <a:rPr lang="en-SG" sz="2400" dirty="0"/>
              <a:t>}</a:t>
            </a:r>
          </a:p>
        </p:txBody>
      </p:sp>
    </p:spTree>
    <p:extLst>
      <p:ext uri="{BB962C8B-B14F-4D97-AF65-F5344CB8AC3E}">
        <p14:creationId xmlns:p14="http://schemas.microsoft.com/office/powerpoint/2010/main" val="3730195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DE21-E3B3-455C-A688-5E366B4E1F02}"/>
              </a:ext>
            </a:extLst>
          </p:cNvPr>
          <p:cNvSpPr>
            <a:spLocks noGrp="1"/>
          </p:cNvSpPr>
          <p:nvPr>
            <p:ph type="title"/>
          </p:nvPr>
        </p:nvSpPr>
        <p:spPr/>
        <p:txBody>
          <a:bodyPr/>
          <a:lstStyle/>
          <a:p>
            <a:r>
              <a:rPr lang="en-SG" dirty="0"/>
              <a:t>Problem Set 20.2 - Original</a:t>
            </a:r>
          </a:p>
        </p:txBody>
      </p:sp>
      <p:sp>
        <p:nvSpPr>
          <p:cNvPr id="3" name="Content Placeholder 2">
            <a:extLst>
              <a:ext uri="{FF2B5EF4-FFF2-40B4-BE49-F238E27FC236}">
                <a16:creationId xmlns:a16="http://schemas.microsoft.com/office/drawing/2014/main" id="{C5EB3467-5411-424E-A038-13ADC95C1351}"/>
              </a:ext>
            </a:extLst>
          </p:cNvPr>
          <p:cNvSpPr>
            <a:spLocks noGrp="1"/>
          </p:cNvSpPr>
          <p:nvPr>
            <p:ph idx="1"/>
          </p:nvPr>
        </p:nvSpPr>
        <p:spPr>
          <a:xfrm>
            <a:off x="6473371" y="1923067"/>
            <a:ext cx="5214258" cy="4521275"/>
          </a:xfrm>
        </p:spPr>
        <p:txBody>
          <a:bodyPr>
            <a:normAutofit/>
          </a:bodyPr>
          <a:lstStyle/>
          <a:p>
            <a:r>
              <a:rPr lang="en-SG" sz="2400" dirty="0"/>
              <a:t>Becomes:</a:t>
            </a:r>
          </a:p>
          <a:p>
            <a:pPr marL="0" inden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None/>
            </a:pPr>
            <a:r>
              <a:rPr lang="en-SG" sz="2400"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a:t>
            </a:r>
            <a:r>
              <a:rPr lang="en-SG" sz="2400" dirty="0">
                <a:solidFill>
                  <a:srgbClr val="0070C0"/>
                </a:solidFill>
              </a:rPr>
              <a:t>long</a:t>
            </a:r>
            <a:r>
              <a:rPr lang="en-SG" sz="2400" dirty="0"/>
              <a:t> temp = x;</a:t>
            </a:r>
            <a:br>
              <a:rPr lang="en-SG" sz="2400" dirty="0"/>
            </a:br>
            <a:r>
              <a:rPr lang="en-SG" sz="2400" dirty="0"/>
              <a:t>	x = y;</a:t>
            </a:r>
            <a:br>
              <a:rPr lang="en-SG" sz="2400" dirty="0"/>
            </a:br>
            <a:r>
              <a:rPr lang="en-SG" sz="2400" dirty="0"/>
              <a:t>	y = temp;</a:t>
            </a:r>
          </a:p>
          <a:p>
            <a:pPr marL="0" indent="0">
              <a:buNone/>
            </a:pPr>
            <a:r>
              <a:rPr lang="en-SG" sz="2400" dirty="0"/>
              <a:t>}</a:t>
            </a:r>
          </a:p>
          <a:p>
            <a:r>
              <a:rPr lang="en-SG" sz="2400" dirty="0">
                <a:solidFill>
                  <a:srgbClr val="FF0000"/>
                </a:solidFill>
              </a:rPr>
              <a:t>What could go wrong?</a:t>
            </a:r>
            <a:endParaRPr lang="en-SG" sz="2400" dirty="0"/>
          </a:p>
        </p:txBody>
      </p:sp>
      <p:sp>
        <p:nvSpPr>
          <p:cNvPr id="6" name="Content Placeholder 2">
            <a:extLst>
              <a:ext uri="{FF2B5EF4-FFF2-40B4-BE49-F238E27FC236}">
                <a16:creationId xmlns:a16="http://schemas.microsoft.com/office/drawing/2014/main" id="{534A9822-62CA-4500-AFAC-522C171B6630}"/>
              </a:ext>
            </a:extLst>
          </p:cNvPr>
          <p:cNvSpPr txBox="1">
            <a:spLocks/>
          </p:cNvSpPr>
          <p:nvPr/>
        </p:nvSpPr>
        <p:spPr>
          <a:xfrm>
            <a:off x="1371601" y="1923067"/>
            <a:ext cx="4724399" cy="452127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SG" sz="2400" dirty="0"/>
              <a:t>Modified version</a:t>
            </a:r>
            <a:endParaRPr lang="en-US" sz="2400" dirty="0">
              <a:solidFill>
                <a:schemeClr val="accent1">
                  <a:lumMod val="50000"/>
                </a:schemeClr>
              </a:solidFill>
            </a:endParaRPr>
          </a:p>
          <a:p>
            <a:pPr marL="0" indent="0">
              <a:buNone/>
            </a:pPr>
            <a:r>
              <a:rPr lang="en-US" sz="2400" dirty="0">
                <a:solidFill>
                  <a:schemeClr val="accent1">
                    <a:lumMod val="50000"/>
                  </a:schemeClr>
                </a:solidFill>
              </a:rPr>
              <a:t>#define SWAP(T, x, y) T temp = x;\</a:t>
            </a:r>
            <a:br>
              <a:rPr lang="en-US" sz="2400" dirty="0">
                <a:solidFill>
                  <a:schemeClr val="accent1">
                    <a:lumMod val="50000"/>
                  </a:schemeClr>
                </a:solidFill>
              </a:rPr>
            </a:br>
            <a:r>
              <a:rPr lang="en-US" sz="2400" dirty="0">
                <a:solidFill>
                  <a:schemeClr val="accent1">
                    <a:lumMod val="50000"/>
                  </a:schemeClr>
                </a:solidFill>
              </a:rPr>
              <a:t>	x = y;\ </a:t>
            </a:r>
            <a:br>
              <a:rPr lang="en-US" sz="2400" dirty="0">
                <a:solidFill>
                  <a:schemeClr val="accent1">
                    <a:lumMod val="50000"/>
                  </a:schemeClr>
                </a:solidFill>
              </a:rPr>
            </a:br>
            <a:r>
              <a:rPr lang="en-US" sz="2400" dirty="0">
                <a:solidFill>
                  <a:schemeClr val="accent1">
                    <a:lumMod val="50000"/>
                  </a:schemeClr>
                </a:solidFill>
              </a:rPr>
              <a:t>	y = temp;</a:t>
            </a:r>
          </a:p>
          <a:p>
            <a:pPr marL="0" inden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None/>
            </a:pPr>
            <a:r>
              <a:rPr lang="en-SG" sz="2400"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SWAP(</a:t>
            </a:r>
            <a:r>
              <a:rPr lang="en-SG" sz="2400" dirty="0">
                <a:solidFill>
                  <a:srgbClr val="0070C0"/>
                </a:solidFill>
              </a:rPr>
              <a:t>long</a:t>
            </a:r>
            <a:r>
              <a:rPr lang="en-SG" sz="2400" dirty="0"/>
              <a:t>, x, y);</a:t>
            </a:r>
          </a:p>
          <a:p>
            <a:pPr marL="0" indent="0">
              <a:buNone/>
            </a:pPr>
            <a:r>
              <a:rPr lang="en-SG" sz="2400" dirty="0"/>
              <a:t>}</a:t>
            </a:r>
          </a:p>
        </p:txBody>
      </p:sp>
    </p:spTree>
    <p:extLst>
      <p:ext uri="{BB962C8B-B14F-4D97-AF65-F5344CB8AC3E}">
        <p14:creationId xmlns:p14="http://schemas.microsoft.com/office/powerpoint/2010/main" val="2756452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DE21-E3B3-455C-A688-5E366B4E1F02}"/>
              </a:ext>
            </a:extLst>
          </p:cNvPr>
          <p:cNvSpPr>
            <a:spLocks noGrp="1"/>
          </p:cNvSpPr>
          <p:nvPr>
            <p:ph type="title"/>
          </p:nvPr>
        </p:nvSpPr>
        <p:spPr/>
        <p:txBody>
          <a:bodyPr/>
          <a:lstStyle/>
          <a:p>
            <a:r>
              <a:rPr lang="en-SG" dirty="0"/>
              <a:t>Problem Set 20.2 - Original</a:t>
            </a:r>
          </a:p>
        </p:txBody>
      </p:sp>
      <p:sp>
        <p:nvSpPr>
          <p:cNvPr id="3" name="Content Placeholder 2">
            <a:extLst>
              <a:ext uri="{FF2B5EF4-FFF2-40B4-BE49-F238E27FC236}">
                <a16:creationId xmlns:a16="http://schemas.microsoft.com/office/drawing/2014/main" id="{C5EB3467-5411-424E-A038-13ADC95C1351}"/>
              </a:ext>
            </a:extLst>
          </p:cNvPr>
          <p:cNvSpPr>
            <a:spLocks noGrp="1"/>
          </p:cNvSpPr>
          <p:nvPr>
            <p:ph idx="1"/>
          </p:nvPr>
        </p:nvSpPr>
        <p:spPr>
          <a:xfrm>
            <a:off x="6473371" y="1923067"/>
            <a:ext cx="5214258" cy="4521275"/>
          </a:xfrm>
        </p:spPr>
        <p:txBody>
          <a:bodyPr>
            <a:normAutofit/>
          </a:bodyPr>
          <a:lstStyle/>
          <a:p>
            <a:r>
              <a:rPr lang="en-SG" sz="2400" dirty="0"/>
              <a:t>Second solution becomes:</a:t>
            </a:r>
          </a:p>
          <a:p>
            <a:pPr marL="0" inden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None/>
            </a:pPr>
            <a:r>
              <a:rPr lang="en-SG" sz="2400"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a:t>
            </a:r>
            <a:r>
              <a:rPr lang="en-SG" sz="2400" dirty="0">
                <a:solidFill>
                  <a:srgbClr val="0070C0"/>
                </a:solidFill>
              </a:rPr>
              <a:t>long</a:t>
            </a:r>
            <a:r>
              <a:rPr lang="en-SG" sz="2400" dirty="0"/>
              <a:t> temp = x;</a:t>
            </a:r>
            <a:br>
              <a:rPr lang="en-SG" sz="2400" dirty="0"/>
            </a:br>
            <a:r>
              <a:rPr lang="en-SG" sz="2400" dirty="0"/>
              <a:t>	x = y;</a:t>
            </a:r>
            <a:br>
              <a:rPr lang="en-SG" sz="2400" dirty="0"/>
            </a:br>
            <a:r>
              <a:rPr lang="en-SG" sz="2400" dirty="0"/>
              <a:t>	y = temp;</a:t>
            </a:r>
          </a:p>
          <a:p>
            <a:pPr marL="0" indent="0">
              <a:buNone/>
            </a:pPr>
            <a:r>
              <a:rPr lang="en-SG" sz="2400" dirty="0"/>
              <a:t>}</a:t>
            </a:r>
          </a:p>
          <a:p>
            <a:r>
              <a:rPr lang="en-SG" sz="2400" dirty="0">
                <a:solidFill>
                  <a:srgbClr val="FF0000"/>
                </a:solidFill>
              </a:rPr>
              <a:t>What could go wrong?</a:t>
            </a:r>
            <a:endParaRPr lang="en-SG" sz="2400" dirty="0"/>
          </a:p>
        </p:txBody>
      </p:sp>
      <p:sp>
        <p:nvSpPr>
          <p:cNvPr id="6" name="Content Placeholder 2">
            <a:extLst>
              <a:ext uri="{FF2B5EF4-FFF2-40B4-BE49-F238E27FC236}">
                <a16:creationId xmlns:a16="http://schemas.microsoft.com/office/drawing/2014/main" id="{534A9822-62CA-4500-AFAC-522C171B6630}"/>
              </a:ext>
            </a:extLst>
          </p:cNvPr>
          <p:cNvSpPr txBox="1">
            <a:spLocks/>
          </p:cNvSpPr>
          <p:nvPr/>
        </p:nvSpPr>
        <p:spPr>
          <a:xfrm>
            <a:off x="1371601" y="1923067"/>
            <a:ext cx="4724399" cy="452127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SG" sz="2400" dirty="0"/>
              <a:t>Original becomes:</a:t>
            </a:r>
          </a:p>
          <a:p>
            <a:pPr marL="0" inden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None/>
            </a:pPr>
            <a:r>
              <a:rPr lang="en-SG" sz="2400"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 </a:t>
            </a:r>
            <a:br>
              <a:rPr lang="en-SG" sz="2400" dirty="0"/>
            </a:br>
            <a:r>
              <a:rPr lang="en-SG" sz="2400" dirty="0"/>
              <a:t>		</a:t>
            </a:r>
            <a:r>
              <a:rPr lang="en-SG" sz="2400" dirty="0">
                <a:solidFill>
                  <a:srgbClr val="0070C0"/>
                </a:solidFill>
              </a:rPr>
              <a:t>long</a:t>
            </a:r>
            <a:r>
              <a:rPr lang="en-SG" sz="2400" dirty="0"/>
              <a:t> temp;</a:t>
            </a:r>
            <a:br>
              <a:rPr lang="en-SG" sz="2400" dirty="0"/>
            </a:br>
            <a:r>
              <a:rPr lang="en-SG" sz="2400" dirty="0"/>
              <a:t>		temp = x;</a:t>
            </a:r>
            <a:br>
              <a:rPr lang="en-SG" sz="2400" dirty="0"/>
            </a:br>
            <a:r>
              <a:rPr lang="en-SG" sz="2400" dirty="0"/>
              <a:t>		x = y;</a:t>
            </a:r>
            <a:br>
              <a:rPr lang="en-SG" sz="2400" dirty="0"/>
            </a:br>
            <a:r>
              <a:rPr lang="en-SG" sz="2400" dirty="0"/>
              <a:t>		y = temp;</a:t>
            </a:r>
          </a:p>
          <a:p>
            <a:pPr marL="0" indent="0">
              <a:buNone/>
            </a:pPr>
            <a:r>
              <a:rPr lang="en-SG" sz="2400" dirty="0"/>
              <a:t>	};</a:t>
            </a:r>
          </a:p>
          <a:p>
            <a:pPr marL="0" indent="0">
              <a:buNone/>
            </a:pPr>
            <a:r>
              <a:rPr lang="en-SG" sz="2400" dirty="0"/>
              <a:t>}</a:t>
            </a:r>
          </a:p>
        </p:txBody>
      </p:sp>
    </p:spTree>
    <p:extLst>
      <p:ext uri="{BB962C8B-B14F-4D97-AF65-F5344CB8AC3E}">
        <p14:creationId xmlns:p14="http://schemas.microsoft.com/office/powerpoint/2010/main" val="1611089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DE21-E3B3-455C-A688-5E366B4E1F02}"/>
              </a:ext>
            </a:extLst>
          </p:cNvPr>
          <p:cNvSpPr>
            <a:spLocks noGrp="1"/>
          </p:cNvSpPr>
          <p:nvPr>
            <p:ph type="title"/>
          </p:nvPr>
        </p:nvSpPr>
        <p:spPr/>
        <p:txBody>
          <a:bodyPr/>
          <a:lstStyle/>
          <a:p>
            <a:r>
              <a:rPr lang="en-SG" dirty="0"/>
              <a:t>Problem Set 20.2 - Original</a:t>
            </a:r>
          </a:p>
        </p:txBody>
      </p:sp>
      <p:sp>
        <p:nvSpPr>
          <p:cNvPr id="3" name="Content Placeholder 2">
            <a:extLst>
              <a:ext uri="{FF2B5EF4-FFF2-40B4-BE49-F238E27FC236}">
                <a16:creationId xmlns:a16="http://schemas.microsoft.com/office/drawing/2014/main" id="{C5EB3467-5411-424E-A038-13ADC95C1351}"/>
              </a:ext>
            </a:extLst>
          </p:cNvPr>
          <p:cNvSpPr>
            <a:spLocks noGrp="1"/>
          </p:cNvSpPr>
          <p:nvPr>
            <p:ph idx="1"/>
          </p:nvPr>
        </p:nvSpPr>
        <p:spPr>
          <a:xfrm>
            <a:off x="6473371" y="1923067"/>
            <a:ext cx="5214258" cy="4521275"/>
          </a:xfrm>
        </p:spPr>
        <p:txBody>
          <a:bodyPr>
            <a:normAutofit/>
          </a:bodyPr>
          <a:lstStyle/>
          <a:p>
            <a:r>
              <a:rPr lang="en-SG" sz="2400" dirty="0"/>
              <a:t>Second solution becomes:</a:t>
            </a:r>
          </a:p>
          <a:p>
            <a:pPr marL="0" indent="0">
              <a:buNone/>
            </a:pPr>
            <a:r>
              <a:rPr lang="en-SG" sz="2400" dirty="0">
                <a:solidFill>
                  <a:srgbClr val="0070C0"/>
                </a:solidFill>
              </a:rPr>
              <a:t>int</a:t>
            </a:r>
            <a:r>
              <a:rPr lang="en-SG" sz="2400" dirty="0"/>
              <a:t> </a:t>
            </a:r>
            <a:r>
              <a:rPr lang="en-SG" sz="2400" dirty="0">
                <a:solidFill>
                  <a:srgbClr val="FF0000"/>
                </a:solidFill>
              </a:rPr>
              <a:t>main</a:t>
            </a:r>
            <a:r>
              <a:rPr lang="en-SG" sz="2400" dirty="0"/>
              <a:t>() {</a:t>
            </a:r>
            <a:br>
              <a:rPr lang="en-SG" sz="2400" dirty="0"/>
            </a:br>
            <a:r>
              <a:rPr lang="en-SG" sz="2400" dirty="0"/>
              <a:t>	</a:t>
            </a:r>
            <a:r>
              <a:rPr lang="en-SG" sz="2400" b="1" dirty="0">
                <a:solidFill>
                  <a:srgbClr val="FF0000"/>
                </a:solidFill>
              </a:rPr>
              <a:t>long temp = 5.0;</a:t>
            </a:r>
            <a:br>
              <a:rPr lang="en-SG" sz="2400" b="1" dirty="0"/>
            </a:br>
            <a:r>
              <a:rPr lang="en-SG" sz="2400" b="1" dirty="0"/>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a:t>
            </a:r>
            <a:r>
              <a:rPr lang="en-SG" sz="2400" dirty="0">
                <a:solidFill>
                  <a:srgbClr val="0070C0"/>
                </a:solidFill>
              </a:rPr>
              <a:t>long</a:t>
            </a:r>
            <a:r>
              <a:rPr lang="en-SG" sz="2400" dirty="0"/>
              <a:t> temp = x;</a:t>
            </a:r>
            <a:br>
              <a:rPr lang="en-SG" sz="2400" dirty="0"/>
            </a:br>
            <a:r>
              <a:rPr lang="en-SG" sz="2400" dirty="0"/>
              <a:t>	x = y;</a:t>
            </a:r>
            <a:br>
              <a:rPr lang="en-SG" sz="2400" dirty="0"/>
            </a:br>
            <a:r>
              <a:rPr lang="en-SG" sz="2400" dirty="0"/>
              <a:t>	y = temp;</a:t>
            </a:r>
          </a:p>
          <a:p>
            <a:pPr marL="0" indent="0">
              <a:buNone/>
            </a:pPr>
            <a:r>
              <a:rPr lang="en-SG" sz="2400" dirty="0"/>
              <a:t>}</a:t>
            </a:r>
          </a:p>
          <a:p>
            <a:r>
              <a:rPr lang="en-SG" sz="2400" dirty="0">
                <a:solidFill>
                  <a:srgbClr val="FF0000"/>
                </a:solidFill>
              </a:rPr>
              <a:t>What could go wrong? This is what happens:</a:t>
            </a:r>
          </a:p>
          <a:p>
            <a:pPr lvl="1"/>
            <a:r>
              <a:rPr lang="en-SG" sz="2400" b="1" dirty="0">
                <a:solidFill>
                  <a:srgbClr val="FF0000"/>
                </a:solidFill>
              </a:rPr>
              <a:t>error: redefinition of ‘temp’</a:t>
            </a:r>
          </a:p>
          <a:p>
            <a:pPr lvl="1"/>
            <a:endParaRPr lang="en-SG" sz="2400" dirty="0"/>
          </a:p>
        </p:txBody>
      </p:sp>
      <p:sp>
        <p:nvSpPr>
          <p:cNvPr id="6" name="Content Placeholder 2">
            <a:extLst>
              <a:ext uri="{FF2B5EF4-FFF2-40B4-BE49-F238E27FC236}">
                <a16:creationId xmlns:a16="http://schemas.microsoft.com/office/drawing/2014/main" id="{534A9822-62CA-4500-AFAC-522C171B6630}"/>
              </a:ext>
            </a:extLst>
          </p:cNvPr>
          <p:cNvSpPr txBox="1">
            <a:spLocks/>
          </p:cNvSpPr>
          <p:nvPr/>
        </p:nvSpPr>
        <p:spPr>
          <a:xfrm>
            <a:off x="1371601" y="1923067"/>
            <a:ext cx="4724399" cy="452127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SG" sz="2400" dirty="0"/>
              <a:t>Original becomes:</a:t>
            </a:r>
          </a:p>
          <a:p>
            <a:pPr marL="0" indent="0">
              <a:buNone/>
            </a:pPr>
            <a:r>
              <a:rPr lang="en-SG" sz="2400" dirty="0">
                <a:solidFill>
                  <a:srgbClr val="0070C0"/>
                </a:solidFill>
              </a:rPr>
              <a:t>int</a:t>
            </a:r>
            <a:r>
              <a:rPr lang="en-SG" sz="2400" dirty="0"/>
              <a:t> </a:t>
            </a:r>
            <a:r>
              <a:rPr lang="en-SG" sz="2400" dirty="0">
                <a:solidFill>
                  <a:srgbClr val="FF0000"/>
                </a:solidFill>
              </a:rPr>
              <a:t>main</a:t>
            </a:r>
            <a:r>
              <a:rPr lang="en-SG" sz="2400" dirty="0"/>
              <a:t>() {</a:t>
            </a:r>
          </a:p>
          <a:p>
            <a:pPr marL="0" indent="0">
              <a:buNone/>
            </a:pPr>
            <a:r>
              <a:rPr lang="en-SG" sz="2400" dirty="0"/>
              <a:t>	</a:t>
            </a:r>
            <a:r>
              <a:rPr lang="en-SG" sz="2400" b="1" dirty="0">
                <a:solidFill>
                  <a:srgbClr val="FF0000"/>
                </a:solidFill>
              </a:rPr>
              <a:t>long temp = 5.0;</a:t>
            </a:r>
            <a:br>
              <a:rPr lang="en-SG" sz="2400" b="1" dirty="0">
                <a:solidFill>
                  <a:srgbClr val="00B050"/>
                </a:solidFill>
              </a:rPr>
            </a:br>
            <a:r>
              <a:rPr lang="en-SG" sz="2400" b="1" dirty="0">
                <a:solidFill>
                  <a:srgbClr val="00B050"/>
                </a:solidFill>
              </a:rPr>
              <a:t>	</a:t>
            </a:r>
            <a:r>
              <a:rPr lang="en-SG" sz="2400" dirty="0">
                <a:solidFill>
                  <a:srgbClr val="0070C0"/>
                </a:solidFill>
              </a:rPr>
              <a:t>long</a:t>
            </a:r>
            <a:r>
              <a:rPr lang="en-SG" sz="2400" dirty="0"/>
              <a:t> x = </a:t>
            </a:r>
            <a:r>
              <a:rPr lang="en-SG" sz="2400" dirty="0">
                <a:solidFill>
                  <a:srgbClr val="FF0000"/>
                </a:solidFill>
              </a:rPr>
              <a:t>3.0</a:t>
            </a:r>
            <a:r>
              <a:rPr lang="en-SG" sz="2400" dirty="0"/>
              <a:t>; </a:t>
            </a:r>
            <a:r>
              <a:rPr lang="en-SG" sz="2400" dirty="0">
                <a:solidFill>
                  <a:srgbClr val="0070C0"/>
                </a:solidFill>
              </a:rPr>
              <a:t>long</a:t>
            </a:r>
            <a:r>
              <a:rPr lang="en-SG" sz="2400" dirty="0"/>
              <a:t> y = </a:t>
            </a:r>
            <a:r>
              <a:rPr lang="en-SG" sz="2400" dirty="0">
                <a:solidFill>
                  <a:srgbClr val="FF0000"/>
                </a:solidFill>
              </a:rPr>
              <a:t>-1.0</a:t>
            </a:r>
            <a:r>
              <a:rPr lang="en-SG" sz="2400" dirty="0"/>
              <a:t>;</a:t>
            </a:r>
            <a:br>
              <a:rPr lang="en-SG" sz="2400" dirty="0"/>
            </a:br>
            <a:r>
              <a:rPr lang="en-SG" sz="2400" dirty="0"/>
              <a:t>	{ </a:t>
            </a:r>
            <a:br>
              <a:rPr lang="en-SG" sz="2400" dirty="0"/>
            </a:br>
            <a:r>
              <a:rPr lang="en-SG" sz="2400" dirty="0"/>
              <a:t>		</a:t>
            </a:r>
            <a:r>
              <a:rPr lang="en-SG" sz="2400" dirty="0">
                <a:solidFill>
                  <a:srgbClr val="0070C0"/>
                </a:solidFill>
              </a:rPr>
              <a:t>long</a:t>
            </a:r>
            <a:r>
              <a:rPr lang="en-SG" sz="2400" dirty="0"/>
              <a:t> temp;</a:t>
            </a:r>
            <a:br>
              <a:rPr lang="en-SG" sz="2400" dirty="0"/>
            </a:br>
            <a:r>
              <a:rPr lang="en-SG" sz="2400" dirty="0"/>
              <a:t>		temp = x;</a:t>
            </a:r>
            <a:br>
              <a:rPr lang="en-SG" sz="2400" dirty="0"/>
            </a:br>
            <a:r>
              <a:rPr lang="en-SG" sz="2400" dirty="0"/>
              <a:t>		x = y;</a:t>
            </a:r>
            <a:br>
              <a:rPr lang="en-SG" sz="2400" dirty="0"/>
            </a:br>
            <a:r>
              <a:rPr lang="en-SG" sz="2400" dirty="0"/>
              <a:t>		y = temp;</a:t>
            </a:r>
          </a:p>
          <a:p>
            <a:pPr marL="0" indent="0">
              <a:buNone/>
            </a:pPr>
            <a:r>
              <a:rPr lang="en-SG" sz="2400" dirty="0"/>
              <a:t>	};</a:t>
            </a:r>
          </a:p>
          <a:p>
            <a:pPr marL="0" indent="0">
              <a:buNone/>
            </a:pPr>
            <a:r>
              <a:rPr lang="en-SG" sz="2400" dirty="0"/>
              <a:t>}</a:t>
            </a:r>
          </a:p>
        </p:txBody>
      </p:sp>
    </p:spTree>
    <p:extLst>
      <p:ext uri="{BB962C8B-B14F-4D97-AF65-F5344CB8AC3E}">
        <p14:creationId xmlns:p14="http://schemas.microsoft.com/office/powerpoint/2010/main" val="4032773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br>
              <a:rPr lang="en-SG" dirty="0"/>
            </a:br>
            <a:r>
              <a:rPr lang="en-SG" dirty="0"/>
              <a:t>UNIT 21</a:t>
            </a:r>
            <a:br>
              <a:rPr lang="en-SG" dirty="0"/>
            </a:br>
            <a:r>
              <a:rPr lang="en-SG" dirty="0"/>
              <a:t>C Pre-processor</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US" sz="4000" b="1" dirty="0">
                <a:solidFill>
                  <a:srgbClr val="0070C0"/>
                </a:solidFill>
              </a:rPr>
              <a:t>Recap</a:t>
            </a:r>
            <a:r>
              <a:rPr lang="en-US" sz="4000" b="1" dirty="0">
                <a:solidFill>
                  <a:schemeClr val="tx1"/>
                </a:solidFill>
              </a:rPr>
              <a:t>. PS 21.1.</a:t>
            </a:r>
            <a:endParaRPr lang="en-SG" sz="4000" dirty="0">
              <a:solidFill>
                <a:schemeClr val="tx1"/>
              </a:solidFill>
            </a:endParaRPr>
          </a:p>
        </p:txBody>
      </p:sp>
    </p:spTree>
    <p:extLst>
      <p:ext uri="{BB962C8B-B14F-4D97-AF65-F5344CB8AC3E}">
        <p14:creationId xmlns:p14="http://schemas.microsoft.com/office/powerpoint/2010/main" val="1454025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81BE-3934-4E94-800E-00E92EF6C831}"/>
              </a:ext>
            </a:extLst>
          </p:cNvPr>
          <p:cNvSpPr>
            <a:spLocks noGrp="1"/>
          </p:cNvSpPr>
          <p:nvPr>
            <p:ph type="title"/>
          </p:nvPr>
        </p:nvSpPr>
        <p:spPr/>
        <p:txBody>
          <a:bodyPr/>
          <a:lstStyle/>
          <a:p>
            <a:r>
              <a:rPr lang="en-SG" dirty="0"/>
              <a:t>Recap</a:t>
            </a:r>
          </a:p>
        </p:txBody>
      </p:sp>
      <p:sp>
        <p:nvSpPr>
          <p:cNvPr id="3" name="Content Placeholder 2">
            <a:extLst>
              <a:ext uri="{FF2B5EF4-FFF2-40B4-BE49-F238E27FC236}">
                <a16:creationId xmlns:a16="http://schemas.microsoft.com/office/drawing/2014/main" id="{49B96A62-7952-4BB2-B89D-458C557F860C}"/>
              </a:ext>
            </a:extLst>
          </p:cNvPr>
          <p:cNvSpPr>
            <a:spLocks noGrp="1"/>
          </p:cNvSpPr>
          <p:nvPr>
            <p:ph idx="1"/>
          </p:nvPr>
        </p:nvSpPr>
        <p:spPr>
          <a:xfrm>
            <a:off x="1371600" y="1923067"/>
            <a:ext cx="9601200" cy="4550303"/>
          </a:xfrm>
        </p:spPr>
        <p:txBody>
          <a:bodyPr>
            <a:normAutofit/>
          </a:bodyPr>
          <a:lstStyle/>
          <a:p>
            <a:pPr marL="0" indent="0">
              <a:buNone/>
            </a:pPr>
            <a:r>
              <a:rPr lang="en-SG" dirty="0">
                <a:solidFill>
                  <a:schemeClr val="accent1">
                    <a:lumMod val="50000"/>
                  </a:schemeClr>
                </a:solidFill>
              </a:rPr>
              <a:t>#include &lt;</a:t>
            </a:r>
            <a:r>
              <a:rPr lang="en-SG" dirty="0" err="1">
                <a:solidFill>
                  <a:schemeClr val="accent1">
                    <a:lumMod val="50000"/>
                  </a:schemeClr>
                </a:solidFill>
              </a:rPr>
              <a:t>stdio.h</a:t>
            </a:r>
            <a:r>
              <a:rPr lang="en-SG" dirty="0">
                <a:solidFill>
                  <a:schemeClr val="accent1">
                    <a:lumMod val="50000"/>
                  </a:schemeClr>
                </a:solidFill>
              </a:rPr>
              <a:t>&gt;</a:t>
            </a:r>
            <a:br>
              <a:rPr lang="en-SG" dirty="0">
                <a:solidFill>
                  <a:schemeClr val="accent1">
                    <a:lumMod val="50000"/>
                  </a:schemeClr>
                </a:solidFill>
              </a:rPr>
            </a:br>
            <a:r>
              <a:rPr lang="en-SG" dirty="0">
                <a:solidFill>
                  <a:schemeClr val="accent1">
                    <a:lumMod val="50000"/>
                  </a:schemeClr>
                </a:solidFill>
              </a:rPr>
              <a:t>#include &lt;</a:t>
            </a:r>
            <a:r>
              <a:rPr lang="en-SG" dirty="0" err="1">
                <a:solidFill>
                  <a:schemeClr val="accent1">
                    <a:lumMod val="50000"/>
                  </a:schemeClr>
                </a:solidFill>
              </a:rPr>
              <a:t>assert.h</a:t>
            </a:r>
            <a:r>
              <a:rPr lang="en-SG" dirty="0">
                <a:solidFill>
                  <a:schemeClr val="accent1">
                    <a:lumMod val="50000"/>
                  </a:schemeClr>
                </a:solidFill>
              </a:rPr>
              <a:t>&gt;</a:t>
            </a:r>
          </a:p>
          <a:p>
            <a:pPr marL="0" indent="0">
              <a:buNone/>
            </a:pPr>
            <a:r>
              <a:rPr lang="en-SG" dirty="0">
                <a:solidFill>
                  <a:srgbClr val="0070C0"/>
                </a:solidFill>
              </a:rPr>
              <a:t>int</a:t>
            </a:r>
            <a:r>
              <a:rPr lang="en-SG" dirty="0">
                <a:solidFill>
                  <a:schemeClr val="tx1"/>
                </a:solidFill>
              </a:rPr>
              <a:t> </a:t>
            </a:r>
            <a:r>
              <a:rPr lang="en-SG" dirty="0">
                <a:solidFill>
                  <a:srgbClr val="FF0000"/>
                </a:solidFill>
              </a:rPr>
              <a:t>main</a:t>
            </a:r>
            <a:r>
              <a:rPr lang="en-SG" dirty="0">
                <a:solidFill>
                  <a:schemeClr val="tx1"/>
                </a:solidFill>
              </a:rPr>
              <a:t>(){</a:t>
            </a:r>
          </a:p>
          <a:p>
            <a:pPr marL="0" indent="0">
              <a:buNone/>
            </a:pPr>
            <a:r>
              <a:rPr lang="en-SG" dirty="0">
                <a:solidFill>
                  <a:schemeClr val="tx1"/>
                </a:solidFill>
              </a:rPr>
              <a:t>	</a:t>
            </a:r>
            <a:r>
              <a:rPr lang="en-SG" dirty="0">
                <a:solidFill>
                  <a:srgbClr val="0070C0"/>
                </a:solidFill>
              </a:rPr>
              <a:t>char</a:t>
            </a:r>
            <a:r>
              <a:rPr lang="en-SG" dirty="0">
                <a:solidFill>
                  <a:schemeClr val="tx1"/>
                </a:solidFill>
              </a:rPr>
              <a:t> answer;</a:t>
            </a:r>
            <a:br>
              <a:rPr lang="en-SG" dirty="0">
                <a:solidFill>
                  <a:schemeClr val="tx1"/>
                </a:solidFill>
              </a:rPr>
            </a:br>
            <a:r>
              <a:rPr lang="en-SG" dirty="0">
                <a:solidFill>
                  <a:schemeClr val="tx1"/>
                </a:solidFill>
              </a:rPr>
              <a:t>	</a:t>
            </a:r>
            <a:r>
              <a:rPr lang="en-SG" dirty="0" err="1">
                <a:solidFill>
                  <a:schemeClr val="tx1"/>
                </a:solidFill>
              </a:rPr>
              <a:t>printf</a:t>
            </a:r>
            <a:r>
              <a:rPr lang="en-SG" dirty="0">
                <a:solidFill>
                  <a:schemeClr val="tx1"/>
                </a:solidFill>
              </a:rPr>
              <a:t>(</a:t>
            </a:r>
            <a:r>
              <a:rPr lang="en-SG" dirty="0">
                <a:solidFill>
                  <a:srgbClr val="00B050"/>
                </a:solidFill>
              </a:rPr>
              <a:t>“Is CS1010 hard? Enter Y/N: ”);</a:t>
            </a:r>
            <a:br>
              <a:rPr lang="en-SG" dirty="0">
                <a:solidFill>
                  <a:schemeClr val="tx1"/>
                </a:solidFill>
              </a:rPr>
            </a:br>
            <a:r>
              <a:rPr lang="en-SG" dirty="0">
                <a:solidFill>
                  <a:schemeClr val="tx1"/>
                </a:solidFill>
              </a:rPr>
              <a:t>	</a:t>
            </a:r>
            <a:r>
              <a:rPr lang="en-SG" dirty="0" err="1">
                <a:solidFill>
                  <a:schemeClr val="tx1"/>
                </a:solidFill>
              </a:rPr>
              <a:t>scanf</a:t>
            </a:r>
            <a:r>
              <a:rPr lang="en-SG" dirty="0">
                <a:solidFill>
                  <a:schemeClr val="tx1"/>
                </a:solidFill>
              </a:rPr>
              <a:t>(</a:t>
            </a:r>
            <a:r>
              <a:rPr lang="en-SG" dirty="0">
                <a:solidFill>
                  <a:srgbClr val="00B050"/>
                </a:solidFill>
              </a:rPr>
              <a:t>“%c”</a:t>
            </a:r>
            <a:r>
              <a:rPr lang="en-SG" dirty="0">
                <a:solidFill>
                  <a:schemeClr val="tx1"/>
                </a:solidFill>
              </a:rPr>
              <a:t>, answer);</a:t>
            </a:r>
            <a:br>
              <a:rPr lang="en-SG" dirty="0">
                <a:solidFill>
                  <a:schemeClr val="tx1"/>
                </a:solidFill>
              </a:rPr>
            </a:br>
            <a:r>
              <a:rPr lang="en-SG" dirty="0">
                <a:solidFill>
                  <a:schemeClr val="tx1"/>
                </a:solidFill>
              </a:rPr>
              <a:t>	assert(answer == </a:t>
            </a:r>
            <a:r>
              <a:rPr lang="en-SG" dirty="0">
                <a:solidFill>
                  <a:srgbClr val="00B050"/>
                </a:solidFill>
              </a:rPr>
              <a:t>‘N’</a:t>
            </a:r>
            <a:r>
              <a:rPr lang="en-SG" dirty="0">
                <a:solidFill>
                  <a:schemeClr val="tx1"/>
                </a:solidFill>
              </a:rPr>
              <a:t>);</a:t>
            </a:r>
            <a:br>
              <a:rPr lang="en-SG" dirty="0">
                <a:solidFill>
                  <a:schemeClr val="tx1"/>
                </a:solidFill>
              </a:rPr>
            </a:br>
            <a:r>
              <a:rPr lang="en-SG" dirty="0">
                <a:solidFill>
                  <a:schemeClr val="tx1"/>
                </a:solidFill>
              </a:rPr>
              <a:t>}</a:t>
            </a:r>
          </a:p>
          <a:p>
            <a:r>
              <a:rPr lang="en-SG" dirty="0">
                <a:solidFill>
                  <a:schemeClr val="tx1"/>
                </a:solidFill>
              </a:rPr>
              <a:t>If wrong answer is given: </a:t>
            </a:r>
            <a:r>
              <a:rPr lang="en-SG" dirty="0">
                <a:solidFill>
                  <a:srgbClr val="FF0000"/>
                </a:solidFill>
              </a:rPr>
              <a:t>Assertion ‘answer == ‘Y’’ failed.</a:t>
            </a:r>
          </a:p>
        </p:txBody>
      </p:sp>
    </p:spTree>
    <p:extLst>
      <p:ext uri="{BB962C8B-B14F-4D97-AF65-F5344CB8AC3E}">
        <p14:creationId xmlns:p14="http://schemas.microsoft.com/office/powerpoint/2010/main" val="2532368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br>
              <a:rPr lang="en-SG" dirty="0"/>
            </a:br>
            <a:r>
              <a:rPr lang="en-SG" dirty="0"/>
              <a:t>UNIT 21</a:t>
            </a:r>
            <a:br>
              <a:rPr lang="en-SG" dirty="0"/>
            </a:br>
            <a:r>
              <a:rPr lang="en-SG" dirty="0"/>
              <a:t>C Pre-processor</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US" sz="4000" b="1" dirty="0">
                <a:solidFill>
                  <a:schemeClr val="tx1"/>
                </a:solidFill>
              </a:rPr>
              <a:t>Recap. </a:t>
            </a:r>
            <a:r>
              <a:rPr lang="en-US" sz="4000" b="1" dirty="0">
                <a:solidFill>
                  <a:srgbClr val="0070C0"/>
                </a:solidFill>
              </a:rPr>
              <a:t>PS 21.1.</a:t>
            </a:r>
            <a:endParaRPr lang="en-SG" sz="4000" dirty="0">
              <a:solidFill>
                <a:schemeClr val="tx1"/>
              </a:solidFill>
            </a:endParaRPr>
          </a:p>
        </p:txBody>
      </p:sp>
    </p:spTree>
    <p:extLst>
      <p:ext uri="{BB962C8B-B14F-4D97-AF65-F5344CB8AC3E}">
        <p14:creationId xmlns:p14="http://schemas.microsoft.com/office/powerpoint/2010/main" val="142817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81BE-3934-4E94-800E-00E92EF6C831}"/>
              </a:ext>
            </a:extLst>
          </p:cNvPr>
          <p:cNvSpPr>
            <a:spLocks noGrp="1"/>
          </p:cNvSpPr>
          <p:nvPr>
            <p:ph type="title"/>
          </p:nvPr>
        </p:nvSpPr>
        <p:spPr/>
        <p:txBody>
          <a:bodyPr/>
          <a:lstStyle/>
          <a:p>
            <a:r>
              <a:rPr lang="en-SG" dirty="0"/>
              <a:t>Problem Set 21.1</a:t>
            </a:r>
          </a:p>
        </p:txBody>
      </p:sp>
      <p:sp>
        <p:nvSpPr>
          <p:cNvPr id="3" name="Content Placeholder 2">
            <a:extLst>
              <a:ext uri="{FF2B5EF4-FFF2-40B4-BE49-F238E27FC236}">
                <a16:creationId xmlns:a16="http://schemas.microsoft.com/office/drawing/2014/main" id="{49B96A62-7952-4BB2-B89D-458C557F860C}"/>
              </a:ext>
            </a:extLst>
          </p:cNvPr>
          <p:cNvSpPr>
            <a:spLocks noGrp="1"/>
          </p:cNvSpPr>
          <p:nvPr>
            <p:ph idx="1"/>
          </p:nvPr>
        </p:nvSpPr>
        <p:spPr>
          <a:xfrm>
            <a:off x="1371600" y="1923067"/>
            <a:ext cx="9601200" cy="4550303"/>
          </a:xfrm>
        </p:spPr>
        <p:txBody>
          <a:bodyPr>
            <a:normAutofit/>
          </a:bodyPr>
          <a:lstStyle/>
          <a:p>
            <a:pPr marL="0" indent="0">
              <a:buNone/>
            </a:pPr>
            <a:r>
              <a:rPr lang="en-US" dirty="0">
                <a:solidFill>
                  <a:srgbClr val="0070C0"/>
                </a:solidFill>
              </a:rPr>
              <a:t>void</a:t>
            </a:r>
            <a:r>
              <a:rPr lang="en-US" dirty="0"/>
              <a:t> </a:t>
            </a:r>
            <a:r>
              <a:rPr lang="en-US" dirty="0">
                <a:solidFill>
                  <a:srgbClr val="FF0000"/>
                </a:solidFill>
              </a:rPr>
              <a:t>foo</a:t>
            </a:r>
            <a:r>
              <a:rPr lang="en-US" dirty="0"/>
              <a:t>(</a:t>
            </a:r>
            <a:r>
              <a:rPr lang="en-US" dirty="0">
                <a:solidFill>
                  <a:srgbClr val="0070C0"/>
                </a:solidFill>
              </a:rPr>
              <a:t>long</a:t>
            </a:r>
            <a:r>
              <a:rPr lang="en-US" dirty="0"/>
              <a:t> x) {</a:t>
            </a:r>
            <a:br>
              <a:rPr lang="en-US" dirty="0"/>
            </a:br>
            <a:r>
              <a:rPr lang="en-US" dirty="0"/>
              <a:t>	if (x % </a:t>
            </a:r>
            <a:r>
              <a:rPr lang="en-US" dirty="0">
                <a:solidFill>
                  <a:srgbClr val="FF0000"/>
                </a:solidFill>
              </a:rPr>
              <a:t>2</a:t>
            </a:r>
            <a:r>
              <a:rPr lang="en-US" dirty="0"/>
              <a:t> == 0) {</a:t>
            </a:r>
            <a:br>
              <a:rPr lang="en-US" dirty="0"/>
            </a:br>
            <a:r>
              <a:rPr lang="en-US" dirty="0"/>
              <a:t>		…</a:t>
            </a:r>
            <a:br>
              <a:rPr lang="en-US" dirty="0"/>
            </a:br>
            <a:r>
              <a:rPr lang="en-US" dirty="0"/>
              <a:t>	} else {</a:t>
            </a:r>
            <a:br>
              <a:rPr lang="en-US" dirty="0"/>
            </a:br>
            <a:r>
              <a:rPr lang="en-US" dirty="0"/>
              <a:t>		assert(x % </a:t>
            </a:r>
            <a:r>
              <a:rPr lang="en-US" dirty="0">
                <a:solidFill>
                  <a:srgbClr val="FF0000"/>
                </a:solidFill>
              </a:rPr>
              <a:t>2</a:t>
            </a:r>
            <a:r>
              <a:rPr lang="en-US" dirty="0"/>
              <a:t> == </a:t>
            </a:r>
            <a:r>
              <a:rPr lang="en-US" dirty="0">
                <a:solidFill>
                  <a:srgbClr val="FF0000"/>
                </a:solidFill>
              </a:rPr>
              <a:t>1</a:t>
            </a:r>
            <a:r>
              <a:rPr lang="en-US" dirty="0"/>
              <a:t>);</a:t>
            </a:r>
            <a:br>
              <a:rPr lang="en-US" dirty="0"/>
            </a:br>
            <a:r>
              <a:rPr lang="en-US" dirty="0"/>
              <a:t>	} </a:t>
            </a:r>
            <a:br>
              <a:rPr lang="en-US" dirty="0"/>
            </a:br>
            <a:r>
              <a:rPr lang="en-US" dirty="0"/>
              <a:t>}</a:t>
            </a:r>
          </a:p>
          <a:p>
            <a:r>
              <a:rPr lang="en-US" dirty="0"/>
              <a:t>Would the assert in Line 5 above ever fail?</a:t>
            </a:r>
            <a:endParaRPr lang="en-SG" dirty="0"/>
          </a:p>
        </p:txBody>
      </p:sp>
    </p:spTree>
    <p:extLst>
      <p:ext uri="{BB962C8B-B14F-4D97-AF65-F5344CB8AC3E}">
        <p14:creationId xmlns:p14="http://schemas.microsoft.com/office/powerpoint/2010/main" val="3961394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81BE-3934-4E94-800E-00E92EF6C831}"/>
              </a:ext>
            </a:extLst>
          </p:cNvPr>
          <p:cNvSpPr>
            <a:spLocks noGrp="1"/>
          </p:cNvSpPr>
          <p:nvPr>
            <p:ph type="title"/>
          </p:nvPr>
        </p:nvSpPr>
        <p:spPr/>
        <p:txBody>
          <a:bodyPr/>
          <a:lstStyle/>
          <a:p>
            <a:r>
              <a:rPr lang="en-SG" dirty="0"/>
              <a:t>Problem Set 21.1</a:t>
            </a:r>
          </a:p>
        </p:txBody>
      </p:sp>
      <p:sp>
        <p:nvSpPr>
          <p:cNvPr id="3" name="Content Placeholder 2">
            <a:extLst>
              <a:ext uri="{FF2B5EF4-FFF2-40B4-BE49-F238E27FC236}">
                <a16:creationId xmlns:a16="http://schemas.microsoft.com/office/drawing/2014/main" id="{49B96A62-7952-4BB2-B89D-458C557F860C}"/>
              </a:ext>
            </a:extLst>
          </p:cNvPr>
          <p:cNvSpPr>
            <a:spLocks noGrp="1"/>
          </p:cNvSpPr>
          <p:nvPr>
            <p:ph idx="1"/>
          </p:nvPr>
        </p:nvSpPr>
        <p:spPr>
          <a:xfrm>
            <a:off x="1371600" y="1923067"/>
            <a:ext cx="9601200" cy="4811562"/>
          </a:xfrm>
        </p:spPr>
        <p:txBody>
          <a:bodyPr>
            <a:normAutofit/>
          </a:bodyPr>
          <a:lstStyle/>
          <a:p>
            <a:pPr marL="0" indent="0">
              <a:buNone/>
            </a:pPr>
            <a:r>
              <a:rPr lang="en-US" dirty="0">
                <a:solidFill>
                  <a:srgbClr val="0070C0"/>
                </a:solidFill>
              </a:rPr>
              <a:t>void</a:t>
            </a:r>
            <a:r>
              <a:rPr lang="en-US" dirty="0"/>
              <a:t> </a:t>
            </a:r>
            <a:r>
              <a:rPr lang="en-US" dirty="0">
                <a:solidFill>
                  <a:srgbClr val="FF0000"/>
                </a:solidFill>
              </a:rPr>
              <a:t>foo</a:t>
            </a:r>
            <a:r>
              <a:rPr lang="en-US" dirty="0"/>
              <a:t>(</a:t>
            </a:r>
            <a:r>
              <a:rPr lang="en-US" dirty="0">
                <a:solidFill>
                  <a:srgbClr val="0070C0"/>
                </a:solidFill>
              </a:rPr>
              <a:t>long</a:t>
            </a:r>
            <a:r>
              <a:rPr lang="en-US" dirty="0"/>
              <a:t> x) {</a:t>
            </a:r>
            <a:br>
              <a:rPr lang="en-US" dirty="0"/>
            </a:br>
            <a:r>
              <a:rPr lang="en-US" dirty="0"/>
              <a:t>	if (x % </a:t>
            </a:r>
            <a:r>
              <a:rPr lang="en-US" dirty="0">
                <a:solidFill>
                  <a:srgbClr val="FF0000"/>
                </a:solidFill>
              </a:rPr>
              <a:t>2</a:t>
            </a:r>
            <a:r>
              <a:rPr lang="en-US" dirty="0"/>
              <a:t> == 0) {</a:t>
            </a:r>
            <a:br>
              <a:rPr lang="en-US" dirty="0"/>
            </a:br>
            <a:r>
              <a:rPr lang="en-US" dirty="0"/>
              <a:t>		…</a:t>
            </a:r>
            <a:br>
              <a:rPr lang="en-US" dirty="0"/>
            </a:br>
            <a:r>
              <a:rPr lang="en-US" dirty="0"/>
              <a:t>	} else {</a:t>
            </a:r>
            <a:br>
              <a:rPr lang="en-US" dirty="0"/>
            </a:br>
            <a:r>
              <a:rPr lang="en-US" dirty="0"/>
              <a:t>		assert(x % </a:t>
            </a:r>
            <a:r>
              <a:rPr lang="en-US" dirty="0">
                <a:solidFill>
                  <a:srgbClr val="FF0000"/>
                </a:solidFill>
              </a:rPr>
              <a:t>2</a:t>
            </a:r>
            <a:r>
              <a:rPr lang="en-US" dirty="0"/>
              <a:t> == </a:t>
            </a:r>
            <a:r>
              <a:rPr lang="en-US" dirty="0">
                <a:solidFill>
                  <a:srgbClr val="FF0000"/>
                </a:solidFill>
              </a:rPr>
              <a:t>1</a:t>
            </a:r>
            <a:r>
              <a:rPr lang="en-US" dirty="0"/>
              <a:t>);</a:t>
            </a:r>
            <a:br>
              <a:rPr lang="en-US" dirty="0"/>
            </a:br>
            <a:r>
              <a:rPr lang="en-US" dirty="0"/>
              <a:t>	} </a:t>
            </a:r>
            <a:br>
              <a:rPr lang="en-US" dirty="0"/>
            </a:br>
            <a:r>
              <a:rPr lang="en-US" dirty="0"/>
              <a:t>}</a:t>
            </a:r>
          </a:p>
          <a:p>
            <a:r>
              <a:rPr lang="en-US" dirty="0"/>
              <a:t>Would the assert in Line 5 above ever fail? </a:t>
            </a:r>
            <a:r>
              <a:rPr lang="en-US" b="1" dirty="0">
                <a:solidFill>
                  <a:srgbClr val="FF0000"/>
                </a:solidFill>
              </a:rPr>
              <a:t>Yes</a:t>
            </a:r>
          </a:p>
          <a:p>
            <a:pPr lvl="1"/>
            <a:r>
              <a:rPr lang="en-US" dirty="0">
                <a:solidFill>
                  <a:srgbClr val="FF0000"/>
                </a:solidFill>
              </a:rPr>
              <a:t>Consider </a:t>
            </a:r>
            <a:r>
              <a:rPr lang="en-US" b="1" dirty="0">
                <a:solidFill>
                  <a:srgbClr val="FF0000"/>
                </a:solidFill>
              </a:rPr>
              <a:t>x = -1</a:t>
            </a:r>
          </a:p>
          <a:p>
            <a:pPr marL="0" indent="0">
              <a:buNone/>
            </a:pPr>
            <a:r>
              <a:rPr lang="en-SG" sz="2400" b="1" dirty="0">
                <a:solidFill>
                  <a:srgbClr val="00B050"/>
                </a:solidFill>
                <a:hlinkClick r:id="rId3"/>
              </a:rPr>
              <a:t>https://github.com/DigiPie/cs1010_tut_c09/blob/master/Tutorial_8/problem21_1.c</a:t>
            </a:r>
            <a:r>
              <a:rPr lang="en-SG" sz="2400" b="1" dirty="0">
                <a:solidFill>
                  <a:srgbClr val="00B050"/>
                </a:solidFill>
              </a:rPr>
              <a:t> </a:t>
            </a:r>
          </a:p>
          <a:p>
            <a:pPr marL="0" indent="0">
              <a:buNone/>
            </a:pPr>
            <a:endParaRPr lang="en-US" b="1" dirty="0">
              <a:solidFill>
                <a:srgbClr val="FF0000"/>
              </a:solidFill>
            </a:endParaRPr>
          </a:p>
        </p:txBody>
      </p:sp>
    </p:spTree>
    <p:extLst>
      <p:ext uri="{BB962C8B-B14F-4D97-AF65-F5344CB8AC3E}">
        <p14:creationId xmlns:p14="http://schemas.microsoft.com/office/powerpoint/2010/main" val="408295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br>
              <a:rPr lang="en-SG" dirty="0"/>
            </a:br>
            <a:r>
              <a:rPr lang="en-SG" dirty="0"/>
              <a:t>UNIT 20</a:t>
            </a:r>
            <a:br>
              <a:rPr lang="en-SG" dirty="0"/>
            </a:br>
            <a:r>
              <a:rPr lang="en-SG" dirty="0"/>
              <a:t>C Pre-processor</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US" sz="4000" b="1" dirty="0">
                <a:solidFill>
                  <a:srgbClr val="0070C0"/>
                </a:solidFill>
              </a:rPr>
              <a:t>Recap. </a:t>
            </a:r>
            <a:r>
              <a:rPr lang="en-US" sz="4000" b="1" dirty="0">
                <a:solidFill>
                  <a:schemeClr val="tx1"/>
                </a:solidFill>
              </a:rPr>
              <a:t>PS 20.1. PS 20.2</a:t>
            </a:r>
            <a:endParaRPr lang="en-SG" sz="4000" dirty="0">
              <a:solidFill>
                <a:schemeClr val="tx1"/>
              </a:solidFill>
            </a:endParaRPr>
          </a:p>
        </p:txBody>
      </p:sp>
    </p:spTree>
    <p:extLst>
      <p:ext uri="{BB962C8B-B14F-4D97-AF65-F5344CB8AC3E}">
        <p14:creationId xmlns:p14="http://schemas.microsoft.com/office/powerpoint/2010/main" val="118591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br>
              <a:rPr lang="en-SG" dirty="0"/>
            </a:br>
            <a:r>
              <a:rPr lang="en-SG" dirty="0"/>
              <a:t>UNIT 22</a:t>
            </a:r>
            <a:br>
              <a:rPr lang="en-SG" dirty="0"/>
            </a:br>
            <a:r>
              <a:rPr lang="en-SG" dirty="0"/>
              <a:t>EFFICIENCY</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US" sz="4000" b="1" dirty="0">
                <a:solidFill>
                  <a:srgbClr val="0070C0"/>
                </a:solidFill>
              </a:rPr>
              <a:t>Recap. </a:t>
            </a:r>
            <a:r>
              <a:rPr lang="en-US" sz="4000" b="1" dirty="0">
                <a:solidFill>
                  <a:schemeClr val="tx1"/>
                </a:solidFill>
              </a:rPr>
              <a:t>PS 22.1. PS 22.2</a:t>
            </a:r>
            <a:endParaRPr lang="en-SG" sz="4000" b="1" dirty="0">
              <a:solidFill>
                <a:schemeClr val="tx1"/>
              </a:solidFill>
            </a:endParaRPr>
          </a:p>
        </p:txBody>
      </p:sp>
    </p:spTree>
    <p:extLst>
      <p:ext uri="{BB962C8B-B14F-4D97-AF65-F5344CB8AC3E}">
        <p14:creationId xmlns:p14="http://schemas.microsoft.com/office/powerpoint/2010/main" val="13404175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7F724-A97D-48CA-B73C-BFAFB3F868AD}"/>
              </a:ext>
            </a:extLst>
          </p:cNvPr>
          <p:cNvSpPr>
            <a:spLocks noGrp="1"/>
          </p:cNvSpPr>
          <p:nvPr>
            <p:ph type="title"/>
          </p:nvPr>
        </p:nvSpPr>
        <p:spPr/>
        <p:txBody>
          <a:bodyPr/>
          <a:lstStyle/>
          <a:p>
            <a:r>
              <a:rPr lang="en-SG" dirty="0"/>
              <a:t>Recap</a:t>
            </a:r>
          </a:p>
        </p:txBody>
      </p:sp>
      <p:sp>
        <p:nvSpPr>
          <p:cNvPr id="3" name="Content Placeholder 2">
            <a:extLst>
              <a:ext uri="{FF2B5EF4-FFF2-40B4-BE49-F238E27FC236}">
                <a16:creationId xmlns:a16="http://schemas.microsoft.com/office/drawing/2014/main" id="{E562512E-DA91-42F0-A064-A94BD9823849}"/>
              </a:ext>
            </a:extLst>
          </p:cNvPr>
          <p:cNvSpPr>
            <a:spLocks noGrp="1"/>
          </p:cNvSpPr>
          <p:nvPr>
            <p:ph idx="1"/>
          </p:nvPr>
        </p:nvSpPr>
        <p:spPr/>
        <p:txBody>
          <a:bodyPr/>
          <a:lstStyle/>
          <a:p>
            <a:r>
              <a:rPr lang="en-US" dirty="0"/>
              <a:t>In CS1010, we will focus on the efficiency of your code in two senses:</a:t>
            </a:r>
          </a:p>
          <a:p>
            <a:pPr lvl="1"/>
            <a:r>
              <a:rPr lang="en-US" b="1" dirty="0">
                <a:solidFill>
                  <a:srgbClr val="00B050"/>
                </a:solidFill>
              </a:rPr>
              <a:t>First, your code should not perform redundant work and it should not repeat itself unnecessarily.</a:t>
            </a:r>
          </a:p>
          <a:p>
            <a:pPr lvl="1"/>
            <a:r>
              <a:rPr lang="en-US" b="1" dirty="0">
                <a:solidFill>
                  <a:srgbClr val="00B050"/>
                </a:solidFill>
              </a:rPr>
              <a:t> Second, your algorithm should run within a given Big-O running time.</a:t>
            </a:r>
            <a:endParaRPr lang="en-SG" b="1" dirty="0">
              <a:solidFill>
                <a:srgbClr val="00B050"/>
              </a:solidFill>
            </a:endParaRPr>
          </a:p>
        </p:txBody>
      </p:sp>
    </p:spTree>
    <p:extLst>
      <p:ext uri="{BB962C8B-B14F-4D97-AF65-F5344CB8AC3E}">
        <p14:creationId xmlns:p14="http://schemas.microsoft.com/office/powerpoint/2010/main" val="988139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br>
              <a:rPr lang="en-SG" dirty="0"/>
            </a:br>
            <a:r>
              <a:rPr lang="en-SG" dirty="0"/>
              <a:t>UNIT 22</a:t>
            </a:r>
            <a:br>
              <a:rPr lang="en-SG" dirty="0"/>
            </a:br>
            <a:r>
              <a:rPr lang="en-SG" dirty="0"/>
              <a:t>EFFICIENCY</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US" sz="4000" b="1" dirty="0">
                <a:solidFill>
                  <a:srgbClr val="0070C0"/>
                </a:solidFill>
              </a:rPr>
              <a:t>PS 22.1. </a:t>
            </a:r>
            <a:r>
              <a:rPr lang="en-US" sz="4000" b="1" dirty="0">
                <a:solidFill>
                  <a:schemeClr val="tx1"/>
                </a:solidFill>
              </a:rPr>
              <a:t>PS 22.2</a:t>
            </a:r>
            <a:endParaRPr lang="en-SG" sz="4000" b="1" dirty="0">
              <a:solidFill>
                <a:schemeClr val="tx1"/>
              </a:solidFill>
            </a:endParaRPr>
          </a:p>
        </p:txBody>
      </p:sp>
    </p:spTree>
    <p:extLst>
      <p:ext uri="{BB962C8B-B14F-4D97-AF65-F5344CB8AC3E}">
        <p14:creationId xmlns:p14="http://schemas.microsoft.com/office/powerpoint/2010/main" val="4113560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4FB79-DACE-48C7-A1FB-5A4311C0C02E}"/>
              </a:ext>
            </a:extLst>
          </p:cNvPr>
          <p:cNvSpPr>
            <a:spLocks noGrp="1"/>
          </p:cNvSpPr>
          <p:nvPr>
            <p:ph type="title"/>
          </p:nvPr>
        </p:nvSpPr>
        <p:spPr/>
        <p:txBody>
          <a:bodyPr/>
          <a:lstStyle/>
          <a:p>
            <a:r>
              <a:rPr lang="en-SG" dirty="0"/>
              <a:t>Problem Set 22.1</a:t>
            </a:r>
          </a:p>
        </p:txBody>
      </p:sp>
      <p:sp>
        <p:nvSpPr>
          <p:cNvPr id="3" name="Content Placeholder 2">
            <a:extLst>
              <a:ext uri="{FF2B5EF4-FFF2-40B4-BE49-F238E27FC236}">
                <a16:creationId xmlns:a16="http://schemas.microsoft.com/office/drawing/2014/main" id="{2C874243-FBE3-4967-BF79-2B34005D819C}"/>
              </a:ext>
            </a:extLst>
          </p:cNvPr>
          <p:cNvSpPr>
            <a:spLocks noGrp="1"/>
          </p:cNvSpPr>
          <p:nvPr>
            <p:ph idx="1"/>
          </p:nvPr>
        </p:nvSpPr>
        <p:spPr>
          <a:xfrm>
            <a:off x="1371600" y="1923067"/>
            <a:ext cx="9601200" cy="4709961"/>
          </a:xfrm>
        </p:spPr>
        <p:txBody>
          <a:bodyPr>
            <a:normAutofit/>
          </a:bodyPr>
          <a:lstStyle/>
          <a:p>
            <a:r>
              <a:rPr lang="en-US" dirty="0"/>
              <a:t>Order the following functions in increasing rate of growth:</a:t>
            </a:r>
          </a:p>
          <a:p>
            <a:pPr marL="530352" lvl="1" indent="0">
              <a:buNone/>
            </a:pPr>
            <a:r>
              <a:rPr lang="pt-BR" dirty="0"/>
              <a:t>1. Log</a:t>
            </a:r>
            <a:r>
              <a:rPr lang="pt-BR" sz="1800" dirty="0"/>
              <a:t>10 </a:t>
            </a:r>
            <a:r>
              <a:rPr lang="pt-BR" dirty="0"/>
              <a:t>n		2. ln n</a:t>
            </a:r>
          </a:p>
          <a:p>
            <a:pPr marL="530352" lvl="1" indent="0">
              <a:buNone/>
            </a:pPr>
            <a:r>
              <a:rPr lang="pt-BR" dirty="0"/>
              <a:t>3. √n			4. n			</a:t>
            </a:r>
          </a:p>
          <a:p>
            <a:pPr marL="530352" lvl="1" indent="0">
              <a:buNone/>
            </a:pPr>
            <a:r>
              <a:rPr lang="pt-BR" dirty="0"/>
              <a:t>5. n ln n			6. n^2</a:t>
            </a:r>
          </a:p>
          <a:p>
            <a:pPr marL="530352" lvl="1" indent="0">
              <a:buNone/>
            </a:pPr>
            <a:r>
              <a:rPr lang="pt-BR" dirty="0"/>
              <a:t>7. n ^ 4			8. 2^n</a:t>
            </a:r>
          </a:p>
          <a:p>
            <a:pPr marL="530352" lvl="1" indent="0">
              <a:buNone/>
            </a:pPr>
            <a:r>
              <a:rPr lang="pt-BR" dirty="0"/>
              <a:t>9. e^n			10. n!		</a:t>
            </a:r>
            <a:r>
              <a:rPr lang="pt-BR" b="1" dirty="0"/>
              <a:t>		</a:t>
            </a:r>
            <a:r>
              <a:rPr lang="pt-BR" dirty="0"/>
              <a:t>		</a:t>
            </a:r>
            <a:r>
              <a:rPr lang="pt-BR" b="1" dirty="0"/>
              <a:t>						</a:t>
            </a:r>
            <a:endParaRPr lang="en-SG" dirty="0"/>
          </a:p>
        </p:txBody>
      </p:sp>
    </p:spTree>
    <p:extLst>
      <p:ext uri="{BB962C8B-B14F-4D97-AF65-F5344CB8AC3E}">
        <p14:creationId xmlns:p14="http://schemas.microsoft.com/office/powerpoint/2010/main" val="249942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br>
              <a:rPr lang="en-SG" dirty="0"/>
            </a:br>
            <a:r>
              <a:rPr lang="en-SG" dirty="0"/>
              <a:t>UNIT 22</a:t>
            </a:r>
            <a:br>
              <a:rPr lang="en-SG" dirty="0"/>
            </a:br>
            <a:r>
              <a:rPr lang="en-SG" dirty="0"/>
              <a:t>EFFICIENCY</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US" sz="4000" b="1" dirty="0">
                <a:solidFill>
                  <a:schemeClr val="tx1"/>
                </a:solidFill>
              </a:rPr>
              <a:t>Recap. PS 22.1. </a:t>
            </a:r>
            <a:r>
              <a:rPr lang="en-US" sz="4000" b="1" dirty="0">
                <a:solidFill>
                  <a:srgbClr val="0070C0"/>
                </a:solidFill>
              </a:rPr>
              <a:t>PS 22.2</a:t>
            </a:r>
            <a:endParaRPr lang="en-SG" sz="4000" b="1" dirty="0">
              <a:solidFill>
                <a:srgbClr val="0070C0"/>
              </a:solidFill>
            </a:endParaRPr>
          </a:p>
        </p:txBody>
      </p:sp>
    </p:spTree>
    <p:extLst>
      <p:ext uri="{BB962C8B-B14F-4D97-AF65-F5344CB8AC3E}">
        <p14:creationId xmlns:p14="http://schemas.microsoft.com/office/powerpoint/2010/main" val="6913380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5FF2-B726-4B65-B151-1969FC09EB12}"/>
              </a:ext>
            </a:extLst>
          </p:cNvPr>
          <p:cNvSpPr>
            <a:spLocks noGrp="1"/>
          </p:cNvSpPr>
          <p:nvPr>
            <p:ph type="title"/>
          </p:nvPr>
        </p:nvSpPr>
        <p:spPr/>
        <p:txBody>
          <a:bodyPr/>
          <a:lstStyle/>
          <a:p>
            <a:r>
              <a:rPr lang="en-SG" dirty="0"/>
              <a:t>Problem Set 22.2 a)</a:t>
            </a:r>
          </a:p>
        </p:txBody>
      </p:sp>
      <p:sp>
        <p:nvSpPr>
          <p:cNvPr id="3" name="Content Placeholder 2">
            <a:extLst>
              <a:ext uri="{FF2B5EF4-FFF2-40B4-BE49-F238E27FC236}">
                <a16:creationId xmlns:a16="http://schemas.microsoft.com/office/drawing/2014/main" id="{5CAED2AE-4429-418A-85AB-9A6A5CDCF20B}"/>
              </a:ext>
            </a:extLst>
          </p:cNvPr>
          <p:cNvSpPr>
            <a:spLocks noGrp="1"/>
          </p:cNvSpPr>
          <p:nvPr>
            <p:ph idx="1"/>
          </p:nvPr>
        </p:nvSpPr>
        <p:spPr/>
        <p:txBody>
          <a:bodyPr/>
          <a:lstStyle/>
          <a:p>
            <a:pPr marL="0" indent="0">
              <a:buNone/>
            </a:pPr>
            <a:r>
              <a:rPr lang="en-SG" dirty="0"/>
              <a:t>for (</a:t>
            </a:r>
            <a:r>
              <a:rPr lang="en-SG" dirty="0">
                <a:solidFill>
                  <a:srgbClr val="0070C0"/>
                </a:solidFill>
              </a:rPr>
              <a:t>long</a:t>
            </a:r>
            <a:r>
              <a:rPr lang="en-SG" dirty="0"/>
              <a:t> </a:t>
            </a:r>
            <a:r>
              <a:rPr lang="en-SG" dirty="0" err="1"/>
              <a:t>i</a:t>
            </a:r>
            <a:r>
              <a:rPr lang="en-SG" dirty="0"/>
              <a:t> = </a:t>
            </a:r>
            <a:r>
              <a:rPr lang="en-SG" dirty="0">
                <a:solidFill>
                  <a:srgbClr val="FF0000"/>
                </a:solidFill>
              </a:rPr>
              <a:t>0</a:t>
            </a:r>
            <a:r>
              <a:rPr lang="en-SG" dirty="0"/>
              <a:t>; </a:t>
            </a:r>
            <a:r>
              <a:rPr lang="en-SG" dirty="0" err="1"/>
              <a:t>i</a:t>
            </a:r>
            <a:r>
              <a:rPr lang="en-SG" dirty="0"/>
              <a:t> &lt; n; </a:t>
            </a:r>
            <a:r>
              <a:rPr lang="en-SG" dirty="0" err="1"/>
              <a:t>i</a:t>
            </a:r>
            <a:r>
              <a:rPr lang="en-SG" dirty="0"/>
              <a:t> += </a:t>
            </a:r>
            <a:r>
              <a:rPr lang="en-SG" dirty="0">
                <a:solidFill>
                  <a:srgbClr val="FF0000"/>
                </a:solidFill>
              </a:rPr>
              <a:t>1</a:t>
            </a:r>
            <a:r>
              <a:rPr lang="en-SG" dirty="0"/>
              <a:t>) {</a:t>
            </a:r>
            <a:br>
              <a:rPr lang="en-SG" dirty="0"/>
            </a:br>
            <a:r>
              <a:rPr lang="en-SG" dirty="0"/>
              <a:t>	for (</a:t>
            </a:r>
            <a:r>
              <a:rPr lang="en-SG" dirty="0">
                <a:solidFill>
                  <a:srgbClr val="0070C0"/>
                </a:solidFill>
              </a:rPr>
              <a:t>long</a:t>
            </a:r>
            <a:r>
              <a:rPr lang="en-SG" dirty="0"/>
              <a:t> j = 0; j &lt; n; j += </a:t>
            </a:r>
            <a:r>
              <a:rPr lang="en-SG" dirty="0">
                <a:solidFill>
                  <a:srgbClr val="FF0000"/>
                </a:solidFill>
              </a:rPr>
              <a:t>2</a:t>
            </a:r>
            <a:r>
              <a:rPr lang="en-SG" dirty="0"/>
              <a:t>) {</a:t>
            </a:r>
            <a:br>
              <a:rPr lang="en-SG" dirty="0"/>
            </a:br>
            <a:r>
              <a:rPr lang="en-SG" dirty="0"/>
              <a:t>		cs1010_println_long(</a:t>
            </a:r>
            <a:r>
              <a:rPr lang="en-SG" dirty="0" err="1"/>
              <a:t>i</a:t>
            </a:r>
            <a:r>
              <a:rPr lang="en-SG" dirty="0"/>
              <a:t> + j);</a:t>
            </a:r>
            <a:br>
              <a:rPr lang="en-SG" dirty="0"/>
            </a:br>
            <a:r>
              <a:rPr lang="en-SG" dirty="0"/>
              <a:t>	}</a:t>
            </a:r>
            <a:br>
              <a:rPr lang="en-SG" dirty="0"/>
            </a:br>
            <a:r>
              <a:rPr lang="en-SG" dirty="0"/>
              <a:t>}</a:t>
            </a:r>
          </a:p>
          <a:p>
            <a:r>
              <a:rPr lang="en-US" dirty="0"/>
              <a:t>What is the Big-O running time of the following code, in terms of n? </a:t>
            </a:r>
          </a:p>
        </p:txBody>
      </p:sp>
    </p:spTree>
    <p:extLst>
      <p:ext uri="{BB962C8B-B14F-4D97-AF65-F5344CB8AC3E}">
        <p14:creationId xmlns:p14="http://schemas.microsoft.com/office/powerpoint/2010/main" val="4446705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5FF2-B726-4B65-B151-1969FC09EB12}"/>
              </a:ext>
            </a:extLst>
          </p:cNvPr>
          <p:cNvSpPr>
            <a:spLocks noGrp="1"/>
          </p:cNvSpPr>
          <p:nvPr>
            <p:ph type="title"/>
          </p:nvPr>
        </p:nvSpPr>
        <p:spPr/>
        <p:txBody>
          <a:bodyPr/>
          <a:lstStyle/>
          <a:p>
            <a:r>
              <a:rPr lang="en-SG" dirty="0"/>
              <a:t>Problem Set 22.2 a)</a:t>
            </a:r>
          </a:p>
        </p:txBody>
      </p:sp>
      <p:sp>
        <p:nvSpPr>
          <p:cNvPr id="3" name="Content Placeholder 2">
            <a:extLst>
              <a:ext uri="{FF2B5EF4-FFF2-40B4-BE49-F238E27FC236}">
                <a16:creationId xmlns:a16="http://schemas.microsoft.com/office/drawing/2014/main" id="{5CAED2AE-4429-418A-85AB-9A6A5CDCF20B}"/>
              </a:ext>
            </a:extLst>
          </p:cNvPr>
          <p:cNvSpPr>
            <a:spLocks noGrp="1"/>
          </p:cNvSpPr>
          <p:nvPr>
            <p:ph idx="1"/>
          </p:nvPr>
        </p:nvSpPr>
        <p:spPr/>
        <p:txBody>
          <a:bodyPr>
            <a:normAutofit/>
          </a:bodyPr>
          <a:lstStyle/>
          <a:p>
            <a:pPr marL="0" indent="0">
              <a:buNone/>
            </a:pPr>
            <a:r>
              <a:rPr lang="en-SG" dirty="0"/>
              <a:t>for (</a:t>
            </a:r>
            <a:r>
              <a:rPr lang="en-SG" dirty="0">
                <a:solidFill>
                  <a:srgbClr val="0070C0"/>
                </a:solidFill>
              </a:rPr>
              <a:t>long</a:t>
            </a:r>
            <a:r>
              <a:rPr lang="en-SG" dirty="0"/>
              <a:t> </a:t>
            </a:r>
            <a:r>
              <a:rPr lang="en-SG" dirty="0" err="1"/>
              <a:t>i</a:t>
            </a:r>
            <a:r>
              <a:rPr lang="en-SG" dirty="0"/>
              <a:t> = </a:t>
            </a:r>
            <a:r>
              <a:rPr lang="en-SG" dirty="0">
                <a:solidFill>
                  <a:srgbClr val="FF0000"/>
                </a:solidFill>
              </a:rPr>
              <a:t>0</a:t>
            </a:r>
            <a:r>
              <a:rPr lang="en-SG" dirty="0"/>
              <a:t>; </a:t>
            </a:r>
            <a:r>
              <a:rPr lang="en-SG" dirty="0" err="1"/>
              <a:t>i</a:t>
            </a:r>
            <a:r>
              <a:rPr lang="en-SG" dirty="0"/>
              <a:t> &lt; n; </a:t>
            </a:r>
            <a:r>
              <a:rPr lang="en-SG" dirty="0" err="1"/>
              <a:t>i</a:t>
            </a:r>
            <a:r>
              <a:rPr lang="en-SG" dirty="0"/>
              <a:t> += </a:t>
            </a:r>
            <a:r>
              <a:rPr lang="en-SG" dirty="0">
                <a:solidFill>
                  <a:srgbClr val="FF0000"/>
                </a:solidFill>
              </a:rPr>
              <a:t>1</a:t>
            </a:r>
            <a:r>
              <a:rPr lang="en-SG" dirty="0"/>
              <a:t>) {</a:t>
            </a:r>
            <a:br>
              <a:rPr lang="en-SG" dirty="0"/>
            </a:br>
            <a:r>
              <a:rPr lang="en-SG" dirty="0"/>
              <a:t>	for (</a:t>
            </a:r>
            <a:r>
              <a:rPr lang="en-SG" dirty="0">
                <a:solidFill>
                  <a:srgbClr val="0070C0"/>
                </a:solidFill>
              </a:rPr>
              <a:t>long</a:t>
            </a:r>
            <a:r>
              <a:rPr lang="en-SG" dirty="0"/>
              <a:t> j = 0; j &lt; n; j += </a:t>
            </a:r>
            <a:r>
              <a:rPr lang="en-SG" dirty="0">
                <a:solidFill>
                  <a:srgbClr val="FF0000"/>
                </a:solidFill>
              </a:rPr>
              <a:t>2</a:t>
            </a:r>
            <a:r>
              <a:rPr lang="en-SG" dirty="0"/>
              <a:t>) {</a:t>
            </a:r>
            <a:br>
              <a:rPr lang="en-SG" dirty="0"/>
            </a:br>
            <a:r>
              <a:rPr lang="en-SG" dirty="0"/>
              <a:t>		cs1010_println_long(</a:t>
            </a:r>
            <a:r>
              <a:rPr lang="en-SG" dirty="0" err="1"/>
              <a:t>i</a:t>
            </a:r>
            <a:r>
              <a:rPr lang="en-SG" dirty="0"/>
              <a:t> + j);</a:t>
            </a:r>
            <a:br>
              <a:rPr lang="en-SG" dirty="0"/>
            </a:br>
            <a:r>
              <a:rPr lang="en-SG" dirty="0"/>
              <a:t>	}</a:t>
            </a:r>
            <a:br>
              <a:rPr lang="en-SG" dirty="0"/>
            </a:br>
            <a:r>
              <a:rPr lang="en-SG" dirty="0"/>
              <a:t>} </a:t>
            </a:r>
          </a:p>
          <a:p>
            <a:r>
              <a:rPr lang="en-US" dirty="0"/>
              <a:t>What is the Big-O running time of the following code, in terms of n? </a:t>
            </a:r>
            <a:r>
              <a:rPr lang="en-US" b="1" dirty="0">
                <a:solidFill>
                  <a:srgbClr val="00B050"/>
                </a:solidFill>
              </a:rPr>
              <a:t>n^2</a:t>
            </a:r>
          </a:p>
        </p:txBody>
      </p:sp>
    </p:spTree>
    <p:extLst>
      <p:ext uri="{BB962C8B-B14F-4D97-AF65-F5344CB8AC3E}">
        <p14:creationId xmlns:p14="http://schemas.microsoft.com/office/powerpoint/2010/main" val="7327376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5FF2-B726-4B65-B151-1969FC09EB12}"/>
              </a:ext>
            </a:extLst>
          </p:cNvPr>
          <p:cNvSpPr>
            <a:spLocks noGrp="1"/>
          </p:cNvSpPr>
          <p:nvPr>
            <p:ph type="title"/>
          </p:nvPr>
        </p:nvSpPr>
        <p:spPr/>
        <p:txBody>
          <a:bodyPr/>
          <a:lstStyle/>
          <a:p>
            <a:r>
              <a:rPr lang="en-SG" dirty="0"/>
              <a:t>Problem Set 22.2 b)</a:t>
            </a:r>
          </a:p>
        </p:txBody>
      </p:sp>
      <p:sp>
        <p:nvSpPr>
          <p:cNvPr id="3" name="Content Placeholder 2">
            <a:extLst>
              <a:ext uri="{FF2B5EF4-FFF2-40B4-BE49-F238E27FC236}">
                <a16:creationId xmlns:a16="http://schemas.microsoft.com/office/drawing/2014/main" id="{5CAED2AE-4429-418A-85AB-9A6A5CDCF20B}"/>
              </a:ext>
            </a:extLst>
          </p:cNvPr>
          <p:cNvSpPr>
            <a:spLocks noGrp="1"/>
          </p:cNvSpPr>
          <p:nvPr>
            <p:ph idx="1"/>
          </p:nvPr>
        </p:nvSpPr>
        <p:spPr/>
        <p:txBody>
          <a:bodyPr>
            <a:normAutofit/>
          </a:bodyPr>
          <a:lstStyle/>
          <a:p>
            <a:pPr marL="0" indent="0">
              <a:buNone/>
            </a:pPr>
            <a:r>
              <a:rPr lang="en-SG" dirty="0"/>
              <a:t>for (</a:t>
            </a:r>
            <a:r>
              <a:rPr lang="en-SG" dirty="0">
                <a:solidFill>
                  <a:srgbClr val="0070C0"/>
                </a:solidFill>
              </a:rPr>
              <a:t>long</a:t>
            </a:r>
            <a:r>
              <a:rPr lang="en-SG" dirty="0"/>
              <a:t> </a:t>
            </a:r>
            <a:r>
              <a:rPr lang="en-SG" dirty="0" err="1"/>
              <a:t>i</a:t>
            </a:r>
            <a:r>
              <a:rPr lang="en-SG" dirty="0"/>
              <a:t> = </a:t>
            </a:r>
            <a:r>
              <a:rPr lang="en-SG" dirty="0">
                <a:solidFill>
                  <a:srgbClr val="FF0000"/>
                </a:solidFill>
              </a:rPr>
              <a:t>0</a:t>
            </a:r>
            <a:r>
              <a:rPr lang="en-SG" dirty="0"/>
              <a:t>; </a:t>
            </a:r>
            <a:r>
              <a:rPr lang="en-SG" dirty="0" err="1"/>
              <a:t>i</a:t>
            </a:r>
            <a:r>
              <a:rPr lang="en-SG" dirty="0"/>
              <a:t> &lt; n; </a:t>
            </a:r>
            <a:r>
              <a:rPr lang="en-SG" dirty="0" err="1"/>
              <a:t>i</a:t>
            </a:r>
            <a:r>
              <a:rPr lang="en-SG" dirty="0"/>
              <a:t> *= </a:t>
            </a:r>
            <a:r>
              <a:rPr lang="en-SG" dirty="0">
                <a:solidFill>
                  <a:srgbClr val="FF0000"/>
                </a:solidFill>
              </a:rPr>
              <a:t>2</a:t>
            </a:r>
            <a:r>
              <a:rPr lang="en-SG" dirty="0"/>
              <a:t>) {</a:t>
            </a:r>
            <a:br>
              <a:rPr lang="en-SG" dirty="0"/>
            </a:br>
            <a:r>
              <a:rPr lang="en-SG" dirty="0"/>
              <a:t>	for (</a:t>
            </a:r>
            <a:r>
              <a:rPr lang="en-SG" dirty="0">
                <a:solidFill>
                  <a:srgbClr val="0070C0"/>
                </a:solidFill>
              </a:rPr>
              <a:t>long</a:t>
            </a:r>
            <a:r>
              <a:rPr lang="en-SG" dirty="0"/>
              <a:t> j = 0; j &lt; n; j *= </a:t>
            </a:r>
            <a:r>
              <a:rPr lang="en-SG" dirty="0">
                <a:solidFill>
                  <a:srgbClr val="FF0000"/>
                </a:solidFill>
              </a:rPr>
              <a:t>2</a:t>
            </a:r>
            <a:r>
              <a:rPr lang="en-SG" dirty="0"/>
              <a:t>) {</a:t>
            </a:r>
            <a:br>
              <a:rPr lang="en-SG" dirty="0"/>
            </a:br>
            <a:r>
              <a:rPr lang="en-SG" dirty="0"/>
              <a:t>		cs1010_println_long(</a:t>
            </a:r>
            <a:r>
              <a:rPr lang="en-SG" dirty="0" err="1"/>
              <a:t>i</a:t>
            </a:r>
            <a:r>
              <a:rPr lang="en-SG" dirty="0"/>
              <a:t> + j);</a:t>
            </a:r>
            <a:br>
              <a:rPr lang="en-SG" dirty="0"/>
            </a:br>
            <a:r>
              <a:rPr lang="en-SG" dirty="0"/>
              <a:t>	}</a:t>
            </a:r>
            <a:br>
              <a:rPr lang="en-SG" dirty="0"/>
            </a:br>
            <a:r>
              <a:rPr lang="en-SG" dirty="0"/>
              <a:t>} </a:t>
            </a:r>
          </a:p>
          <a:p>
            <a:r>
              <a:rPr lang="en-US" dirty="0"/>
              <a:t>What is the Big-O running time of the following code, in terms of n?</a:t>
            </a:r>
            <a:endParaRPr lang="en-US" b="1" dirty="0">
              <a:solidFill>
                <a:srgbClr val="00B050"/>
              </a:solidFill>
            </a:endParaRPr>
          </a:p>
        </p:txBody>
      </p:sp>
    </p:spTree>
    <p:extLst>
      <p:ext uri="{BB962C8B-B14F-4D97-AF65-F5344CB8AC3E}">
        <p14:creationId xmlns:p14="http://schemas.microsoft.com/office/powerpoint/2010/main" val="34498702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5FF2-B726-4B65-B151-1969FC09EB12}"/>
              </a:ext>
            </a:extLst>
          </p:cNvPr>
          <p:cNvSpPr>
            <a:spLocks noGrp="1"/>
          </p:cNvSpPr>
          <p:nvPr>
            <p:ph type="title"/>
          </p:nvPr>
        </p:nvSpPr>
        <p:spPr/>
        <p:txBody>
          <a:bodyPr/>
          <a:lstStyle/>
          <a:p>
            <a:r>
              <a:rPr lang="en-SG" dirty="0"/>
              <a:t>Problem Set 22.2 b)</a:t>
            </a:r>
          </a:p>
        </p:txBody>
      </p:sp>
      <p:sp>
        <p:nvSpPr>
          <p:cNvPr id="3" name="Content Placeholder 2">
            <a:extLst>
              <a:ext uri="{FF2B5EF4-FFF2-40B4-BE49-F238E27FC236}">
                <a16:creationId xmlns:a16="http://schemas.microsoft.com/office/drawing/2014/main" id="{5CAED2AE-4429-418A-85AB-9A6A5CDCF20B}"/>
              </a:ext>
            </a:extLst>
          </p:cNvPr>
          <p:cNvSpPr>
            <a:spLocks noGrp="1"/>
          </p:cNvSpPr>
          <p:nvPr>
            <p:ph idx="1"/>
          </p:nvPr>
        </p:nvSpPr>
        <p:spPr/>
        <p:txBody>
          <a:bodyPr>
            <a:normAutofit/>
          </a:bodyPr>
          <a:lstStyle/>
          <a:p>
            <a:pPr marL="0" indent="0">
              <a:buNone/>
            </a:pPr>
            <a:r>
              <a:rPr lang="en-SG" dirty="0"/>
              <a:t>for (</a:t>
            </a:r>
            <a:r>
              <a:rPr lang="en-SG" dirty="0">
                <a:solidFill>
                  <a:srgbClr val="0070C0"/>
                </a:solidFill>
              </a:rPr>
              <a:t>long</a:t>
            </a:r>
            <a:r>
              <a:rPr lang="en-SG" dirty="0"/>
              <a:t> </a:t>
            </a:r>
            <a:r>
              <a:rPr lang="en-SG" dirty="0" err="1"/>
              <a:t>i</a:t>
            </a:r>
            <a:r>
              <a:rPr lang="en-SG" dirty="0"/>
              <a:t> = </a:t>
            </a:r>
            <a:r>
              <a:rPr lang="en-SG" dirty="0">
                <a:solidFill>
                  <a:srgbClr val="FF0000"/>
                </a:solidFill>
              </a:rPr>
              <a:t>0</a:t>
            </a:r>
            <a:r>
              <a:rPr lang="en-SG" dirty="0"/>
              <a:t>; </a:t>
            </a:r>
            <a:r>
              <a:rPr lang="en-SG" dirty="0" err="1"/>
              <a:t>i</a:t>
            </a:r>
            <a:r>
              <a:rPr lang="en-SG" dirty="0"/>
              <a:t> &lt; n; </a:t>
            </a:r>
            <a:r>
              <a:rPr lang="en-SG" dirty="0" err="1"/>
              <a:t>i</a:t>
            </a:r>
            <a:r>
              <a:rPr lang="en-SG" dirty="0"/>
              <a:t> *= </a:t>
            </a:r>
            <a:r>
              <a:rPr lang="en-SG" dirty="0">
                <a:solidFill>
                  <a:srgbClr val="FF0000"/>
                </a:solidFill>
              </a:rPr>
              <a:t>2</a:t>
            </a:r>
            <a:r>
              <a:rPr lang="en-SG" dirty="0"/>
              <a:t>) {</a:t>
            </a:r>
            <a:br>
              <a:rPr lang="en-SG" dirty="0"/>
            </a:br>
            <a:r>
              <a:rPr lang="en-SG" dirty="0"/>
              <a:t>	for (</a:t>
            </a:r>
            <a:r>
              <a:rPr lang="en-SG" dirty="0">
                <a:solidFill>
                  <a:srgbClr val="0070C0"/>
                </a:solidFill>
              </a:rPr>
              <a:t>long</a:t>
            </a:r>
            <a:r>
              <a:rPr lang="en-SG" dirty="0"/>
              <a:t> j = 0; j &lt; n; j *= </a:t>
            </a:r>
            <a:r>
              <a:rPr lang="en-SG" dirty="0">
                <a:solidFill>
                  <a:srgbClr val="FF0000"/>
                </a:solidFill>
              </a:rPr>
              <a:t>2</a:t>
            </a:r>
            <a:r>
              <a:rPr lang="en-SG" dirty="0"/>
              <a:t>) {</a:t>
            </a:r>
            <a:br>
              <a:rPr lang="en-SG" dirty="0"/>
            </a:br>
            <a:r>
              <a:rPr lang="en-SG" dirty="0"/>
              <a:t>		cs1010_println_long(</a:t>
            </a:r>
            <a:r>
              <a:rPr lang="en-SG" dirty="0" err="1"/>
              <a:t>i</a:t>
            </a:r>
            <a:r>
              <a:rPr lang="en-SG" dirty="0"/>
              <a:t> + j);</a:t>
            </a:r>
            <a:br>
              <a:rPr lang="en-SG" dirty="0"/>
            </a:br>
            <a:r>
              <a:rPr lang="en-SG" dirty="0"/>
              <a:t>	}</a:t>
            </a:r>
            <a:br>
              <a:rPr lang="en-SG" dirty="0"/>
            </a:br>
            <a:r>
              <a:rPr lang="en-SG" dirty="0"/>
              <a:t>} </a:t>
            </a:r>
          </a:p>
          <a:p>
            <a:r>
              <a:rPr lang="en-US" dirty="0"/>
              <a:t>What is the Big-O running time of the following code, in terms of n? </a:t>
            </a:r>
            <a:r>
              <a:rPr lang="en-US" b="1" dirty="0">
                <a:solidFill>
                  <a:srgbClr val="00B050"/>
                </a:solidFill>
              </a:rPr>
              <a:t>(log</a:t>
            </a:r>
            <a:r>
              <a:rPr lang="en-US" sz="1800" b="1" dirty="0">
                <a:solidFill>
                  <a:srgbClr val="00B050"/>
                </a:solidFill>
              </a:rPr>
              <a:t>2</a:t>
            </a:r>
            <a:r>
              <a:rPr lang="en-US" dirty="0">
                <a:solidFill>
                  <a:srgbClr val="00B050"/>
                </a:solidFill>
              </a:rPr>
              <a:t> </a:t>
            </a:r>
            <a:r>
              <a:rPr lang="en-US" b="1" dirty="0">
                <a:solidFill>
                  <a:srgbClr val="00B050"/>
                </a:solidFill>
              </a:rPr>
              <a:t>n)^2</a:t>
            </a:r>
          </a:p>
        </p:txBody>
      </p:sp>
    </p:spTree>
    <p:extLst>
      <p:ext uri="{BB962C8B-B14F-4D97-AF65-F5344CB8AC3E}">
        <p14:creationId xmlns:p14="http://schemas.microsoft.com/office/powerpoint/2010/main" val="5420793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5FF2-B726-4B65-B151-1969FC09EB12}"/>
              </a:ext>
            </a:extLst>
          </p:cNvPr>
          <p:cNvSpPr>
            <a:spLocks noGrp="1"/>
          </p:cNvSpPr>
          <p:nvPr>
            <p:ph type="title"/>
          </p:nvPr>
        </p:nvSpPr>
        <p:spPr/>
        <p:txBody>
          <a:bodyPr/>
          <a:lstStyle/>
          <a:p>
            <a:r>
              <a:rPr lang="en-SG" dirty="0"/>
              <a:t>Problem Set 22.2 c)</a:t>
            </a:r>
          </a:p>
        </p:txBody>
      </p:sp>
      <p:sp>
        <p:nvSpPr>
          <p:cNvPr id="3" name="Content Placeholder 2">
            <a:extLst>
              <a:ext uri="{FF2B5EF4-FFF2-40B4-BE49-F238E27FC236}">
                <a16:creationId xmlns:a16="http://schemas.microsoft.com/office/drawing/2014/main" id="{5CAED2AE-4429-418A-85AB-9A6A5CDCF20B}"/>
              </a:ext>
            </a:extLst>
          </p:cNvPr>
          <p:cNvSpPr>
            <a:spLocks noGrp="1"/>
          </p:cNvSpPr>
          <p:nvPr>
            <p:ph idx="1"/>
          </p:nvPr>
        </p:nvSpPr>
        <p:spPr/>
        <p:txBody>
          <a:bodyPr>
            <a:normAutofit/>
          </a:bodyPr>
          <a:lstStyle/>
          <a:p>
            <a:pPr marL="0" indent="0">
              <a:buNone/>
            </a:pPr>
            <a:r>
              <a:rPr lang="en-SG" dirty="0">
                <a:solidFill>
                  <a:srgbClr val="0070C0"/>
                </a:solidFill>
              </a:rPr>
              <a:t>long</a:t>
            </a:r>
            <a:r>
              <a:rPr lang="en-SG" dirty="0"/>
              <a:t> k = </a:t>
            </a:r>
            <a:r>
              <a:rPr lang="en-SG" dirty="0">
                <a:solidFill>
                  <a:srgbClr val="FF0000"/>
                </a:solidFill>
              </a:rPr>
              <a:t>1</a:t>
            </a:r>
            <a:r>
              <a:rPr lang="en-SG" dirty="0"/>
              <a:t>;</a:t>
            </a:r>
            <a:br>
              <a:rPr lang="en-SG" dirty="0"/>
            </a:br>
            <a:r>
              <a:rPr lang="en-SG" dirty="0"/>
              <a:t>for (</a:t>
            </a:r>
            <a:r>
              <a:rPr lang="en-SG" dirty="0">
                <a:solidFill>
                  <a:srgbClr val="0070C0"/>
                </a:solidFill>
              </a:rPr>
              <a:t>long</a:t>
            </a:r>
            <a:r>
              <a:rPr lang="en-SG" dirty="0"/>
              <a:t> j = </a:t>
            </a:r>
            <a:r>
              <a:rPr lang="en-SG" dirty="0">
                <a:solidFill>
                  <a:srgbClr val="FF0000"/>
                </a:solidFill>
              </a:rPr>
              <a:t>0</a:t>
            </a:r>
            <a:r>
              <a:rPr lang="en-SG" dirty="0"/>
              <a:t>; j &lt; n; j += </a:t>
            </a:r>
            <a:r>
              <a:rPr lang="en-SG" dirty="0">
                <a:solidFill>
                  <a:srgbClr val="FF0000"/>
                </a:solidFill>
              </a:rPr>
              <a:t>1</a:t>
            </a:r>
            <a:r>
              <a:rPr lang="en-SG" dirty="0"/>
              <a:t>) {</a:t>
            </a:r>
            <a:br>
              <a:rPr lang="en-SG" dirty="0"/>
            </a:br>
            <a:r>
              <a:rPr lang="en-SG" dirty="0"/>
              <a:t>	k *= </a:t>
            </a:r>
            <a:r>
              <a:rPr lang="en-SG" dirty="0">
                <a:solidFill>
                  <a:srgbClr val="FF0000"/>
                </a:solidFill>
              </a:rPr>
              <a:t>2</a:t>
            </a:r>
            <a:r>
              <a:rPr lang="en-SG" dirty="0"/>
              <a:t>;</a:t>
            </a:r>
            <a:br>
              <a:rPr lang="en-SG" dirty="0"/>
            </a:br>
            <a:r>
              <a:rPr lang="en-SG" dirty="0"/>
              <a:t>	for (</a:t>
            </a:r>
            <a:r>
              <a:rPr lang="en-SG" dirty="0">
                <a:solidFill>
                  <a:srgbClr val="0070C0"/>
                </a:solidFill>
              </a:rPr>
              <a:t>long</a:t>
            </a:r>
            <a:r>
              <a:rPr lang="en-SG" dirty="0"/>
              <a:t> </a:t>
            </a:r>
            <a:r>
              <a:rPr lang="en-SG" dirty="0" err="1"/>
              <a:t>i</a:t>
            </a:r>
            <a:r>
              <a:rPr lang="en-SG" dirty="0"/>
              <a:t> = </a:t>
            </a:r>
            <a:r>
              <a:rPr lang="en-SG" dirty="0">
                <a:solidFill>
                  <a:srgbClr val="FF0000"/>
                </a:solidFill>
              </a:rPr>
              <a:t>0</a:t>
            </a:r>
            <a:r>
              <a:rPr lang="en-SG" dirty="0"/>
              <a:t>; </a:t>
            </a:r>
            <a:r>
              <a:rPr lang="en-SG" dirty="0" err="1"/>
              <a:t>i</a:t>
            </a:r>
            <a:r>
              <a:rPr lang="en-SG" dirty="0"/>
              <a:t> &lt; k; </a:t>
            </a:r>
            <a:r>
              <a:rPr lang="en-SG" dirty="0" err="1"/>
              <a:t>i</a:t>
            </a:r>
            <a:r>
              <a:rPr lang="en-SG" dirty="0"/>
              <a:t> += </a:t>
            </a:r>
            <a:r>
              <a:rPr lang="en-SG" dirty="0">
                <a:solidFill>
                  <a:srgbClr val="FF0000"/>
                </a:solidFill>
              </a:rPr>
              <a:t>1</a:t>
            </a:r>
            <a:r>
              <a:rPr lang="en-SG" dirty="0"/>
              <a:t>) {</a:t>
            </a:r>
            <a:br>
              <a:rPr lang="en-SG" dirty="0"/>
            </a:br>
            <a:r>
              <a:rPr lang="en-SG" dirty="0"/>
              <a:t>		cs1010_println_long(</a:t>
            </a:r>
            <a:r>
              <a:rPr lang="en-SG" dirty="0" err="1"/>
              <a:t>i</a:t>
            </a:r>
            <a:r>
              <a:rPr lang="en-SG" dirty="0"/>
              <a:t> + j);</a:t>
            </a:r>
            <a:br>
              <a:rPr lang="en-SG" dirty="0"/>
            </a:br>
            <a:r>
              <a:rPr lang="en-SG" dirty="0"/>
              <a:t>	}</a:t>
            </a:r>
            <a:br>
              <a:rPr lang="en-SG" dirty="0"/>
            </a:br>
            <a:r>
              <a:rPr lang="en-SG" dirty="0"/>
              <a:t>}</a:t>
            </a:r>
          </a:p>
          <a:p>
            <a:r>
              <a:rPr lang="en-US" dirty="0"/>
              <a:t>What is the Big-O running time of the following code, in terms of n? </a:t>
            </a:r>
            <a:endParaRPr lang="en-US" b="1" dirty="0">
              <a:solidFill>
                <a:srgbClr val="00B050"/>
              </a:solidFill>
            </a:endParaRPr>
          </a:p>
        </p:txBody>
      </p:sp>
    </p:spTree>
    <p:extLst>
      <p:ext uri="{BB962C8B-B14F-4D97-AF65-F5344CB8AC3E}">
        <p14:creationId xmlns:p14="http://schemas.microsoft.com/office/powerpoint/2010/main" val="1950793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0B9A9-AA69-4C52-8AD8-55247B07BA1C}"/>
              </a:ext>
            </a:extLst>
          </p:cNvPr>
          <p:cNvSpPr>
            <a:spLocks noGrp="1"/>
          </p:cNvSpPr>
          <p:nvPr>
            <p:ph type="title"/>
          </p:nvPr>
        </p:nvSpPr>
        <p:spPr/>
        <p:txBody>
          <a:bodyPr/>
          <a:lstStyle/>
          <a:p>
            <a:r>
              <a:rPr lang="en-SG" dirty="0"/>
              <a:t>Recap</a:t>
            </a:r>
          </a:p>
        </p:txBody>
      </p:sp>
      <p:sp>
        <p:nvSpPr>
          <p:cNvPr id="3" name="Content Placeholder 2">
            <a:extLst>
              <a:ext uri="{FF2B5EF4-FFF2-40B4-BE49-F238E27FC236}">
                <a16:creationId xmlns:a16="http://schemas.microsoft.com/office/drawing/2014/main" id="{5C998A96-A525-4072-ADE1-7FA47F9F1B03}"/>
              </a:ext>
            </a:extLst>
          </p:cNvPr>
          <p:cNvSpPr>
            <a:spLocks noGrp="1"/>
          </p:cNvSpPr>
          <p:nvPr>
            <p:ph idx="1"/>
          </p:nvPr>
        </p:nvSpPr>
        <p:spPr/>
        <p:txBody>
          <a:bodyPr/>
          <a:lstStyle/>
          <a:p>
            <a:r>
              <a:rPr lang="en-SG" dirty="0" err="1"/>
              <a:t>Preprocessor</a:t>
            </a:r>
            <a:r>
              <a:rPr lang="en-SG" dirty="0"/>
              <a:t> directive</a:t>
            </a:r>
          </a:p>
          <a:p>
            <a:pPr lvl="1"/>
            <a:r>
              <a:rPr lang="en-SG" dirty="0"/>
              <a:t>A directive which starts with </a:t>
            </a:r>
            <a:r>
              <a:rPr lang="en-SG" b="1" dirty="0">
                <a:solidFill>
                  <a:srgbClr val="0070C0"/>
                </a:solidFill>
              </a:rPr>
              <a:t>#</a:t>
            </a:r>
          </a:p>
          <a:p>
            <a:pPr lvl="1"/>
            <a:r>
              <a:rPr lang="en-SG" dirty="0"/>
              <a:t>To </a:t>
            </a:r>
            <a:r>
              <a:rPr lang="en-SG" b="1" dirty="0">
                <a:solidFill>
                  <a:srgbClr val="0070C0"/>
                </a:solidFill>
              </a:rPr>
              <a:t>#include </a:t>
            </a:r>
            <a:r>
              <a:rPr lang="en-SG" dirty="0"/>
              <a:t>a file or,</a:t>
            </a:r>
          </a:p>
          <a:p>
            <a:pPr lvl="1"/>
            <a:r>
              <a:rPr lang="en-SG" dirty="0"/>
              <a:t>To </a:t>
            </a:r>
            <a:r>
              <a:rPr lang="en-SG" b="1" dirty="0">
                <a:solidFill>
                  <a:srgbClr val="0070C0"/>
                </a:solidFill>
              </a:rPr>
              <a:t>#define </a:t>
            </a:r>
            <a:r>
              <a:rPr lang="en-SG" dirty="0"/>
              <a:t>a constant</a:t>
            </a:r>
          </a:p>
        </p:txBody>
      </p:sp>
    </p:spTree>
    <p:extLst>
      <p:ext uri="{BB962C8B-B14F-4D97-AF65-F5344CB8AC3E}">
        <p14:creationId xmlns:p14="http://schemas.microsoft.com/office/powerpoint/2010/main" val="20404372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5FF2-B726-4B65-B151-1969FC09EB12}"/>
              </a:ext>
            </a:extLst>
          </p:cNvPr>
          <p:cNvSpPr>
            <a:spLocks noGrp="1"/>
          </p:cNvSpPr>
          <p:nvPr>
            <p:ph type="title"/>
          </p:nvPr>
        </p:nvSpPr>
        <p:spPr/>
        <p:txBody>
          <a:bodyPr/>
          <a:lstStyle/>
          <a:p>
            <a:r>
              <a:rPr lang="en-SG" dirty="0"/>
              <a:t>Problem Set 22.2 c)</a:t>
            </a:r>
          </a:p>
        </p:txBody>
      </p:sp>
      <p:sp>
        <p:nvSpPr>
          <p:cNvPr id="3" name="Content Placeholder 2">
            <a:extLst>
              <a:ext uri="{FF2B5EF4-FFF2-40B4-BE49-F238E27FC236}">
                <a16:creationId xmlns:a16="http://schemas.microsoft.com/office/drawing/2014/main" id="{5CAED2AE-4429-418A-85AB-9A6A5CDCF20B}"/>
              </a:ext>
            </a:extLst>
          </p:cNvPr>
          <p:cNvSpPr>
            <a:spLocks noGrp="1"/>
          </p:cNvSpPr>
          <p:nvPr>
            <p:ph idx="1"/>
          </p:nvPr>
        </p:nvSpPr>
        <p:spPr/>
        <p:txBody>
          <a:bodyPr>
            <a:normAutofit/>
          </a:bodyPr>
          <a:lstStyle/>
          <a:p>
            <a:pPr marL="0" indent="0">
              <a:buNone/>
            </a:pPr>
            <a:r>
              <a:rPr lang="en-SG" dirty="0">
                <a:solidFill>
                  <a:srgbClr val="0070C0"/>
                </a:solidFill>
              </a:rPr>
              <a:t>long</a:t>
            </a:r>
            <a:r>
              <a:rPr lang="en-SG" dirty="0"/>
              <a:t> k = </a:t>
            </a:r>
            <a:r>
              <a:rPr lang="en-SG" dirty="0">
                <a:solidFill>
                  <a:srgbClr val="FF0000"/>
                </a:solidFill>
              </a:rPr>
              <a:t>1</a:t>
            </a:r>
            <a:r>
              <a:rPr lang="en-SG" dirty="0"/>
              <a:t>;</a:t>
            </a:r>
            <a:br>
              <a:rPr lang="en-SG" dirty="0"/>
            </a:br>
            <a:r>
              <a:rPr lang="en-SG" dirty="0"/>
              <a:t>for (</a:t>
            </a:r>
            <a:r>
              <a:rPr lang="en-SG" dirty="0">
                <a:solidFill>
                  <a:srgbClr val="0070C0"/>
                </a:solidFill>
              </a:rPr>
              <a:t>long</a:t>
            </a:r>
            <a:r>
              <a:rPr lang="en-SG" dirty="0"/>
              <a:t> j = </a:t>
            </a:r>
            <a:r>
              <a:rPr lang="en-SG" dirty="0">
                <a:solidFill>
                  <a:srgbClr val="FF0000"/>
                </a:solidFill>
              </a:rPr>
              <a:t>0</a:t>
            </a:r>
            <a:r>
              <a:rPr lang="en-SG" dirty="0"/>
              <a:t>; j &lt; n; j += </a:t>
            </a:r>
            <a:r>
              <a:rPr lang="en-SG" dirty="0">
                <a:solidFill>
                  <a:srgbClr val="FF0000"/>
                </a:solidFill>
              </a:rPr>
              <a:t>1</a:t>
            </a:r>
            <a:r>
              <a:rPr lang="en-SG" dirty="0"/>
              <a:t>) {</a:t>
            </a:r>
            <a:br>
              <a:rPr lang="en-SG" dirty="0"/>
            </a:br>
            <a:r>
              <a:rPr lang="en-SG" dirty="0"/>
              <a:t>	k *= </a:t>
            </a:r>
            <a:r>
              <a:rPr lang="en-SG" dirty="0">
                <a:solidFill>
                  <a:srgbClr val="FF0000"/>
                </a:solidFill>
              </a:rPr>
              <a:t>2</a:t>
            </a:r>
            <a:r>
              <a:rPr lang="en-SG" dirty="0"/>
              <a:t>;</a:t>
            </a:r>
            <a:br>
              <a:rPr lang="en-SG" dirty="0"/>
            </a:br>
            <a:r>
              <a:rPr lang="en-SG" dirty="0"/>
              <a:t>	for (</a:t>
            </a:r>
            <a:r>
              <a:rPr lang="en-SG" dirty="0">
                <a:solidFill>
                  <a:srgbClr val="0070C0"/>
                </a:solidFill>
              </a:rPr>
              <a:t>long</a:t>
            </a:r>
            <a:r>
              <a:rPr lang="en-SG" dirty="0"/>
              <a:t> </a:t>
            </a:r>
            <a:r>
              <a:rPr lang="en-SG" dirty="0" err="1"/>
              <a:t>i</a:t>
            </a:r>
            <a:r>
              <a:rPr lang="en-SG" dirty="0"/>
              <a:t> = </a:t>
            </a:r>
            <a:r>
              <a:rPr lang="en-SG" dirty="0">
                <a:solidFill>
                  <a:srgbClr val="FF0000"/>
                </a:solidFill>
              </a:rPr>
              <a:t>0</a:t>
            </a:r>
            <a:r>
              <a:rPr lang="en-SG" dirty="0"/>
              <a:t>; </a:t>
            </a:r>
            <a:r>
              <a:rPr lang="en-SG" dirty="0" err="1"/>
              <a:t>i</a:t>
            </a:r>
            <a:r>
              <a:rPr lang="en-SG" dirty="0"/>
              <a:t> &lt; k; </a:t>
            </a:r>
            <a:r>
              <a:rPr lang="en-SG" dirty="0" err="1"/>
              <a:t>i</a:t>
            </a:r>
            <a:r>
              <a:rPr lang="en-SG" dirty="0"/>
              <a:t> += </a:t>
            </a:r>
            <a:r>
              <a:rPr lang="en-SG" dirty="0">
                <a:solidFill>
                  <a:srgbClr val="FF0000"/>
                </a:solidFill>
              </a:rPr>
              <a:t>1</a:t>
            </a:r>
            <a:r>
              <a:rPr lang="en-SG" dirty="0"/>
              <a:t>) {</a:t>
            </a:r>
            <a:br>
              <a:rPr lang="en-SG" dirty="0"/>
            </a:br>
            <a:r>
              <a:rPr lang="en-SG" dirty="0"/>
              <a:t>		cs1010_println_long(</a:t>
            </a:r>
            <a:r>
              <a:rPr lang="en-SG" dirty="0" err="1"/>
              <a:t>i</a:t>
            </a:r>
            <a:r>
              <a:rPr lang="en-SG" dirty="0"/>
              <a:t> + j);</a:t>
            </a:r>
            <a:br>
              <a:rPr lang="en-SG" dirty="0"/>
            </a:br>
            <a:r>
              <a:rPr lang="en-SG" dirty="0"/>
              <a:t>	}</a:t>
            </a:r>
            <a:br>
              <a:rPr lang="en-SG" dirty="0"/>
            </a:br>
            <a:r>
              <a:rPr lang="en-SG" dirty="0"/>
              <a:t>}</a:t>
            </a:r>
          </a:p>
          <a:p>
            <a:r>
              <a:rPr lang="en-US" dirty="0"/>
              <a:t>What is the Big-O running time of the following code, in terms of n? </a:t>
            </a:r>
            <a:r>
              <a:rPr lang="en-US" b="1" dirty="0">
                <a:solidFill>
                  <a:srgbClr val="00B050"/>
                </a:solidFill>
              </a:rPr>
              <a:t>2 ^ n</a:t>
            </a:r>
          </a:p>
        </p:txBody>
      </p:sp>
    </p:spTree>
    <p:extLst>
      <p:ext uri="{BB962C8B-B14F-4D97-AF65-F5344CB8AC3E}">
        <p14:creationId xmlns:p14="http://schemas.microsoft.com/office/powerpoint/2010/main" val="1791493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THE END</a:t>
            </a:r>
          </a:p>
        </p:txBody>
      </p:sp>
      <p:sp>
        <p:nvSpPr>
          <p:cNvPr id="3" name="Subtitle 2">
            <a:extLst>
              <a:ext uri="{FF2B5EF4-FFF2-40B4-BE49-F238E27FC236}">
                <a16:creationId xmlns:a16="http://schemas.microsoft.com/office/drawing/2014/main" id="{34572013-C836-4794-9AEE-FB645CB8A28D}"/>
              </a:ext>
            </a:extLst>
          </p:cNvPr>
          <p:cNvSpPr>
            <a:spLocks noGrp="1"/>
          </p:cNvSpPr>
          <p:nvPr>
            <p:ph type="subTitle" idx="1"/>
          </p:nvPr>
        </p:nvSpPr>
        <p:spPr>
          <a:xfrm>
            <a:off x="2679906" y="3956279"/>
            <a:ext cx="6831673" cy="1086237"/>
          </a:xfrm>
        </p:spPr>
        <p:txBody>
          <a:bodyPr>
            <a:normAutofit/>
          </a:bodyPr>
          <a:lstStyle/>
          <a:p>
            <a:r>
              <a:rPr lang="en-SG" sz="2400" b="1" dirty="0">
                <a:solidFill>
                  <a:srgbClr val="00B050"/>
                </a:solidFill>
                <a:hlinkClick r:id="rId3"/>
              </a:rPr>
              <a:t>https://github.com/DigiPie/cs1010_tut_c09</a:t>
            </a:r>
            <a:r>
              <a:rPr lang="en-SG" sz="2400" b="1" dirty="0">
                <a:solidFill>
                  <a:srgbClr val="00B050"/>
                </a:solidFill>
              </a:rPr>
              <a:t> </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Tree>
    <p:extLst>
      <p:ext uri="{BB962C8B-B14F-4D97-AF65-F5344CB8AC3E}">
        <p14:creationId xmlns:p14="http://schemas.microsoft.com/office/powerpoint/2010/main" val="524905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99E4-3A9A-4739-8A1B-0CB0550803D4}"/>
              </a:ext>
            </a:extLst>
          </p:cNvPr>
          <p:cNvSpPr>
            <a:spLocks noGrp="1"/>
          </p:cNvSpPr>
          <p:nvPr>
            <p:ph type="title"/>
          </p:nvPr>
        </p:nvSpPr>
        <p:spPr/>
        <p:txBody>
          <a:bodyPr/>
          <a:lstStyle/>
          <a:p>
            <a:r>
              <a:rPr lang="en-SG" dirty="0"/>
              <a:t>Recap - #include </a:t>
            </a:r>
          </a:p>
        </p:txBody>
      </p:sp>
      <p:sp>
        <p:nvSpPr>
          <p:cNvPr id="3" name="Content Placeholder 2">
            <a:extLst>
              <a:ext uri="{FF2B5EF4-FFF2-40B4-BE49-F238E27FC236}">
                <a16:creationId xmlns:a16="http://schemas.microsoft.com/office/drawing/2014/main" id="{51F9DA50-0E2A-4B84-A63A-51287C4799FE}"/>
              </a:ext>
            </a:extLst>
          </p:cNvPr>
          <p:cNvSpPr>
            <a:spLocks noGrp="1"/>
          </p:cNvSpPr>
          <p:nvPr>
            <p:ph idx="1"/>
          </p:nvPr>
        </p:nvSpPr>
        <p:spPr/>
        <p:txBody>
          <a:bodyPr/>
          <a:lstStyle/>
          <a:p>
            <a:r>
              <a:rPr lang="en-SG" dirty="0">
                <a:solidFill>
                  <a:srgbClr val="0070C0"/>
                </a:solidFill>
              </a:rPr>
              <a:t>#include &lt;</a:t>
            </a:r>
            <a:r>
              <a:rPr lang="en-SG" dirty="0" err="1">
                <a:solidFill>
                  <a:srgbClr val="0070C0"/>
                </a:solidFill>
              </a:rPr>
              <a:t>stdbool.h</a:t>
            </a:r>
            <a:r>
              <a:rPr lang="en-SG" dirty="0">
                <a:solidFill>
                  <a:srgbClr val="0070C0"/>
                </a:solidFill>
              </a:rPr>
              <a:t>&gt;</a:t>
            </a:r>
          </a:p>
          <a:p>
            <a:r>
              <a:rPr lang="en-SG" dirty="0">
                <a:solidFill>
                  <a:srgbClr val="0070C0"/>
                </a:solidFill>
              </a:rPr>
              <a:t>#include “cs1010.h”</a:t>
            </a:r>
          </a:p>
        </p:txBody>
      </p:sp>
    </p:spTree>
    <p:extLst>
      <p:ext uri="{BB962C8B-B14F-4D97-AF65-F5344CB8AC3E}">
        <p14:creationId xmlns:p14="http://schemas.microsoft.com/office/powerpoint/2010/main" val="3261058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99E4-3A9A-4739-8A1B-0CB0550803D4}"/>
              </a:ext>
            </a:extLst>
          </p:cNvPr>
          <p:cNvSpPr>
            <a:spLocks noGrp="1"/>
          </p:cNvSpPr>
          <p:nvPr>
            <p:ph type="title"/>
          </p:nvPr>
        </p:nvSpPr>
        <p:spPr/>
        <p:txBody>
          <a:bodyPr/>
          <a:lstStyle/>
          <a:p>
            <a:r>
              <a:rPr lang="en-SG" dirty="0"/>
              <a:t>Recap - #define constant</a:t>
            </a:r>
          </a:p>
        </p:txBody>
      </p:sp>
      <p:sp>
        <p:nvSpPr>
          <p:cNvPr id="3" name="Content Placeholder 2">
            <a:extLst>
              <a:ext uri="{FF2B5EF4-FFF2-40B4-BE49-F238E27FC236}">
                <a16:creationId xmlns:a16="http://schemas.microsoft.com/office/drawing/2014/main" id="{51F9DA50-0E2A-4B84-A63A-51287C4799FE}"/>
              </a:ext>
            </a:extLst>
          </p:cNvPr>
          <p:cNvSpPr>
            <a:spLocks noGrp="1"/>
          </p:cNvSpPr>
          <p:nvPr>
            <p:ph idx="1"/>
          </p:nvPr>
        </p:nvSpPr>
        <p:spPr/>
        <p:txBody>
          <a:bodyPr/>
          <a:lstStyle/>
          <a:p>
            <a:r>
              <a:rPr lang="en-SG" b="1" dirty="0">
                <a:solidFill>
                  <a:srgbClr val="0070C0"/>
                </a:solidFill>
              </a:rPr>
              <a:t>#define constant</a:t>
            </a:r>
          </a:p>
          <a:p>
            <a:pPr lvl="1"/>
            <a:r>
              <a:rPr lang="en-SG" dirty="0">
                <a:solidFill>
                  <a:schemeClr val="tx1"/>
                </a:solidFill>
              </a:rPr>
              <a:t>Use it to define constants which are repeatedly used in code.</a:t>
            </a:r>
          </a:p>
        </p:txBody>
      </p:sp>
    </p:spTree>
    <p:extLst>
      <p:ext uri="{BB962C8B-B14F-4D97-AF65-F5344CB8AC3E}">
        <p14:creationId xmlns:p14="http://schemas.microsoft.com/office/powerpoint/2010/main" val="1894064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529BF-DF4E-4BD2-98CB-DC51402854C2}"/>
              </a:ext>
            </a:extLst>
          </p:cNvPr>
          <p:cNvSpPr>
            <a:spLocks noGrp="1"/>
          </p:cNvSpPr>
          <p:nvPr>
            <p:ph type="title"/>
          </p:nvPr>
        </p:nvSpPr>
        <p:spPr/>
        <p:txBody>
          <a:bodyPr/>
          <a:lstStyle/>
          <a:p>
            <a:r>
              <a:rPr lang="en-SG" dirty="0"/>
              <a:t>Recap - #define macro</a:t>
            </a:r>
          </a:p>
        </p:txBody>
      </p:sp>
      <p:sp>
        <p:nvSpPr>
          <p:cNvPr id="3" name="Content Placeholder 2">
            <a:extLst>
              <a:ext uri="{FF2B5EF4-FFF2-40B4-BE49-F238E27FC236}">
                <a16:creationId xmlns:a16="http://schemas.microsoft.com/office/drawing/2014/main" id="{42BDE98F-5BB8-4459-8D09-2E48AC2A6E1B}"/>
              </a:ext>
            </a:extLst>
          </p:cNvPr>
          <p:cNvSpPr>
            <a:spLocks noGrp="1"/>
          </p:cNvSpPr>
          <p:nvPr>
            <p:ph idx="1"/>
          </p:nvPr>
        </p:nvSpPr>
        <p:spPr/>
        <p:txBody>
          <a:bodyPr/>
          <a:lstStyle/>
          <a:p>
            <a:pPr marL="0" indent="0">
              <a:buNone/>
            </a:pPr>
            <a:r>
              <a:rPr lang="en-SG" dirty="0">
                <a:solidFill>
                  <a:schemeClr val="accent1">
                    <a:lumMod val="50000"/>
                  </a:schemeClr>
                </a:solidFill>
              </a:rPr>
              <a:t>#define SQUARE(x) x*x </a:t>
            </a:r>
            <a:br>
              <a:rPr lang="en-SG" dirty="0">
                <a:solidFill>
                  <a:schemeClr val="accent1">
                    <a:lumMod val="50000"/>
                  </a:schemeClr>
                </a:solidFill>
              </a:rPr>
            </a:br>
            <a:r>
              <a:rPr lang="en-SG" dirty="0">
                <a:solidFill>
                  <a:schemeClr val="accent1">
                    <a:lumMod val="50000"/>
                  </a:schemeClr>
                </a:solidFill>
              </a:rPr>
              <a:t>#define PI 3.1415926</a:t>
            </a:r>
          </a:p>
          <a:p>
            <a:pPr marL="0" indent="0">
              <a:buNone/>
            </a:pPr>
            <a:r>
              <a:rPr lang="en-SG" dirty="0">
                <a:solidFill>
                  <a:srgbClr val="0070C0"/>
                </a:solidFill>
              </a:rPr>
              <a:t>int</a:t>
            </a:r>
            <a:r>
              <a:rPr lang="en-SG" dirty="0"/>
              <a:t> </a:t>
            </a:r>
            <a:r>
              <a:rPr lang="en-SG" dirty="0">
                <a:solidFill>
                  <a:srgbClr val="FF0000"/>
                </a:solidFill>
              </a:rPr>
              <a:t>main</a:t>
            </a:r>
            <a:r>
              <a:rPr lang="en-SG" dirty="0"/>
              <a:t>() { </a:t>
            </a:r>
          </a:p>
          <a:p>
            <a:pPr marL="0" indent="0">
              <a:buNone/>
            </a:pPr>
            <a:r>
              <a:rPr lang="en-SG" dirty="0"/>
              <a:t>	</a:t>
            </a:r>
            <a:r>
              <a:rPr lang="en-SG" dirty="0">
                <a:solidFill>
                  <a:srgbClr val="0070C0"/>
                </a:solidFill>
              </a:rPr>
              <a:t>double</a:t>
            </a:r>
            <a:r>
              <a:rPr lang="en-SG" dirty="0"/>
              <a:t> radius = </a:t>
            </a:r>
            <a:r>
              <a:rPr lang="en-SG" dirty="0">
                <a:solidFill>
                  <a:srgbClr val="FF0000"/>
                </a:solidFill>
              </a:rPr>
              <a:t>4.0</a:t>
            </a:r>
            <a:r>
              <a:rPr lang="en-SG" dirty="0"/>
              <a:t>; 	cs1010_print_double(PI*SQUARE(radius));</a:t>
            </a:r>
          </a:p>
          <a:p>
            <a:pPr marL="0" indent="0">
              <a:buNone/>
            </a:pPr>
            <a:r>
              <a:rPr lang="en-SG" dirty="0"/>
              <a:t>} </a:t>
            </a:r>
            <a:endParaRPr lang="en-US" dirty="0">
              <a:solidFill>
                <a:schemeClr val="tx1"/>
              </a:solidFill>
            </a:endParaRPr>
          </a:p>
          <a:p>
            <a:pPr marL="530352" lvl="1" indent="0">
              <a:buNone/>
            </a:pPr>
            <a:endParaRPr lang="en-US" dirty="0">
              <a:solidFill>
                <a:schemeClr val="tx1"/>
              </a:solidFill>
            </a:endParaRPr>
          </a:p>
        </p:txBody>
      </p:sp>
    </p:spTree>
    <p:extLst>
      <p:ext uri="{BB962C8B-B14F-4D97-AF65-F5344CB8AC3E}">
        <p14:creationId xmlns:p14="http://schemas.microsoft.com/office/powerpoint/2010/main" val="4277177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529BF-DF4E-4BD2-98CB-DC51402854C2}"/>
              </a:ext>
            </a:extLst>
          </p:cNvPr>
          <p:cNvSpPr>
            <a:spLocks noGrp="1"/>
          </p:cNvSpPr>
          <p:nvPr>
            <p:ph type="title"/>
          </p:nvPr>
        </p:nvSpPr>
        <p:spPr/>
        <p:txBody>
          <a:bodyPr/>
          <a:lstStyle/>
          <a:p>
            <a:r>
              <a:rPr lang="en-SG" dirty="0"/>
              <a:t>Recap - #define macro</a:t>
            </a:r>
          </a:p>
        </p:txBody>
      </p:sp>
      <p:sp>
        <p:nvSpPr>
          <p:cNvPr id="3" name="Content Placeholder 2">
            <a:extLst>
              <a:ext uri="{FF2B5EF4-FFF2-40B4-BE49-F238E27FC236}">
                <a16:creationId xmlns:a16="http://schemas.microsoft.com/office/drawing/2014/main" id="{42BDE98F-5BB8-4459-8D09-2E48AC2A6E1B}"/>
              </a:ext>
            </a:extLst>
          </p:cNvPr>
          <p:cNvSpPr>
            <a:spLocks noGrp="1"/>
          </p:cNvSpPr>
          <p:nvPr>
            <p:ph idx="1"/>
          </p:nvPr>
        </p:nvSpPr>
        <p:spPr/>
        <p:txBody>
          <a:bodyPr/>
          <a:lstStyle/>
          <a:p>
            <a:pPr marL="0" indent="0">
              <a:buNone/>
            </a:pPr>
            <a:r>
              <a:rPr lang="en-SG" dirty="0">
                <a:solidFill>
                  <a:schemeClr val="accent1">
                    <a:lumMod val="50000"/>
                  </a:schemeClr>
                </a:solidFill>
              </a:rPr>
              <a:t>#define SQUARE(x) x*x </a:t>
            </a:r>
            <a:br>
              <a:rPr lang="en-SG" dirty="0">
                <a:solidFill>
                  <a:schemeClr val="accent1">
                    <a:lumMod val="50000"/>
                  </a:schemeClr>
                </a:solidFill>
              </a:rPr>
            </a:br>
            <a:r>
              <a:rPr lang="en-SG" dirty="0">
                <a:solidFill>
                  <a:schemeClr val="accent1">
                    <a:lumMod val="50000"/>
                  </a:schemeClr>
                </a:solidFill>
              </a:rPr>
              <a:t>#define PI 3.1415926</a:t>
            </a:r>
          </a:p>
          <a:p>
            <a:pPr marL="0" indent="0">
              <a:buNone/>
            </a:pPr>
            <a:r>
              <a:rPr lang="en-SG" dirty="0">
                <a:solidFill>
                  <a:srgbClr val="0070C0"/>
                </a:solidFill>
              </a:rPr>
              <a:t>int</a:t>
            </a:r>
            <a:r>
              <a:rPr lang="en-SG" dirty="0"/>
              <a:t> </a:t>
            </a:r>
            <a:r>
              <a:rPr lang="en-SG" dirty="0">
                <a:solidFill>
                  <a:srgbClr val="FF0000"/>
                </a:solidFill>
              </a:rPr>
              <a:t>main</a:t>
            </a:r>
            <a:r>
              <a:rPr lang="en-SG" dirty="0"/>
              <a:t>() { </a:t>
            </a:r>
          </a:p>
          <a:p>
            <a:pPr marL="0" indent="0">
              <a:buNone/>
            </a:pPr>
            <a:r>
              <a:rPr lang="en-SG" dirty="0"/>
              <a:t>	</a:t>
            </a:r>
            <a:r>
              <a:rPr lang="en-SG" dirty="0">
                <a:solidFill>
                  <a:srgbClr val="0070C0"/>
                </a:solidFill>
              </a:rPr>
              <a:t>double</a:t>
            </a:r>
            <a:r>
              <a:rPr lang="en-SG" dirty="0"/>
              <a:t> radius = </a:t>
            </a:r>
            <a:r>
              <a:rPr lang="en-SG" dirty="0">
                <a:solidFill>
                  <a:srgbClr val="FF0000"/>
                </a:solidFill>
              </a:rPr>
              <a:t>4.0</a:t>
            </a:r>
            <a:r>
              <a:rPr lang="en-SG" dirty="0"/>
              <a:t>; 	cs1010_print_double(</a:t>
            </a:r>
            <a:r>
              <a:rPr lang="en-SG" dirty="0">
                <a:solidFill>
                  <a:srgbClr val="FF0000"/>
                </a:solidFill>
              </a:rPr>
              <a:t>3.1415926</a:t>
            </a:r>
            <a:r>
              <a:rPr lang="en-SG" dirty="0"/>
              <a:t>*radius*radius</a:t>
            </a:r>
            <a:r>
              <a:rPr lang="en-US" dirty="0">
                <a:solidFill>
                  <a:schemeClr val="tx1"/>
                </a:solidFill>
              </a:rPr>
              <a:t>);</a:t>
            </a:r>
            <a:endParaRPr lang="en-SG" dirty="0"/>
          </a:p>
          <a:p>
            <a:pPr marL="0" indent="0">
              <a:buNone/>
            </a:pPr>
            <a:r>
              <a:rPr lang="en-SG" dirty="0"/>
              <a:t>} </a:t>
            </a:r>
            <a:endParaRPr lang="en-US" dirty="0">
              <a:solidFill>
                <a:schemeClr val="tx1"/>
              </a:solidFill>
            </a:endParaRPr>
          </a:p>
          <a:p>
            <a:pPr marL="530352" lvl="1" indent="0">
              <a:buNone/>
            </a:pPr>
            <a:endParaRPr lang="en-US" dirty="0">
              <a:solidFill>
                <a:schemeClr val="tx1"/>
              </a:solidFill>
            </a:endParaRPr>
          </a:p>
        </p:txBody>
      </p:sp>
    </p:spTree>
    <p:extLst>
      <p:ext uri="{BB962C8B-B14F-4D97-AF65-F5344CB8AC3E}">
        <p14:creationId xmlns:p14="http://schemas.microsoft.com/office/powerpoint/2010/main" val="1044596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49383-8A74-42F5-9195-6A24FFD3A8F6}"/>
              </a:ext>
            </a:extLst>
          </p:cNvPr>
          <p:cNvSpPr>
            <a:spLocks noGrp="1"/>
          </p:cNvSpPr>
          <p:nvPr>
            <p:ph type="title"/>
          </p:nvPr>
        </p:nvSpPr>
        <p:spPr/>
        <p:txBody>
          <a:bodyPr/>
          <a:lstStyle/>
          <a:p>
            <a:r>
              <a:rPr lang="en-SG" dirty="0"/>
              <a:t>Recap – Macro </a:t>
            </a:r>
            <a:r>
              <a:rPr lang="en-SG" u="sng" dirty="0">
                <a:solidFill>
                  <a:srgbClr val="FF0000"/>
                </a:solidFill>
              </a:rPr>
              <a:t>warnings</a:t>
            </a:r>
          </a:p>
        </p:txBody>
      </p:sp>
      <p:sp>
        <p:nvSpPr>
          <p:cNvPr id="3" name="Content Placeholder 2">
            <a:extLst>
              <a:ext uri="{FF2B5EF4-FFF2-40B4-BE49-F238E27FC236}">
                <a16:creationId xmlns:a16="http://schemas.microsoft.com/office/drawing/2014/main" id="{109681AE-38AE-4CBA-967F-06C770270584}"/>
              </a:ext>
            </a:extLst>
          </p:cNvPr>
          <p:cNvSpPr>
            <a:spLocks noGrp="1"/>
          </p:cNvSpPr>
          <p:nvPr>
            <p:ph idx="1"/>
          </p:nvPr>
        </p:nvSpPr>
        <p:spPr/>
        <p:txBody>
          <a:bodyPr/>
          <a:lstStyle/>
          <a:p>
            <a:r>
              <a:rPr lang="en-SG" dirty="0"/>
              <a:t>Given:</a:t>
            </a:r>
          </a:p>
          <a:p>
            <a:pPr marL="0" indent="0">
              <a:buNone/>
            </a:pPr>
            <a:r>
              <a:rPr lang="it-IT" dirty="0">
                <a:solidFill>
                  <a:schemeClr val="accent1">
                    <a:lumMod val="50000"/>
                  </a:schemeClr>
                </a:solidFill>
              </a:rPr>
              <a:t>#define SQUARE(x) x*x</a:t>
            </a:r>
            <a:endParaRPr lang="en-SG" dirty="0">
              <a:solidFill>
                <a:schemeClr val="accent1">
                  <a:lumMod val="50000"/>
                </a:schemeClr>
              </a:solidFill>
            </a:endParaRPr>
          </a:p>
          <a:p>
            <a:r>
              <a:rPr lang="en-SG" dirty="0"/>
              <a:t>SQUARE(radius + </a:t>
            </a:r>
            <a:r>
              <a:rPr lang="en-SG" dirty="0">
                <a:solidFill>
                  <a:srgbClr val="FF0000"/>
                </a:solidFill>
              </a:rPr>
              <a:t>2</a:t>
            </a:r>
            <a:r>
              <a:rPr lang="en-SG" dirty="0"/>
              <a:t>) evaluates to:</a:t>
            </a:r>
          </a:p>
          <a:p>
            <a:pPr marL="0" indent="0">
              <a:buNone/>
            </a:pPr>
            <a:r>
              <a:rPr lang="en-SG" dirty="0"/>
              <a:t>radius + </a:t>
            </a:r>
            <a:r>
              <a:rPr lang="en-SG" dirty="0">
                <a:solidFill>
                  <a:srgbClr val="FF0000"/>
                </a:solidFill>
              </a:rPr>
              <a:t>2</a:t>
            </a:r>
            <a:r>
              <a:rPr lang="en-SG" dirty="0"/>
              <a:t>*radius + </a:t>
            </a:r>
            <a:r>
              <a:rPr lang="en-SG" dirty="0">
                <a:solidFill>
                  <a:srgbClr val="FF0000"/>
                </a:solidFill>
              </a:rPr>
              <a:t>2</a:t>
            </a:r>
          </a:p>
        </p:txBody>
      </p:sp>
    </p:spTree>
    <p:extLst>
      <p:ext uri="{BB962C8B-B14F-4D97-AF65-F5344CB8AC3E}">
        <p14:creationId xmlns:p14="http://schemas.microsoft.com/office/powerpoint/2010/main" val="330608289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1001</Words>
  <Application>Microsoft Office PowerPoint</Application>
  <PresentationFormat>Widescreen</PresentationFormat>
  <Paragraphs>244</Paragraphs>
  <Slides>41</Slides>
  <Notes>38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41</vt:i4>
      </vt:variant>
    </vt:vector>
  </HeadingPairs>
  <TitlesOfParts>
    <vt:vector size="44" baseType="lpstr">
      <vt:lpstr>Calibri</vt:lpstr>
      <vt:lpstr>Franklin Gothic Book</vt:lpstr>
      <vt:lpstr>Crop</vt:lpstr>
      <vt:lpstr>cs1010</vt:lpstr>
      <vt:lpstr>Today’s plan</vt:lpstr>
      <vt:lpstr> UNIT 20 C Pre-processor</vt:lpstr>
      <vt:lpstr>Recap</vt:lpstr>
      <vt:lpstr>Recap - #include </vt:lpstr>
      <vt:lpstr>Recap - #define constant</vt:lpstr>
      <vt:lpstr>Recap - #define macro</vt:lpstr>
      <vt:lpstr>Recap - #define macro</vt:lpstr>
      <vt:lpstr>Recap – Macro warnings</vt:lpstr>
      <vt:lpstr>Recap – Macro warnings</vt:lpstr>
      <vt:lpstr>ENDING NOTE</vt:lpstr>
      <vt:lpstr> UNIT 20 C Pre-processor</vt:lpstr>
      <vt:lpstr>Problem Set 20.1 a)</vt:lpstr>
      <vt:lpstr>Problem Set 20.1 a)</vt:lpstr>
      <vt:lpstr>Problem Set 20.1 a)</vt:lpstr>
      <vt:lpstr>Problem Set 20.1 b)</vt:lpstr>
      <vt:lpstr>Problem Set 20.1 b)</vt:lpstr>
      <vt:lpstr>Problem Set 20.1 b)</vt:lpstr>
      <vt:lpstr> UNIT 20 C Pre-processor</vt:lpstr>
      <vt:lpstr>Problem Set 20.2</vt:lpstr>
      <vt:lpstr>Problem Set 20.2 - Original</vt:lpstr>
      <vt:lpstr>Problem Set 20.2 - Original</vt:lpstr>
      <vt:lpstr>Problem Set 20.2 - Original</vt:lpstr>
      <vt:lpstr>Problem Set 20.2 - Original</vt:lpstr>
      <vt:lpstr> UNIT 21 C Pre-processor</vt:lpstr>
      <vt:lpstr>Recap</vt:lpstr>
      <vt:lpstr> UNIT 21 C Pre-processor</vt:lpstr>
      <vt:lpstr>Problem Set 21.1</vt:lpstr>
      <vt:lpstr>Problem Set 21.1</vt:lpstr>
      <vt:lpstr> UNIT 22 EFFICIENCY</vt:lpstr>
      <vt:lpstr>Recap</vt:lpstr>
      <vt:lpstr> UNIT 22 EFFICIENCY</vt:lpstr>
      <vt:lpstr>Problem Set 22.1</vt:lpstr>
      <vt:lpstr> UNIT 22 EFFICIENCY</vt:lpstr>
      <vt:lpstr>Problem Set 22.2 a)</vt:lpstr>
      <vt:lpstr>Problem Set 22.2 a)</vt:lpstr>
      <vt:lpstr>Problem Set 22.2 b)</vt:lpstr>
      <vt:lpstr>Problem Set 22.2 b)</vt:lpstr>
      <vt:lpstr>Problem Set 22.2 c)</vt:lpstr>
      <vt:lpstr>Problem Set 22.2 c)</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dc:title>
  <dc:creator>Evan Tay</dc:creator>
  <cp:lastModifiedBy>Evan Tay</cp:lastModifiedBy>
  <cp:revision>32</cp:revision>
  <dcterms:created xsi:type="dcterms:W3CDTF">2018-10-14T16:19:15Z</dcterms:created>
  <dcterms:modified xsi:type="dcterms:W3CDTF">2018-10-21T19:04:46Z</dcterms:modified>
</cp:coreProperties>
</file>