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0"/>
  </p:notesMasterIdLst>
  <p:sldIdLst>
    <p:sldId id="372" r:id="rId2"/>
    <p:sldId id="260" r:id="rId3"/>
    <p:sldId id="303" r:id="rId4"/>
    <p:sldId id="374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91" r:id="rId18"/>
    <p:sldId id="39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223" autoAdjust="0"/>
  </p:normalViewPr>
  <p:slideViewPr>
    <p:cSldViewPr snapToGrid="0">
      <p:cViewPr varScale="1">
        <p:scale>
          <a:sx n="44" d="100"/>
          <a:sy n="44" d="100"/>
        </p:scale>
        <p:origin x="1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in a bool flag to track whether a swap was done during a 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00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59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input is already sorted, then we would never enter the while loop on line 5.  Hence insert becomes O(1).</a:t>
            </a:r>
          </a:p>
          <a:p>
            <a:endParaRPr lang="en-US" dirty="0"/>
          </a:p>
          <a:p>
            <a:r>
              <a:rPr lang="en-US" dirty="0"/>
              <a:t>Thus insertion sort runs O(n) times.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31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860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input is inversely sorted, then we enter the loop every time. Not only that, temp &lt; a[</a:t>
            </a:r>
            <a:r>
              <a:rPr lang="en-US" dirty="0" err="1"/>
              <a:t>i</a:t>
            </a:r>
            <a:r>
              <a:rPr lang="en-US" dirty="0"/>
              <a:t>] is true for every </a:t>
            </a:r>
            <a:r>
              <a:rPr lang="en-US" dirty="0" err="1"/>
              <a:t>i</a:t>
            </a:r>
            <a:r>
              <a:rPr lang="en-US" dirty="0"/>
              <a:t> we check until </a:t>
            </a:r>
            <a:r>
              <a:rPr lang="en-US" dirty="0" err="1"/>
              <a:t>i</a:t>
            </a:r>
            <a:r>
              <a:rPr lang="en-US" dirty="0"/>
              <a:t> == 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this is the worst case as for every element, we have to shift every elements to its left. It is still $O(n^2)$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61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148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29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319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33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49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32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43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</a:t>
            </a:r>
            <a:r>
              <a:rPr lang="en-US" dirty="0">
                <a:effectLst/>
              </a:rPr>
              <a:t>n</a:t>
            </a:r>
            <a:r>
              <a:rPr lang="en-US" dirty="0"/>
              <a:t> elements that could possibly contain </a:t>
            </a:r>
            <a:r>
              <a:rPr lang="en-US" dirty="0">
                <a:effectLst/>
              </a:rPr>
              <a:t>q</a:t>
            </a:r>
            <a:r>
              <a:rPr lang="en-US" dirty="0"/>
              <a:t>.</a:t>
            </a:r>
          </a:p>
          <a:p>
            <a:r>
              <a:rPr lang="en-US" dirty="0"/>
              <a:t>First iteration: Check n elements</a:t>
            </a:r>
          </a:p>
          <a:p>
            <a:r>
              <a:rPr lang="en-US" dirty="0"/>
              <a:t>Second iteration: Check n/2 elements</a:t>
            </a:r>
          </a:p>
          <a:p>
            <a:r>
              <a:rPr lang="en-US" dirty="0"/>
              <a:t>Third iteration: Check n/4 elements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16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12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cs1010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 dirty="0">
                <a:solidFill>
                  <a:schemeClr val="tx1"/>
                </a:solidFill>
              </a:rPr>
              <a:t>Evan Tay </a:t>
            </a:r>
            <a:r>
              <a:rPr lang="en-SG" sz="4000" dirty="0">
                <a:solidFill>
                  <a:schemeClr val="tx1"/>
                </a:solidFill>
              </a:rPr>
              <a:t>|</a:t>
            </a:r>
            <a:r>
              <a:rPr lang="en-SG" sz="4000" b="1" dirty="0">
                <a:solidFill>
                  <a:schemeClr val="tx1"/>
                </a:solidFill>
              </a:rPr>
              <a:t> </a:t>
            </a:r>
            <a:r>
              <a:rPr lang="en-SG" sz="4000" i="1" dirty="0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 dirty="0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51C5-1743-4D25-94D4-81D16408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Search vs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E8B8-AAC0-4171-B2CF-AE19E707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5604432" cy="3944332"/>
          </a:xfrm>
        </p:spPr>
        <p:txBody>
          <a:bodyPr/>
          <a:lstStyle/>
          <a:p>
            <a:r>
              <a:rPr lang="en-SG" b="1" dirty="0">
                <a:solidFill>
                  <a:srgbClr val="00B050"/>
                </a:solidFill>
              </a:rPr>
              <a:t>Binary Search </a:t>
            </a:r>
            <a:r>
              <a:rPr lang="en-SG" dirty="0"/>
              <a:t>is much more efficient than </a:t>
            </a:r>
            <a:r>
              <a:rPr lang="en-SG" b="1" dirty="0">
                <a:solidFill>
                  <a:srgbClr val="0070C0"/>
                </a:solidFill>
              </a:rPr>
              <a:t>Binary Search</a:t>
            </a:r>
            <a:r>
              <a:rPr lang="en-SG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SG" dirty="0"/>
              <a:t>But </a:t>
            </a:r>
            <a:r>
              <a:rPr lang="en-SG" b="1" dirty="0"/>
              <a:t>only works if list is sorted.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DB6F1-90B8-4E94-9305-A0FF991A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32" y="1923068"/>
            <a:ext cx="3996768" cy="3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Recap. </a:t>
            </a:r>
            <a:r>
              <a:rPr lang="en-US" sz="4000" b="1" dirty="0">
                <a:solidFill>
                  <a:schemeClr val="tx1"/>
                </a:solidFill>
              </a:rPr>
              <a:t>PS 24.1. PS 24.2. 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7C24-695B-44B4-8523-10C36B43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Visualisation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A402-EC00-4032-AA7E-5395D78A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r>
              <a:rPr lang="en-SG" dirty="0">
                <a:hlinkClick r:id="rId2"/>
              </a:rPr>
              <a:t>https://visualgo.net/en/sorting</a:t>
            </a: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3D7E-EC6B-4966-807E-CD758F58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26458"/>
            <a:ext cx="2160000" cy="22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</a:t>
            </a:r>
            <a:r>
              <a:rPr lang="en-US" sz="4000" b="1" dirty="0">
                <a:solidFill>
                  <a:srgbClr val="0070C0"/>
                </a:solidFill>
              </a:rPr>
              <a:t>PS 24.1. </a:t>
            </a:r>
            <a:r>
              <a:rPr lang="en-US" sz="4000" b="1" dirty="0">
                <a:solidFill>
                  <a:schemeClr val="tx1"/>
                </a:solidFill>
              </a:rPr>
              <a:t>PS 24.2. 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F8B9C-C47B-46DF-9A09-6786B2D0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285875"/>
            <a:ext cx="658177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E7CF7-69FD-4274-BD64-B0103E7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4BC6-08AB-41F8-A137-F6C7DFA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087" y="1285875"/>
            <a:ext cx="4314599" cy="4286250"/>
          </a:xfrm>
        </p:spPr>
        <p:txBody>
          <a:bodyPr>
            <a:normAutofit/>
          </a:bodyPr>
          <a:lstStyle/>
          <a:p>
            <a:r>
              <a:rPr lang="en-US" dirty="0"/>
              <a:t>In this implementation, we always make </a:t>
            </a:r>
            <a:r>
              <a:rPr lang="en-US" i="1" dirty="0"/>
              <a:t>n−1 </a:t>
            </a:r>
            <a:r>
              <a:rPr lang="en-US" dirty="0"/>
              <a:t>passes. But it is possible to terminate early when a pass through the array does not lead to any swapping. Modify the code above to achieve this optimization.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567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7CF7-69FD-4274-BD64-B0103E7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4BC6-08AB-41F8-A137-F6C7DFA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087" y="1285875"/>
            <a:ext cx="4314599" cy="4286250"/>
          </a:xfrm>
        </p:spPr>
        <p:txBody>
          <a:bodyPr>
            <a:normAutofit/>
          </a:bodyPr>
          <a:lstStyle/>
          <a:p>
            <a:r>
              <a:rPr lang="en-US" dirty="0"/>
              <a:t>In this implementation, we always make </a:t>
            </a:r>
            <a:r>
              <a:rPr lang="en-US" i="1" dirty="0"/>
              <a:t>n−1 </a:t>
            </a:r>
            <a:r>
              <a:rPr lang="en-US" dirty="0"/>
              <a:t>passes. But it is possible to terminate early when a pass through the array does not lead to any swapping. Modify the code above to achieve this optimization.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24D93-CB01-4FD3-83C5-8B922E1A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1" y="1285875"/>
            <a:ext cx="67913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1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PS 24.1. </a:t>
            </a:r>
            <a:r>
              <a:rPr lang="en-US" sz="4000" b="1" dirty="0">
                <a:solidFill>
                  <a:srgbClr val="0070C0"/>
                </a:solidFill>
              </a:rPr>
              <a:t>PS 24.2. </a:t>
            </a:r>
            <a:r>
              <a:rPr lang="en-US" sz="4000" b="1" dirty="0">
                <a:solidFill>
                  <a:schemeClr val="tx1"/>
                </a:solidFill>
              </a:rPr>
              <a:t>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Suppose the input list to insertion sort is already sorted. What is the running time of insertion sort?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Suppose the input list to insertion sort is already sorted. What is the running time of insertion sort?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O(n</a:t>
            </a:r>
            <a:r>
              <a:rPr lang="en-SG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3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Suppose the input list to insertion sort is inversely sorted. What is the running time of insertion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Unit 23: Binary Search</a:t>
            </a:r>
          </a:p>
          <a:p>
            <a:r>
              <a:rPr lang="en-SG" dirty="0"/>
              <a:t>Unit 24: Sorting</a:t>
            </a:r>
          </a:p>
          <a:p>
            <a:pPr lvl="1"/>
            <a:r>
              <a:rPr lang="en-SG" dirty="0"/>
              <a:t>Problem Set 24</a:t>
            </a:r>
          </a:p>
          <a:p>
            <a:r>
              <a:rPr lang="en-SG" dirty="0"/>
              <a:t>Programming Exercise</a:t>
            </a:r>
          </a:p>
          <a:p>
            <a:r>
              <a:rPr lang="en-SG" dirty="0"/>
              <a:t>Consultation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Suppose the input list to insertion sort is inversely sorted. What is the running time of insertion sort?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O(n</a:t>
            </a:r>
            <a:r>
              <a:rPr lang="en-SG" b="1" dirty="0">
                <a:solidFill>
                  <a:srgbClr val="00B050"/>
                </a:solidFill>
              </a:rPr>
              <a:t>^2)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2DA2-6AD8-4F50-8225-C98CA5A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CBDB-8CDE-485A-B76A-9DFB2F38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Insertion Sort</a:t>
            </a:r>
          </a:p>
          <a:p>
            <a:r>
              <a:rPr lang="en-SG" dirty="0"/>
              <a:t>Best time complexity: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O(n) </a:t>
            </a:r>
          </a:p>
          <a:p>
            <a:r>
              <a:rPr lang="en-SG" dirty="0"/>
              <a:t>Worst time complexity: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SG" b="1" dirty="0">
                <a:solidFill>
                  <a:srgbClr val="FF0000"/>
                </a:solidFill>
              </a:rPr>
              <a:t>^2)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7ED54-5951-4D01-ADD3-6BEB99D2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PS 24.1. PS 24.2. </a:t>
            </a:r>
            <a:r>
              <a:rPr lang="en-US" sz="4000" b="1" dirty="0">
                <a:solidFill>
                  <a:srgbClr val="0070C0"/>
                </a:solidFill>
              </a:rPr>
              <a:t>PS 24.3. </a:t>
            </a:r>
            <a:endParaRPr lang="en-SG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1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276D-4265-4272-B242-DC81AA7B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</a:t>
            </a:r>
          </a:p>
          <a:p>
            <a:r>
              <a:rPr lang="en-US" b="1" dirty="0">
                <a:solidFill>
                  <a:srgbClr val="00B050"/>
                </a:solidFill>
              </a:rPr>
              <a:t>temp &lt;= a[i+1]..a[</a:t>
            </a:r>
            <a:r>
              <a:rPr lang="en-US" b="1" dirty="0" err="1">
                <a:solidFill>
                  <a:srgbClr val="00B050"/>
                </a:solidFill>
              </a:rPr>
              <a:t>curr</a:t>
            </a:r>
            <a:r>
              <a:rPr lang="en-US" b="1" dirty="0">
                <a:solidFill>
                  <a:srgbClr val="00B050"/>
                </a:solidFill>
              </a:rPr>
              <a:t>]. 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276D-4265-4272-B242-DC81AA7B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</a:t>
            </a:r>
          </a:p>
          <a:p>
            <a:r>
              <a:rPr lang="en-US" b="1" dirty="0">
                <a:solidFill>
                  <a:srgbClr val="00B050"/>
                </a:solidFill>
              </a:rPr>
              <a:t>temp &lt;= a[i+1]..a[</a:t>
            </a:r>
            <a:r>
              <a:rPr lang="en-US" b="1" dirty="0" err="1">
                <a:solidFill>
                  <a:srgbClr val="00B050"/>
                </a:solidFill>
              </a:rPr>
              <a:t>curr</a:t>
            </a:r>
            <a:r>
              <a:rPr lang="en-US" b="1" dirty="0">
                <a:solidFill>
                  <a:srgbClr val="00B050"/>
                </a:solidFill>
              </a:rPr>
              <a:t>]. 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BB956-04B3-44F6-8EC0-5886639FC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"/>
          <a:stretch/>
        </p:blipFill>
        <p:spPr>
          <a:xfrm>
            <a:off x="7218299" y="1014214"/>
            <a:ext cx="3754501" cy="5157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AE13D-700B-49D8-9789-429D2EF3578E}"/>
              </a:ext>
            </a:extLst>
          </p:cNvPr>
          <p:cNvSpPr txBox="1"/>
          <p:nvPr/>
        </p:nvSpPr>
        <p:spPr>
          <a:xfrm>
            <a:off x="8713873" y="338210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a[i+1]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7A57B-0CB5-4C4F-B535-4526F9D691F3}"/>
              </a:ext>
            </a:extLst>
          </p:cNvPr>
          <p:cNvSpPr txBox="1"/>
          <p:nvPr/>
        </p:nvSpPr>
        <p:spPr>
          <a:xfrm>
            <a:off x="7971951" y="421907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a[</a:t>
            </a:r>
            <a:r>
              <a:rPr lang="en-SG" sz="2400" b="1" dirty="0" err="1"/>
              <a:t>curr</a:t>
            </a:r>
            <a:r>
              <a:rPr lang="en-SG" sz="24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EA83B-00B1-4030-B67D-A2DF92250929}"/>
              </a:ext>
            </a:extLst>
          </p:cNvPr>
          <p:cNvSpPr txBox="1"/>
          <p:nvPr/>
        </p:nvSpPr>
        <p:spPr>
          <a:xfrm>
            <a:off x="7548566" y="3429000"/>
            <a:ext cx="8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49307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IN-CLASS EXERCISES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12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E166-F1F7-41E8-BFDF-FB91895E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23900"/>
            <a:ext cx="9601200" cy="51435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Implement Binary Search with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binary search so that it returns a position </a:t>
            </a:r>
            <a:r>
              <a:rPr lang="en-US" i="1" dirty="0"/>
              <a:t>k</a:t>
            </a:r>
            <a:r>
              <a:rPr lang="en-US" dirty="0"/>
              <a:t> such that a[k] &lt;= q &lt;= a[k+1]</a:t>
            </a:r>
          </a:p>
          <a:p>
            <a:pPr lvl="1"/>
            <a:r>
              <a:rPr lang="en-US" dirty="0"/>
              <a:t>-1 if q &lt; a[0]</a:t>
            </a:r>
          </a:p>
          <a:p>
            <a:pPr lvl="1"/>
            <a:r>
              <a:rPr lang="en-US" dirty="0"/>
              <a:t>n-1 if q &gt; a[n-1].</a:t>
            </a:r>
          </a:p>
          <a:p>
            <a:pPr lvl="2"/>
            <a:r>
              <a:rPr lang="en-US" dirty="0"/>
              <a:t>Basically, this is the position that we should insert k in to keep the array sorted.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insertion sort with binary search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28142-D0A2-4AB4-8056-B2AC8525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37982"/>
            <a:ext cx="7533331" cy="1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8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23</a:t>
            </a:r>
            <a:br>
              <a:rPr lang="en-SG" dirty="0"/>
            </a:br>
            <a:r>
              <a:rPr lang="en-SG" dirty="0"/>
              <a:t>BINARY SEARCH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Recap.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most straightforward approach – </a:t>
            </a:r>
            <a:br>
              <a:rPr lang="en-SG" dirty="0"/>
            </a:br>
            <a:r>
              <a:rPr lang="en-SG" dirty="0"/>
              <a:t>Linear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3FD6-187C-46CB-8CFC-1AF7E2FC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33612"/>
            <a:ext cx="10058400" cy="2390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8FC1C-4F65-46B2-A6F3-399C37FF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24386"/>
            <a:ext cx="9601200" cy="1243013"/>
          </a:xfrm>
        </p:spPr>
        <p:txBody>
          <a:bodyPr>
            <a:normAutofit fontScale="92500"/>
          </a:bodyPr>
          <a:lstStyle/>
          <a:p>
            <a:r>
              <a:rPr lang="en-SG" dirty="0"/>
              <a:t>Time complexity: O(</a:t>
            </a:r>
            <a:r>
              <a:rPr lang="en-SG" i="1" dirty="0"/>
              <a:t>n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Cannot be sure q does not exist till n elements are checked </a:t>
            </a:r>
          </a:p>
        </p:txBody>
      </p:sp>
    </p:spTree>
    <p:extLst>
      <p:ext uri="{BB962C8B-B14F-4D97-AF65-F5344CB8AC3E}">
        <p14:creationId xmlns:p14="http://schemas.microsoft.com/office/powerpoint/2010/main" val="99045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most straightforward approach – </a:t>
            </a:r>
            <a:br>
              <a:rPr lang="en-SG" dirty="0"/>
            </a:br>
            <a:r>
              <a:rPr lang="en-SG" dirty="0"/>
              <a:t>Linear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3FD6-187C-46CB-8CFC-1AF7E2FC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33612"/>
            <a:ext cx="10058400" cy="2390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8FC1C-4F65-46B2-A6F3-399C37FF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24386"/>
            <a:ext cx="9601200" cy="1243013"/>
          </a:xfrm>
        </p:spPr>
        <p:txBody>
          <a:bodyPr>
            <a:normAutofit/>
          </a:bodyPr>
          <a:lstStyle/>
          <a:p>
            <a:r>
              <a:rPr lang="en-SG" dirty="0"/>
              <a:t>But what if the list is already sorted?</a:t>
            </a:r>
          </a:p>
        </p:txBody>
      </p:sp>
    </p:spTree>
    <p:extLst>
      <p:ext uri="{BB962C8B-B14F-4D97-AF65-F5344CB8AC3E}">
        <p14:creationId xmlns:p14="http://schemas.microsoft.com/office/powerpoint/2010/main" val="355254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the list is already sorted?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D9C99A-1518-49D4-B641-F1E0121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list is sorted in increasing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&lt;= x</a:t>
            </a:r>
          </a:p>
          <a:p>
            <a:pPr lvl="2"/>
            <a:r>
              <a:rPr lang="en-US" dirty="0"/>
              <a:t>Any element to the right of x &gt;= x. </a:t>
            </a:r>
          </a:p>
          <a:p>
            <a:r>
              <a:rPr lang="en-US" dirty="0"/>
              <a:t>If the list is sorted in decreasing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&gt;= x</a:t>
            </a:r>
          </a:p>
          <a:p>
            <a:pPr lvl="2"/>
            <a:r>
              <a:rPr lang="en-US" dirty="0"/>
              <a:t>Any element to the right of x &lt;= x.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the list is already sorted?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D9C99A-1518-49D4-B641-F1E0121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list is sorted in increasing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&lt;= x</a:t>
            </a:r>
          </a:p>
          <a:p>
            <a:pPr lvl="2"/>
            <a:r>
              <a:rPr lang="en-US" dirty="0"/>
              <a:t>Any element to the right of x &gt;= x.</a:t>
            </a:r>
          </a:p>
          <a:p>
            <a:r>
              <a:rPr lang="en-US" dirty="0"/>
              <a:t>If looking for q,</a:t>
            </a:r>
          </a:p>
          <a:p>
            <a:pPr lvl="1"/>
            <a:r>
              <a:rPr lang="en-US" dirty="0"/>
              <a:t>If q == x, return position of x</a:t>
            </a:r>
          </a:p>
          <a:p>
            <a:pPr lvl="1"/>
            <a:r>
              <a:rPr lang="en-US" dirty="0"/>
              <a:t>Else if q &lt; x, search left-side</a:t>
            </a:r>
          </a:p>
          <a:p>
            <a:pPr lvl="1"/>
            <a:r>
              <a:rPr lang="en-US" dirty="0"/>
              <a:t>Else (given q &gt; x), search right-side </a:t>
            </a:r>
          </a:p>
        </p:txBody>
      </p:sp>
    </p:spTree>
    <p:extLst>
      <p:ext uri="{BB962C8B-B14F-4D97-AF65-F5344CB8AC3E}">
        <p14:creationId xmlns:p14="http://schemas.microsoft.com/office/powerpoint/2010/main" val="28243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945AE-16D5-452F-8561-2F846D7B7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6" b="1"/>
          <a:stretch/>
        </p:blipFill>
        <p:spPr>
          <a:xfrm>
            <a:off x="1052512" y="1538513"/>
            <a:ext cx="10086975" cy="3530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92AB7F-4E01-4700-B8C5-83704CF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SG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6695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945AE-16D5-452F-8561-2F846D7B7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56" b="1"/>
          <a:stretch/>
        </p:blipFill>
        <p:spPr>
          <a:xfrm>
            <a:off x="1052512" y="1538513"/>
            <a:ext cx="10086975" cy="3530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92AB7F-4E01-4700-B8C5-83704CF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SG" dirty="0"/>
              <a:t>Binary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45195-8F6E-49F9-8D36-D77D547B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9114"/>
            <a:ext cx="9601200" cy="1243013"/>
          </a:xfrm>
        </p:spPr>
        <p:txBody>
          <a:bodyPr>
            <a:normAutofit/>
          </a:bodyPr>
          <a:lstStyle/>
          <a:p>
            <a:r>
              <a:rPr lang="en-SG" dirty="0"/>
              <a:t>Time complexity: O(</a:t>
            </a:r>
            <a:r>
              <a:rPr lang="en-SG" i="1" dirty="0"/>
              <a:t>log</a:t>
            </a:r>
            <a:r>
              <a:rPr lang="en-SG" sz="1800" i="1" dirty="0"/>
              <a:t>2</a:t>
            </a:r>
            <a:r>
              <a:rPr lang="en-SG" i="1" dirty="0"/>
              <a:t>n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762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863</Words>
  <Application>Microsoft Office PowerPoint</Application>
  <PresentationFormat>Widescreen</PresentationFormat>
  <Paragraphs>125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Wingdings</vt:lpstr>
      <vt:lpstr>Crop</vt:lpstr>
      <vt:lpstr>cs1010</vt:lpstr>
      <vt:lpstr>Today’s plan</vt:lpstr>
      <vt:lpstr> UNIT 23 BINARY SEARCH</vt:lpstr>
      <vt:lpstr>The most straightforward approach –  Linear Search</vt:lpstr>
      <vt:lpstr>The most straightforward approach –  Linear Search</vt:lpstr>
      <vt:lpstr>What if the list is already sorted?</vt:lpstr>
      <vt:lpstr>What if the list is already sorted?</vt:lpstr>
      <vt:lpstr>Binary Search</vt:lpstr>
      <vt:lpstr>Binary Search</vt:lpstr>
      <vt:lpstr>Linear Search vs Binary Search</vt:lpstr>
      <vt:lpstr> UNIT 24 SORTING</vt:lpstr>
      <vt:lpstr>Visualisation of sorting</vt:lpstr>
      <vt:lpstr> UNIT 24 SORTING</vt:lpstr>
      <vt:lpstr>Problem Set 24.1</vt:lpstr>
      <vt:lpstr>Problem Set 24.1</vt:lpstr>
      <vt:lpstr> UNIT 24 SORTING</vt:lpstr>
      <vt:lpstr>Problem Set 24.2</vt:lpstr>
      <vt:lpstr>Problem Set 24.2</vt:lpstr>
      <vt:lpstr>Problem Set 24.2</vt:lpstr>
      <vt:lpstr>Problem Set 24.2</vt:lpstr>
      <vt:lpstr>Problem Set 24.2</vt:lpstr>
      <vt:lpstr> UNIT 24 SORTING</vt:lpstr>
      <vt:lpstr>Problem Set 24.3</vt:lpstr>
      <vt:lpstr>Problem Set 24.3</vt:lpstr>
      <vt:lpstr>Problem Set 24.3</vt:lpstr>
      <vt:lpstr>IN-CLASS EXERCISES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46</cp:revision>
  <dcterms:created xsi:type="dcterms:W3CDTF">2018-10-14T16:19:15Z</dcterms:created>
  <dcterms:modified xsi:type="dcterms:W3CDTF">2018-10-28T17:55:26Z</dcterms:modified>
</cp:coreProperties>
</file>