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29"/>
  </p:notesMasterIdLst>
  <p:sldIdLst>
    <p:sldId id="372" r:id="rId2"/>
    <p:sldId id="260" r:id="rId3"/>
    <p:sldId id="303" r:id="rId4"/>
    <p:sldId id="374" r:id="rId5"/>
    <p:sldId id="375" r:id="rId6"/>
    <p:sldId id="376" r:id="rId7"/>
    <p:sldId id="388" r:id="rId8"/>
    <p:sldId id="378" r:id="rId9"/>
    <p:sldId id="379" r:id="rId10"/>
    <p:sldId id="380" r:id="rId11"/>
    <p:sldId id="381" r:id="rId12"/>
    <p:sldId id="389" r:id="rId13"/>
    <p:sldId id="391" r:id="rId14"/>
    <p:sldId id="382" r:id="rId15"/>
    <p:sldId id="383" r:id="rId16"/>
    <p:sldId id="384" r:id="rId17"/>
    <p:sldId id="385" r:id="rId18"/>
    <p:sldId id="392" r:id="rId19"/>
    <p:sldId id="393" r:id="rId20"/>
    <p:sldId id="387" r:id="rId21"/>
    <p:sldId id="396" r:id="rId22"/>
    <p:sldId id="395" r:id="rId23"/>
    <p:sldId id="397" r:id="rId24"/>
    <p:sldId id="398" r:id="rId25"/>
    <p:sldId id="386" r:id="rId26"/>
    <p:sldId id="399" r:id="rId27"/>
    <p:sldId id="3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03" autoAdjust="0"/>
  </p:normalViewPr>
  <p:slideViewPr>
    <p:cSldViewPr snapToGrid="0">
      <p:cViewPr varScale="1">
        <p:scale>
          <a:sx n="56" d="100"/>
          <a:sy n="56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19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will generate duplicates such as ‘</a:t>
            </a:r>
            <a:r>
              <a:rPr lang="en-SG" dirty="0" err="1"/>
              <a:t>bacbe</a:t>
            </a:r>
            <a:r>
              <a:rPr lang="en-SG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49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444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61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57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45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Fail to consider if x is already the root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the wrong type (long instead of double, float instead of double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Wrong terminating conditions (did not take `fabs`, use `&gt;` instead of `&lt;`, comparing with 0.001 instead of 0.000000001, terminating after 4 times, etc.)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163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33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Movements must be between adjacent pegs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27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Movements must be between adjacent pegs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60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27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72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46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25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39443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259318"/>
            <a:ext cx="458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https://github.com/DigiPie/cs1010_tut</a:t>
            </a:r>
            <a:r>
              <a:rPr lang="en-SG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_c09</a:t>
            </a:r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25931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/blob/master/Tutorial_10/problem25_1.c" TargetMode="External"/><Relationship Id="rId2" Type="http://schemas.openxmlformats.org/officeDocument/2006/relationships/hyperlink" Target="https://github.com/DigiPie/cs1010_tut_c09/blob/master/Tutorial_10/tower_of_hanoi.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/blob/master/Tutorial_10/problem26_1.c" TargetMode="External"/><Relationship Id="rId2" Type="http://schemas.openxmlformats.org/officeDocument/2006/relationships/hyperlink" Target="https://github.com/DigiPie/cs1010_tut_c09/blob/master/Tutorial_10/permutations.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/>
              <a:t>cs1010</a:t>
            </a:r>
            <a:endParaRPr lang="en-SG" sz="9600" dirty="0"/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>
                <a:solidFill>
                  <a:schemeClr val="tx1"/>
                </a:solidFill>
              </a:rPr>
              <a:t>Evan Tay </a:t>
            </a:r>
            <a:r>
              <a:rPr lang="en-SG" sz="4000">
                <a:solidFill>
                  <a:schemeClr val="tx1"/>
                </a:solidFill>
              </a:rPr>
              <a:t>|</a:t>
            </a:r>
            <a:r>
              <a:rPr lang="en-SG" sz="4000" b="1">
                <a:solidFill>
                  <a:schemeClr val="tx1"/>
                </a:solidFill>
              </a:rPr>
              <a:t> </a:t>
            </a:r>
            <a:r>
              <a:rPr lang="en-SG" sz="4000" i="1">
                <a:solidFill>
                  <a:schemeClr val="tx1"/>
                </a:solidFill>
              </a:rPr>
              <a:t>evantay@comp.nus.edu.sg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>
                <a:solidFill>
                  <a:schemeClr val="bg2"/>
                </a:solidFill>
                <a:hlinkClick r:id="rId3"/>
              </a:rPr>
              <a:t>https://github.com/DigiPie/cs1010_tut_c09</a:t>
            </a:r>
            <a:r>
              <a:rPr lang="en-SG" sz="4000" b="1">
                <a:solidFill>
                  <a:schemeClr val="bg2"/>
                </a:solidFill>
              </a:rPr>
              <a:t> </a:t>
            </a:r>
            <a:endParaRPr lang="en-SG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0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8DD01-8488-4AB8-A32E-958BBEF54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2752" r="12639" b="12037"/>
          <a:stretch/>
        </p:blipFill>
        <p:spPr>
          <a:xfrm>
            <a:off x="2794000" y="1420614"/>
            <a:ext cx="6604000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C82-A52C-41B9-B40D-9DA7ECF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AF12-459D-464B-B662-3BE2FA62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0800"/>
            <a:ext cx="9601200" cy="5346700"/>
          </a:xfrm>
        </p:spPr>
        <p:txBody>
          <a:bodyPr>
            <a:normAutofit lnSpcReduction="10000"/>
          </a:bodyPr>
          <a:lstStyle/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E0F7E-55B7-44AB-98F4-C0ABC2CA7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2752" r="12639" b="12037"/>
          <a:stretch/>
        </p:blipFill>
        <p:spPr>
          <a:xfrm>
            <a:off x="5867400" y="2005474"/>
            <a:ext cx="5969000" cy="46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2CF2B-ABFC-4744-8D4E-67BA3791C396}"/>
              </a:ext>
            </a:extLst>
          </p:cNvPr>
          <p:cNvSpPr txBox="1">
            <a:spLocks/>
          </p:cNvSpPr>
          <p:nvPr/>
        </p:nvSpPr>
        <p:spPr>
          <a:xfrm>
            <a:off x="1371600" y="1320800"/>
            <a:ext cx="96012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E260-EB78-4900-B549-7E5FC2FB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E3A0B-3796-4340-BCED-1DB54A80CC92}"/>
              </a:ext>
            </a:extLst>
          </p:cNvPr>
          <p:cNvSpPr txBox="1">
            <a:spLocks/>
          </p:cNvSpPr>
          <p:nvPr/>
        </p:nvSpPr>
        <p:spPr>
          <a:xfrm>
            <a:off x="6819900" y="1923068"/>
            <a:ext cx="4927600" cy="394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How many steps (use big O notation) are needed now?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From </a:t>
            </a:r>
            <a:r>
              <a:rPr lang="pl-PL"/>
              <a:t>O(2^k) to </a:t>
            </a:r>
            <a:r>
              <a:rPr lang="pl-PL" b="1">
                <a:solidFill>
                  <a:srgbClr val="00B050"/>
                </a:solidFill>
              </a:rPr>
              <a:t>O(3^k)</a:t>
            </a:r>
            <a:endParaRPr lang="en-SG" b="1">
              <a:solidFill>
                <a:srgbClr val="00B05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l-PL"/>
              <a:t>T(k) = </a:t>
            </a:r>
            <a:r>
              <a:rPr lang="pl-PL" b="1">
                <a:solidFill>
                  <a:srgbClr val="00B050"/>
                </a:solidFill>
              </a:rPr>
              <a:t>3</a:t>
            </a:r>
            <a:r>
              <a:rPr lang="pl-PL"/>
              <a:t>T(k-1) + 2 = </a:t>
            </a:r>
            <a:r>
              <a:rPr lang="pl-PL" b="1">
                <a:solidFill>
                  <a:srgbClr val="00B050"/>
                </a:solidFill>
              </a:rPr>
              <a:t>9</a:t>
            </a:r>
            <a:r>
              <a:rPr lang="pl-PL"/>
              <a:t>T(k-2) + </a:t>
            </a:r>
            <a:r>
              <a:rPr lang="pl-PL" b="1">
                <a:solidFill>
                  <a:srgbClr val="00B050"/>
                </a:solidFill>
              </a:rPr>
              <a:t>6</a:t>
            </a:r>
            <a:r>
              <a:rPr lang="pl-PL"/>
              <a:t> + 2 + ... = </a:t>
            </a:r>
            <a:r>
              <a:rPr lang="pl-PL" b="1">
                <a:solidFill>
                  <a:srgbClr val="00B050"/>
                </a:solidFill>
              </a:rPr>
              <a:t>O(3^k)</a:t>
            </a:r>
            <a:endParaRPr lang="en-SG" b="1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2CF2B-ABFC-4744-8D4E-67BA3791C396}"/>
              </a:ext>
            </a:extLst>
          </p:cNvPr>
          <p:cNvSpPr txBox="1">
            <a:spLocks/>
          </p:cNvSpPr>
          <p:nvPr/>
        </p:nvSpPr>
        <p:spPr>
          <a:xfrm>
            <a:off x="1371600" y="1320800"/>
            <a:ext cx="96012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E260-EB78-4900-B549-7E5FC2FB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1C70-0BCD-4029-9395-1B262CE2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923068"/>
            <a:ext cx="4927600" cy="3944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steps (use big O notation) are needed now?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pl-PL" dirty="0"/>
              <a:t>O(2^k) to </a:t>
            </a:r>
            <a:r>
              <a:rPr lang="pl-PL" b="1" dirty="0">
                <a:solidFill>
                  <a:srgbClr val="00B050"/>
                </a:solidFill>
              </a:rPr>
              <a:t>O(3^k)</a:t>
            </a:r>
            <a:endParaRPr lang="en-SG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l-PL" dirty="0"/>
              <a:t>T(k) = </a:t>
            </a:r>
            <a:r>
              <a:rPr lang="pl-PL" b="1" dirty="0">
                <a:solidFill>
                  <a:srgbClr val="00B050"/>
                </a:solidFill>
              </a:rPr>
              <a:t>3</a:t>
            </a:r>
            <a:r>
              <a:rPr lang="pl-PL" dirty="0"/>
              <a:t>T(k-1) + 2 = </a:t>
            </a:r>
            <a:r>
              <a:rPr lang="pl-PL" b="1" dirty="0">
                <a:solidFill>
                  <a:srgbClr val="00B050"/>
                </a:solidFill>
              </a:rPr>
              <a:t>9</a:t>
            </a:r>
            <a:r>
              <a:rPr lang="pl-PL" dirty="0"/>
              <a:t>T(k-2) + </a:t>
            </a:r>
            <a:r>
              <a:rPr lang="pl-PL" b="1" dirty="0">
                <a:solidFill>
                  <a:srgbClr val="00B050"/>
                </a:solidFill>
              </a:rPr>
              <a:t>6</a:t>
            </a:r>
            <a:r>
              <a:rPr lang="pl-PL" dirty="0"/>
              <a:t> + 2 + ... = </a:t>
            </a:r>
            <a:r>
              <a:rPr lang="pl-PL" b="1" dirty="0">
                <a:solidFill>
                  <a:srgbClr val="00B050"/>
                </a:solidFill>
              </a:rPr>
              <a:t>O(3^k)</a:t>
            </a:r>
            <a:endParaRPr lang="en-SG" b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246-B179-4AA4-A262-2359EBD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82E-FFC0-41F4-A907-3850CC5B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Tower of Hanoi code: </a:t>
            </a:r>
            <a:r>
              <a:rPr lang="fr-FR" dirty="0">
                <a:hlinkClick r:id="rId2"/>
              </a:rPr>
              <a:t>https://github.com/DigiPie/cs1010_tut_c09/blob/master/Tutorial_10/tower_of_hanoi.c</a:t>
            </a:r>
            <a:r>
              <a:rPr lang="fr-FR" dirty="0"/>
              <a:t> </a:t>
            </a:r>
          </a:p>
          <a:p>
            <a:r>
              <a:rPr lang="en-SG" dirty="0"/>
              <a:t>Problem</a:t>
            </a:r>
            <a:r>
              <a:rPr lang="fr-FR" dirty="0"/>
              <a:t> Set 25.1 solution: </a:t>
            </a:r>
            <a:r>
              <a:rPr lang="fr-FR" dirty="0">
                <a:hlinkClick r:id="rId3"/>
              </a:rPr>
              <a:t>https://github.com/DigiPie/cs1010_tut_c09/blob/master/Tutorial_10/problem25_1.c</a:t>
            </a:r>
            <a:r>
              <a:rPr lang="fr-FR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49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Unit 26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B51-189B-4B8F-9D9B-E98B62AC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402E-2BF6-4B5A-8637-8CF68E54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</a:t>
            </a:r>
            <a:r>
              <a:rPr lang="en-US" dirty="0" err="1"/>
              <a:t>nsider</a:t>
            </a:r>
            <a:r>
              <a:rPr lang="en-US" dirty="0"/>
              <a:t> a string length 3, </a:t>
            </a:r>
            <a:r>
              <a:rPr lang="en-US" b="1" dirty="0" err="1">
                <a:solidFill>
                  <a:srgbClr val="00B050"/>
                </a:solidFill>
              </a:rPr>
              <a:t>abc</a:t>
            </a:r>
            <a:r>
              <a:rPr lang="en-US" dirty="0"/>
              <a:t>. We start with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dirty="0"/>
              <a:t> as the first character, and generate all the permutations of the string </a:t>
            </a:r>
            <a:r>
              <a:rPr lang="en-US" b="1" dirty="0" err="1">
                <a:solidFill>
                  <a:srgbClr val="00B050"/>
                </a:solidFill>
              </a:rPr>
              <a:t>bc</a:t>
            </a:r>
            <a:r>
              <a:rPr lang="en-US" dirty="0">
                <a:solidFill>
                  <a:schemeClr val="tx1"/>
                </a:solidFill>
              </a:rPr>
              <a:t>. We </a:t>
            </a:r>
            <a:r>
              <a:rPr lang="en-US" dirty="0"/>
              <a:t>get two permutations </a:t>
            </a:r>
            <a:r>
              <a:rPr lang="en-US" b="1" dirty="0" err="1">
                <a:solidFill>
                  <a:srgbClr val="00B050"/>
                </a:solidFill>
              </a:rPr>
              <a:t>abc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acb</a:t>
            </a:r>
            <a:r>
              <a:rPr lang="en-US" dirty="0"/>
              <a:t>. The next character is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. We generate all permutations of the string ac. We get </a:t>
            </a:r>
            <a:r>
              <a:rPr lang="en-US" b="1" dirty="0">
                <a:solidFill>
                  <a:srgbClr val="00B050"/>
                </a:solidFill>
              </a:rPr>
              <a:t>bac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bca</a:t>
            </a:r>
            <a:r>
              <a:rPr lang="en-US" dirty="0"/>
              <a:t>. Similarly, we get the permutations </a:t>
            </a:r>
            <a:r>
              <a:rPr lang="en-US" b="1" dirty="0">
                <a:solidFill>
                  <a:srgbClr val="00B050"/>
                </a:solidFill>
              </a:rPr>
              <a:t>cab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cba</a:t>
            </a:r>
            <a:r>
              <a:rPr lang="en-US" dirty="0"/>
              <a:t> by considering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 as the first character and permutating </a:t>
            </a:r>
            <a:r>
              <a:rPr lang="en-US" b="1" dirty="0" err="1">
                <a:solidFill>
                  <a:srgbClr val="00B050"/>
                </a:solidFill>
              </a:rPr>
              <a:t>ba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373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</a:t>
            </a:r>
            <a:r>
              <a:rPr lang="en-US" sz="2000" dirty="0">
                <a:solidFill>
                  <a:srgbClr val="999999"/>
                </a:solidFill>
                <a:latin typeface="Monaco"/>
              </a:rPr>
              <a:t>// permute characters a[</a:t>
            </a:r>
            <a:r>
              <a:rPr lang="en-US" sz="2000" dirty="0" err="1">
                <a:solidFill>
                  <a:srgbClr val="999999"/>
                </a:solidFill>
                <a:latin typeface="Monaco"/>
              </a:rPr>
              <a:t>curr</a:t>
            </a:r>
            <a:r>
              <a:rPr lang="en-US" sz="2000" dirty="0">
                <a:solidFill>
                  <a:srgbClr val="999999"/>
                </a:solidFill>
                <a:latin typeface="Monaco"/>
              </a:rPr>
              <a:t>]..a[len-1] and print out a for each permutation.</a:t>
            </a:r>
            <a:endParaRPr lang="en-SG" sz="2000" dirty="0">
              <a:solidFill>
                <a:srgbClr val="999999"/>
              </a:solidFill>
              <a:latin typeface="Monaco"/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80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C809-66B9-4086-A2B4-762C253B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8621-D82C-47B8-ADE2-58752F03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boolean</a:t>
            </a:r>
            <a:r>
              <a:rPr lang="en-US" dirty="0"/>
              <a:t> function that we can call in Line A to check if we should continue to permute the rest of the string, and therefore avoid generating duplicate permutations when the input string contains duplicate characters.</a:t>
            </a:r>
          </a:p>
          <a:p>
            <a:pPr lvl="1"/>
            <a:r>
              <a:rPr lang="en-US" dirty="0"/>
              <a:t>For instance, if the input is </a:t>
            </a:r>
            <a:r>
              <a:rPr lang="en-US" b="1" dirty="0" err="1">
                <a:solidFill>
                  <a:srgbClr val="00B050"/>
                </a:solidFill>
              </a:rPr>
              <a:t>aaa</a:t>
            </a:r>
            <a:r>
              <a:rPr lang="en-US" dirty="0"/>
              <a:t>, the existing code would print </a:t>
            </a:r>
            <a:r>
              <a:rPr lang="en-US" b="1" dirty="0" err="1">
                <a:solidFill>
                  <a:srgbClr val="00B050"/>
                </a:solidFill>
              </a:rPr>
              <a:t>aaa</a:t>
            </a:r>
            <a:r>
              <a:rPr lang="en-US" dirty="0"/>
              <a:t> six times. Print one time only instead.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069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97A8F-76E3-4174-8D27-655B7D68B668}"/>
              </a:ext>
            </a:extLst>
          </p:cNvPr>
          <p:cNvSpPr txBox="1"/>
          <p:nvPr/>
        </p:nvSpPr>
        <p:spPr>
          <a:xfrm>
            <a:off x="6843860" y="4705065"/>
            <a:ext cx="18107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D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uplicate work!</a:t>
            </a:r>
          </a:p>
        </p:txBody>
      </p:sp>
    </p:spTree>
    <p:extLst>
      <p:ext uri="{BB962C8B-B14F-4D97-AF65-F5344CB8AC3E}">
        <p14:creationId xmlns:p14="http://schemas.microsoft.com/office/powerpoint/2010/main" val="28099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SG" dirty="0"/>
              <a:t>Today’s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54FD7-A524-4D7C-9684-55D069EEC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4" r="33924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SG" b="1" dirty="0"/>
              <a:t>Unit 25: </a:t>
            </a:r>
            <a:r>
              <a:rPr lang="en-SG" dirty="0"/>
              <a:t>Tower of Hanoi</a:t>
            </a:r>
          </a:p>
          <a:p>
            <a:r>
              <a:rPr lang="en-SG" b="1" dirty="0"/>
              <a:t>Unit 26: </a:t>
            </a:r>
            <a:r>
              <a:rPr lang="en-SG" dirty="0"/>
              <a:t>Permutations</a:t>
            </a:r>
          </a:p>
          <a:p>
            <a:r>
              <a:rPr lang="en-SG" b="1" dirty="0"/>
              <a:t>Practical Exam 1</a:t>
            </a:r>
          </a:p>
          <a:p>
            <a:pPr lvl="1"/>
            <a:r>
              <a:rPr lang="en-SG" b="1" dirty="0"/>
              <a:t>Q2:</a:t>
            </a:r>
            <a:r>
              <a:rPr lang="en-SG" dirty="0"/>
              <a:t> Newton</a:t>
            </a:r>
          </a:p>
          <a:p>
            <a:pPr lvl="1"/>
            <a:r>
              <a:rPr lang="en-SG" b="1" dirty="0"/>
              <a:t>Q5:</a:t>
            </a:r>
            <a:r>
              <a:rPr lang="en-SG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B78E7"/>
                </a:solidFill>
              </a:rPr>
              <a:t>  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(...) { </a:t>
            </a:r>
            <a:r>
              <a:rPr lang="en-SG" sz="2000" dirty="0">
                <a:solidFill>
                  <a:srgbClr val="999999"/>
                </a:solidFill>
              </a:rPr>
              <a:t>// Line A</a:t>
            </a: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13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B78E7"/>
                </a:solidFill>
              </a:rPr>
              <a:t>  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!</a:t>
            </a:r>
            <a:r>
              <a:rPr lang="en-US" sz="2000" b="1" dirty="0" err="1">
                <a:solidFill>
                  <a:srgbClr val="00B050"/>
                </a:solidFill>
              </a:rPr>
              <a:t>appear_before</a:t>
            </a:r>
            <a:r>
              <a:rPr lang="en-US" sz="2000" b="1" dirty="0">
                <a:solidFill>
                  <a:srgbClr val="00B050"/>
                </a:solidFill>
              </a:rPr>
              <a:t>(a, </a:t>
            </a:r>
            <a:r>
              <a:rPr lang="en-US" sz="2000" b="1" dirty="0" err="1">
                <a:solidFill>
                  <a:srgbClr val="00B050"/>
                </a:solidFill>
              </a:rPr>
              <a:t>curr</a:t>
            </a:r>
            <a:r>
              <a:rPr lang="en-US" sz="2000" b="1" dirty="0">
                <a:solidFill>
                  <a:srgbClr val="00B050"/>
                </a:solidFill>
              </a:rPr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SG" sz="2000" dirty="0"/>
              <a:t>) { </a:t>
            </a:r>
            <a:r>
              <a:rPr lang="en-SG" sz="2000" dirty="0">
                <a:solidFill>
                  <a:srgbClr val="999999"/>
                </a:solidFill>
              </a:rPr>
              <a:t>// If appeared before, skip further permutation</a:t>
            </a: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36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04163-CAA6-4CE7-BCB4-C3D9B93D865E}"/>
              </a:ext>
            </a:extLst>
          </p:cNvPr>
          <p:cNvSpPr/>
          <p:nvPr/>
        </p:nvSpPr>
        <p:spPr>
          <a:xfrm>
            <a:off x="6927846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354C9-94B4-4505-9DAF-957CA0D307C4}"/>
              </a:ext>
            </a:extLst>
          </p:cNvPr>
          <p:cNvSpPr/>
          <p:nvPr/>
        </p:nvSpPr>
        <p:spPr>
          <a:xfrm>
            <a:off x="7589294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EA386-144B-455C-A422-1602BE267095}"/>
              </a:ext>
            </a:extLst>
          </p:cNvPr>
          <p:cNvSpPr/>
          <p:nvPr/>
        </p:nvSpPr>
        <p:spPr>
          <a:xfrm>
            <a:off x="8250742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D8FDD-7A70-4D66-8E8E-E4216AF4B1A1}"/>
              </a:ext>
            </a:extLst>
          </p:cNvPr>
          <p:cNvSpPr/>
          <p:nvPr/>
        </p:nvSpPr>
        <p:spPr>
          <a:xfrm>
            <a:off x="8912190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9294A-CCD3-4BD1-BC81-CF9E77DA8972}"/>
              </a:ext>
            </a:extLst>
          </p:cNvPr>
          <p:cNvSpPr/>
          <p:nvPr/>
        </p:nvSpPr>
        <p:spPr>
          <a:xfrm>
            <a:off x="9573638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D45A95-F618-49D0-BDC5-3CC29C4BA067}"/>
              </a:ext>
            </a:extLst>
          </p:cNvPr>
          <p:cNvCxnSpPr>
            <a:cxnSpLocks/>
          </p:cNvCxnSpPr>
          <p:nvPr/>
        </p:nvCxnSpPr>
        <p:spPr>
          <a:xfrm flipV="1">
            <a:off x="6344792" y="2736675"/>
            <a:ext cx="506854" cy="533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8351A6-1ADD-44BF-8F93-7BFB2B8BF44B}"/>
              </a:ext>
            </a:extLst>
          </p:cNvPr>
          <p:cNvSpPr txBox="1"/>
          <p:nvPr/>
        </p:nvSpPr>
        <p:spPr>
          <a:xfrm>
            <a:off x="6499105" y="2029473"/>
            <a:ext cx="39651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o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ne of the permutations generated: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400FF-C91F-4142-B7CA-DEE1B1B8C901}"/>
              </a:ext>
            </a:extLst>
          </p:cNvPr>
          <p:cNvSpPr/>
          <p:nvPr/>
        </p:nvSpPr>
        <p:spPr>
          <a:xfrm>
            <a:off x="6935943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3D07F-A837-42E6-B170-CB8E7B3E6DD5}"/>
              </a:ext>
            </a:extLst>
          </p:cNvPr>
          <p:cNvSpPr/>
          <p:nvPr/>
        </p:nvSpPr>
        <p:spPr>
          <a:xfrm>
            <a:off x="7597391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02A89-421A-4201-89EF-E84FA3A5AB5D}"/>
              </a:ext>
            </a:extLst>
          </p:cNvPr>
          <p:cNvSpPr/>
          <p:nvPr/>
        </p:nvSpPr>
        <p:spPr>
          <a:xfrm>
            <a:off x="8258839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BD6580-E267-4F7F-B0F4-647DF2664413}"/>
              </a:ext>
            </a:extLst>
          </p:cNvPr>
          <p:cNvSpPr/>
          <p:nvPr/>
        </p:nvSpPr>
        <p:spPr>
          <a:xfrm>
            <a:off x="8920287" y="4705065"/>
            <a:ext cx="461912" cy="3693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21511-8425-4CA6-B0FC-A147E9901801}"/>
              </a:ext>
            </a:extLst>
          </p:cNvPr>
          <p:cNvSpPr/>
          <p:nvPr/>
        </p:nvSpPr>
        <p:spPr>
          <a:xfrm>
            <a:off x="9581735" y="4705065"/>
            <a:ext cx="461912" cy="3693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CD8304-8B9B-404F-B5C0-C07FA6248E2C}"/>
              </a:ext>
            </a:extLst>
          </p:cNvPr>
          <p:cNvCxnSpPr>
            <a:cxnSpLocks/>
          </p:cNvCxnSpPr>
          <p:nvPr/>
        </p:nvCxnSpPr>
        <p:spPr>
          <a:xfrm>
            <a:off x="6344792" y="4871195"/>
            <a:ext cx="506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1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04163-CAA6-4CE7-BCB4-C3D9B93D865E}"/>
              </a:ext>
            </a:extLst>
          </p:cNvPr>
          <p:cNvSpPr/>
          <p:nvPr/>
        </p:nvSpPr>
        <p:spPr>
          <a:xfrm>
            <a:off x="6927846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354C9-94B4-4505-9DAF-957CA0D307C4}"/>
              </a:ext>
            </a:extLst>
          </p:cNvPr>
          <p:cNvSpPr/>
          <p:nvPr/>
        </p:nvSpPr>
        <p:spPr>
          <a:xfrm>
            <a:off x="7589294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EA386-144B-455C-A422-1602BE267095}"/>
              </a:ext>
            </a:extLst>
          </p:cNvPr>
          <p:cNvSpPr/>
          <p:nvPr/>
        </p:nvSpPr>
        <p:spPr>
          <a:xfrm>
            <a:off x="8250742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D8FDD-7A70-4D66-8E8E-E4216AF4B1A1}"/>
              </a:ext>
            </a:extLst>
          </p:cNvPr>
          <p:cNvSpPr/>
          <p:nvPr/>
        </p:nvSpPr>
        <p:spPr>
          <a:xfrm>
            <a:off x="8912190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9294A-CCD3-4BD1-BC81-CF9E77DA8972}"/>
              </a:ext>
            </a:extLst>
          </p:cNvPr>
          <p:cNvSpPr/>
          <p:nvPr/>
        </p:nvSpPr>
        <p:spPr>
          <a:xfrm>
            <a:off x="9573638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D45A95-F618-49D0-BDC5-3CC29C4BA067}"/>
              </a:ext>
            </a:extLst>
          </p:cNvPr>
          <p:cNvCxnSpPr>
            <a:cxnSpLocks/>
          </p:cNvCxnSpPr>
          <p:nvPr/>
        </p:nvCxnSpPr>
        <p:spPr>
          <a:xfrm flipV="1">
            <a:off x="6344792" y="2736675"/>
            <a:ext cx="506854" cy="533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8351A6-1ADD-44BF-8F93-7BFB2B8BF44B}"/>
              </a:ext>
            </a:extLst>
          </p:cNvPr>
          <p:cNvSpPr txBox="1"/>
          <p:nvPr/>
        </p:nvSpPr>
        <p:spPr>
          <a:xfrm>
            <a:off x="6499105" y="2029473"/>
            <a:ext cx="39651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o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ne of the permutations generated: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400FF-C91F-4142-B7CA-DEE1B1B8C901}"/>
              </a:ext>
            </a:extLst>
          </p:cNvPr>
          <p:cNvSpPr/>
          <p:nvPr/>
        </p:nvSpPr>
        <p:spPr>
          <a:xfrm>
            <a:off x="6935943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3D07F-A837-42E6-B170-CB8E7B3E6DD5}"/>
              </a:ext>
            </a:extLst>
          </p:cNvPr>
          <p:cNvSpPr/>
          <p:nvPr/>
        </p:nvSpPr>
        <p:spPr>
          <a:xfrm>
            <a:off x="7597391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02A89-421A-4201-89EF-E84FA3A5AB5D}"/>
              </a:ext>
            </a:extLst>
          </p:cNvPr>
          <p:cNvSpPr/>
          <p:nvPr/>
        </p:nvSpPr>
        <p:spPr>
          <a:xfrm>
            <a:off x="8258839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BD6580-E267-4F7F-B0F4-647DF2664413}"/>
              </a:ext>
            </a:extLst>
          </p:cNvPr>
          <p:cNvSpPr/>
          <p:nvPr/>
        </p:nvSpPr>
        <p:spPr>
          <a:xfrm>
            <a:off x="8920287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21511-8425-4CA6-B0FC-A147E9901801}"/>
              </a:ext>
            </a:extLst>
          </p:cNvPr>
          <p:cNvSpPr/>
          <p:nvPr/>
        </p:nvSpPr>
        <p:spPr>
          <a:xfrm>
            <a:off x="9581735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CD8304-8B9B-404F-B5C0-C07FA6248E2C}"/>
              </a:ext>
            </a:extLst>
          </p:cNvPr>
          <p:cNvCxnSpPr>
            <a:cxnSpLocks/>
          </p:cNvCxnSpPr>
          <p:nvPr/>
        </p:nvCxnSpPr>
        <p:spPr>
          <a:xfrm>
            <a:off x="6344792" y="4871195"/>
            <a:ext cx="506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4F32-4173-42BA-9BF4-B2EE1283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9698-0C80-4420-B5BA-D35D79A1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bool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 err="1">
                <a:solidFill>
                  <a:srgbClr val="6F42C1"/>
                </a:solidFill>
                <a:latin typeface="Monaco" pitchFamily="2" charset="77"/>
              </a:rPr>
              <a:t>appear_before</a:t>
            </a:r>
            <a:r>
              <a:rPr lang="en-SG" dirty="0">
                <a:latin typeface="Monaco" pitchFamily="2" charset="77"/>
              </a:rPr>
              <a:t>(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char</a:t>
            </a:r>
            <a:r>
              <a:rPr lang="en-SG" dirty="0">
                <a:latin typeface="Monaco" pitchFamily="2" charset="77"/>
              </a:rPr>
              <a:t> a[],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long</a:t>
            </a:r>
            <a:r>
              <a:rPr lang="en-SG" dirty="0">
                <a:latin typeface="Monaco" pitchFamily="2" charset="77"/>
              </a:rPr>
              <a:t> k,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long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for</a:t>
            </a:r>
            <a:r>
              <a:rPr lang="en-SG" dirty="0">
                <a:latin typeface="Monaco" pitchFamily="2" charset="77"/>
              </a:rPr>
              <a:t> (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int</a:t>
            </a:r>
            <a:r>
              <a:rPr lang="en-SG" dirty="0">
                <a:latin typeface="Monaco" pitchFamily="2" charset="77"/>
              </a:rPr>
              <a:t> j = k; j &lt; 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; j +=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1</a:t>
            </a:r>
            <a:r>
              <a:rPr lang="en-SG" dirty="0">
                <a:latin typeface="Monaco" pitchFamily="2" charset="7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 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if</a:t>
            </a:r>
            <a:r>
              <a:rPr lang="en-SG" dirty="0">
                <a:latin typeface="Monaco" pitchFamily="2" charset="77"/>
              </a:rPr>
              <a:t> (a[j] == a[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])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      return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true</a:t>
            </a:r>
            <a:r>
              <a:rPr lang="en-SG" dirty="0">
                <a:latin typeface="Monaco" pitchFamily="2" charset="77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  return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false</a:t>
            </a:r>
            <a:r>
              <a:rPr lang="en-SG" dirty="0">
                <a:latin typeface="Monaco" pitchFamily="2" charset="77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}</a:t>
            </a:r>
            <a:endParaRPr lang="en-US" dirty="0">
              <a:latin typeface="Monaco" pitchFamily="2" charset="77"/>
            </a:endParaRPr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10746-CC41-4B64-AD3F-B067309EED5F}"/>
              </a:ext>
            </a:extLst>
          </p:cNvPr>
          <p:cNvSpPr/>
          <p:nvPr/>
        </p:nvSpPr>
        <p:spPr>
          <a:xfrm>
            <a:off x="7865096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B27BF-549B-477B-BCA9-8F2283BD8D71}"/>
              </a:ext>
            </a:extLst>
          </p:cNvPr>
          <p:cNvSpPr/>
          <p:nvPr/>
        </p:nvSpPr>
        <p:spPr>
          <a:xfrm>
            <a:off x="8526544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86E8C-95A9-489B-B56A-EBC7BBBB676B}"/>
              </a:ext>
            </a:extLst>
          </p:cNvPr>
          <p:cNvSpPr/>
          <p:nvPr/>
        </p:nvSpPr>
        <p:spPr>
          <a:xfrm>
            <a:off x="9187992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4340F-79A3-4330-BC41-7889CF8C5488}"/>
              </a:ext>
            </a:extLst>
          </p:cNvPr>
          <p:cNvSpPr/>
          <p:nvPr/>
        </p:nvSpPr>
        <p:spPr>
          <a:xfrm>
            <a:off x="9849440" y="135993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C7A24-6DC8-4E05-8801-6BC8F475814D}"/>
              </a:ext>
            </a:extLst>
          </p:cNvPr>
          <p:cNvSpPr/>
          <p:nvPr/>
        </p:nvSpPr>
        <p:spPr>
          <a:xfrm>
            <a:off x="10510888" y="135993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F9A7C-D1BD-4F42-8BCF-F46D0B01EFDA}"/>
              </a:ext>
            </a:extLst>
          </p:cNvPr>
          <p:cNvSpPr txBox="1"/>
          <p:nvPr/>
        </p:nvSpPr>
        <p:spPr>
          <a:xfrm>
            <a:off x="7783012" y="990600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a[k]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2BEE7-0BB4-40EB-B231-964CA2192779}"/>
              </a:ext>
            </a:extLst>
          </p:cNvPr>
          <p:cNvSpPr txBox="1"/>
          <p:nvPr/>
        </p:nvSpPr>
        <p:spPr>
          <a:xfrm>
            <a:off x="9758514" y="990600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a[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390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246-B179-4AA4-A262-2359EBD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82E-FFC0-41F4-A907-3850CC5B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Permutations code: </a:t>
            </a:r>
            <a:r>
              <a:rPr lang="fr-FR" dirty="0">
                <a:hlinkClick r:id="rId2"/>
              </a:rPr>
              <a:t>https://github.com/DigiPie/cs1010_tut_c09/blob/master/Tutorial_10/permutations.c</a:t>
            </a:r>
            <a:endParaRPr lang="fr-FR" dirty="0"/>
          </a:p>
          <a:p>
            <a:r>
              <a:rPr lang="en-SG" dirty="0"/>
              <a:t>Problem</a:t>
            </a:r>
            <a:r>
              <a:rPr lang="fr-FR" dirty="0"/>
              <a:t> Set 26.1 solution: </a:t>
            </a:r>
            <a:r>
              <a:rPr lang="fr-FR" dirty="0">
                <a:hlinkClick r:id="rId3"/>
              </a:rPr>
              <a:t>https://github.com/DigiPie/cs1010_tut_c09/blob/master/Tutorial_10/problem26_1.c</a:t>
            </a:r>
            <a:r>
              <a:rPr lang="fr-FR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570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PRACTICAL EXAM 1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Q2 Newton. Q5 Square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0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6B00B3-7276-4522-B33F-0E953A5A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/>
              <a:t>THE END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b="1"/>
              <a:t>Evan Tay </a:t>
            </a:r>
            <a:r>
              <a:rPr lang="en-SG"/>
              <a:t>|</a:t>
            </a:r>
            <a:r>
              <a:rPr lang="en-SG" b="1"/>
              <a:t> </a:t>
            </a:r>
            <a:r>
              <a:rPr lang="en-SG" i="1"/>
              <a:t>evantay@comp.nus.edu.sg</a:t>
            </a:r>
          </a:p>
          <a:p>
            <a:pPr>
              <a:spcAft>
                <a:spcPts val="600"/>
              </a:spcAft>
            </a:pPr>
            <a:r>
              <a:rPr lang="en-SG" b="1">
                <a:hlinkClick r:id="rId4"/>
              </a:rPr>
              <a:t>https://github.com/DigiPie/cs1010_tut_c09</a:t>
            </a:r>
            <a:r>
              <a:rPr lang="en-SG" b="1"/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32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Unit 25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9530-0FDF-43AA-A405-5FD789AF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6376-7198-4A38-BB32-B61CC4C8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i="1" dirty="0">
                <a:solidFill>
                  <a:srgbClr val="0070C0"/>
                </a:solidFill>
              </a:rPr>
              <a:t>3</a:t>
            </a:r>
            <a:r>
              <a:rPr lang="en-US" dirty="0"/>
              <a:t> pegs and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 disks of various size that we can slide into any of the pegs. There are a few rules that we have to obey: </a:t>
            </a:r>
          </a:p>
          <a:p>
            <a:r>
              <a:rPr lang="en-US" dirty="0"/>
              <a:t>we can only move one disk at a time;</a:t>
            </a:r>
          </a:p>
          <a:p>
            <a:r>
              <a:rPr lang="en-US" dirty="0"/>
              <a:t>we can only move the topmost disk from one peg and place the disk on another peg;</a:t>
            </a:r>
          </a:p>
          <a:p>
            <a:r>
              <a:rPr lang="en-US" dirty="0"/>
              <a:t>no disk can be placed on top of a smaller disk.</a:t>
            </a:r>
          </a:p>
        </p:txBody>
      </p:sp>
    </p:spTree>
    <p:extLst>
      <p:ext uri="{BB962C8B-B14F-4D97-AF65-F5344CB8AC3E}">
        <p14:creationId xmlns:p14="http://schemas.microsoft.com/office/powerpoint/2010/main" val="27433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A25-0011-48F8-8C5F-1E636219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9553E-5F44-4E4B-BABF-BEFF2C6C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7" r="26032"/>
          <a:stretch/>
        </p:blipFill>
        <p:spPr>
          <a:xfrm>
            <a:off x="1371600" y="1352776"/>
            <a:ext cx="4441371" cy="3571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CEFCF-7828-4F30-B2A5-BBC47DB63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7" r="26032"/>
          <a:stretch/>
        </p:blipFill>
        <p:spPr>
          <a:xfrm>
            <a:off x="6596749" y="2979056"/>
            <a:ext cx="4441371" cy="35718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7EB3D9C-D4AD-45C2-B1E5-25A0D1CEC82A}"/>
              </a:ext>
            </a:extLst>
          </p:cNvPr>
          <p:cNvSpPr/>
          <p:nvPr/>
        </p:nvSpPr>
        <p:spPr>
          <a:xfrm>
            <a:off x="5682346" y="3432628"/>
            <a:ext cx="1045028" cy="89988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826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CC5-D695-4233-A433-3061533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DCC-8970-4044-AB3E-DE25BC1D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C2185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void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</a:t>
            </a:r>
            <a:r>
              <a:rPr lang="en-SG" sz="2000" kern="0" dirty="0">
                <a:solidFill>
                  <a:srgbClr val="C2185B"/>
                </a:solidFill>
                <a:latin typeface="Monaco"/>
                <a:sym typeface="Monaco"/>
              </a:rPr>
              <a:t>solve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(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k,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source,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dest,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placeholder)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if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(k ==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else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source, placeholder,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placeholder, dest, source);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}</a:t>
            </a:r>
          </a:p>
          <a:p>
            <a:pPr marL="0" indent="0">
              <a:buNone/>
            </a:pP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27BD4-0877-47CD-8AF4-399250662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7" r="26032"/>
          <a:stretch/>
        </p:blipFill>
        <p:spPr>
          <a:xfrm>
            <a:off x="8092800" y="1815496"/>
            <a:ext cx="2880000" cy="2316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21713-9E54-452B-B39B-1190F7CBC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7" r="26032"/>
          <a:stretch/>
        </p:blipFill>
        <p:spPr>
          <a:xfrm>
            <a:off x="8092800" y="4239246"/>
            <a:ext cx="2880000" cy="23161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08A7C6-507D-4984-BD66-600AC0D0C7FE}"/>
              </a:ext>
            </a:extLst>
          </p:cNvPr>
          <p:cNvCxnSpPr>
            <a:cxnSpLocks/>
          </p:cNvCxnSpPr>
          <p:nvPr/>
        </p:nvCxnSpPr>
        <p:spPr>
          <a:xfrm flipV="1">
            <a:off x="5740400" y="3530600"/>
            <a:ext cx="2654300" cy="127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AC49DF6-57B7-4A85-BD31-5288661FB528}"/>
              </a:ext>
            </a:extLst>
          </p:cNvPr>
          <p:cNvCxnSpPr/>
          <p:nvPr/>
        </p:nvCxnSpPr>
        <p:spPr>
          <a:xfrm>
            <a:off x="4051300" y="3949700"/>
            <a:ext cx="4343400" cy="939800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4D2C1-8E29-4A9D-AA29-DD3BBD24C536}"/>
              </a:ext>
            </a:extLst>
          </p:cNvPr>
          <p:cNvCxnSpPr>
            <a:cxnSpLocks/>
          </p:cNvCxnSpPr>
          <p:nvPr/>
        </p:nvCxnSpPr>
        <p:spPr>
          <a:xfrm>
            <a:off x="3238500" y="4406900"/>
            <a:ext cx="5156200" cy="1587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CC5-D695-4233-A433-3061533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DCC-8970-4044-AB3E-DE25BC1D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4465032"/>
          </a:xfrm>
        </p:spPr>
        <p:txBody>
          <a:bodyPr>
            <a:normAutofit/>
          </a:bodyPr>
          <a:lstStyle/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C2185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void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</a:t>
            </a:r>
            <a:r>
              <a:rPr lang="en-SG" sz="2000" kern="0" dirty="0">
                <a:solidFill>
                  <a:srgbClr val="C2185B"/>
                </a:solidFill>
                <a:latin typeface="Monaco"/>
                <a:sym typeface="Monaco"/>
              </a:rPr>
              <a:t>solve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(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k,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source,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dest,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placeholder)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if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(k ==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else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source, placeholder,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placeholder, dest, source);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}</a:t>
            </a:r>
          </a:p>
          <a:p>
            <a:pPr marL="0" indent="0">
              <a:buNone/>
            </a:pP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E0B3B-CBB5-421A-982A-729F766B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730875"/>
            <a:ext cx="55435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3BCB-568D-4E9D-82E3-139EDA5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add a new restriction to the Tower of Hanoi puzzle. Let's say that the disks are on Peg A (or Peg 1) to begin with, and we want to move the disk to Peg C (or Peg 3). We are only allowed to move a disk either to Peg B from another peg or from Peg B to another peg. In other words, we </a:t>
            </a:r>
            <a:r>
              <a:rPr lang="en-US" b="1" dirty="0">
                <a:solidFill>
                  <a:srgbClr val="00B050"/>
                </a:solidFill>
              </a:rPr>
              <a:t>cannot move the disks between Peg A and Peg C directly.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3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3BCB-568D-4E9D-82E3-139EDA5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add a new restriction to the Tower of Hanoi puzzle. Let's say that the disks are on Peg A (or Peg 1) to begin with, and we want to move the disk to Peg C (or Peg 3). We are only allowed to move a disk either to Peg B from another peg or from Peg B to another peg. In other words, we </a:t>
            </a:r>
            <a:r>
              <a:rPr lang="en-US" b="1" dirty="0">
                <a:solidFill>
                  <a:srgbClr val="00B050"/>
                </a:solidFill>
              </a:rPr>
              <a:t>cannot move the disks between Peg A and Peg C directly.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Can only move pegs between Peg A and B, and Peg B and C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495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1872</Words>
  <Application>Microsoft Office PowerPoint</Application>
  <PresentationFormat>Widescreen</PresentationFormat>
  <Paragraphs>297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Monaco</vt:lpstr>
      <vt:lpstr>Roboto</vt:lpstr>
      <vt:lpstr>Calibri</vt:lpstr>
      <vt:lpstr>Franklin Gothic Book</vt:lpstr>
      <vt:lpstr>Crop</vt:lpstr>
      <vt:lpstr>cs1010</vt:lpstr>
      <vt:lpstr>Today’s plan</vt:lpstr>
      <vt:lpstr>TOWER OF HANOI</vt:lpstr>
      <vt:lpstr>Tower of Hanoi</vt:lpstr>
      <vt:lpstr>Tower of Hanoi</vt:lpstr>
      <vt:lpstr>Tower of Hanoi</vt:lpstr>
      <vt:lpstr>Tower of Hanoi</vt:lpstr>
      <vt:lpstr>Problem Set 25.1</vt:lpstr>
      <vt:lpstr>Problem Set 25.1</vt:lpstr>
      <vt:lpstr>Problem Set 25.1</vt:lpstr>
      <vt:lpstr>Problem Set 25.1</vt:lpstr>
      <vt:lpstr>Problem Set 25.1</vt:lpstr>
      <vt:lpstr>Problem Set 25.1</vt:lpstr>
      <vt:lpstr>Tower of Hanoi</vt:lpstr>
      <vt:lpstr>Permutations</vt:lpstr>
      <vt:lpstr>Permutations</vt:lpstr>
      <vt:lpstr>Permutations</vt:lpstr>
      <vt:lpstr>Problem Set 26.1</vt:lpstr>
      <vt:lpstr>Problem Set 26.1</vt:lpstr>
      <vt:lpstr>Problem Set 26.1</vt:lpstr>
      <vt:lpstr>Problem Set 26.1</vt:lpstr>
      <vt:lpstr>Problem Set 26.1</vt:lpstr>
      <vt:lpstr>Problem Set 26.1</vt:lpstr>
      <vt:lpstr>Problem Set 26.1</vt:lpstr>
      <vt:lpstr>Permutations</vt:lpstr>
      <vt:lpstr>PRACTICAL EXAM 1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4</cp:revision>
  <dcterms:created xsi:type="dcterms:W3CDTF">2018-11-04T18:14:01Z</dcterms:created>
  <dcterms:modified xsi:type="dcterms:W3CDTF">2018-11-05T02:36:52Z</dcterms:modified>
</cp:coreProperties>
</file>