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1" r:id="rId1"/>
  </p:sldMasterIdLst>
  <p:notesMasterIdLst>
    <p:notesMasterId r:id="rId54"/>
  </p:notesMasterIdLst>
  <p:sldIdLst>
    <p:sldId id="256" r:id="rId2"/>
    <p:sldId id="260" r:id="rId3"/>
    <p:sldId id="303" r:id="rId4"/>
    <p:sldId id="304" r:id="rId5"/>
    <p:sldId id="307" r:id="rId6"/>
    <p:sldId id="308" r:id="rId7"/>
    <p:sldId id="305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20" r:id="rId18"/>
    <p:sldId id="319" r:id="rId19"/>
    <p:sldId id="325" r:id="rId20"/>
    <p:sldId id="326" r:id="rId21"/>
    <p:sldId id="327" r:id="rId22"/>
    <p:sldId id="328" r:id="rId23"/>
    <p:sldId id="329" r:id="rId24"/>
    <p:sldId id="324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9" r:id="rId34"/>
    <p:sldId id="338" r:id="rId35"/>
    <p:sldId id="340" r:id="rId36"/>
    <p:sldId id="341" r:id="rId37"/>
    <p:sldId id="342" r:id="rId38"/>
    <p:sldId id="343" r:id="rId39"/>
    <p:sldId id="344" r:id="rId40"/>
    <p:sldId id="346" r:id="rId41"/>
    <p:sldId id="345" r:id="rId42"/>
    <p:sldId id="347" r:id="rId43"/>
    <p:sldId id="348" r:id="rId44"/>
    <p:sldId id="349" r:id="rId45"/>
    <p:sldId id="350" r:id="rId46"/>
    <p:sldId id="352" r:id="rId47"/>
    <p:sldId id="353" r:id="rId48"/>
    <p:sldId id="355" r:id="rId49"/>
    <p:sldId id="356" r:id="rId50"/>
    <p:sldId id="354" r:id="rId51"/>
    <p:sldId id="358" r:id="rId52"/>
    <p:sldId id="284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6223" autoAdjust="0"/>
  </p:normalViewPr>
  <p:slideViewPr>
    <p:cSldViewPr snapToGrid="0">
      <p:cViewPr varScale="1">
        <p:scale>
          <a:sx n="45" d="100"/>
          <a:sy n="45" d="100"/>
        </p:scale>
        <p:origin x="149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F1339-9A09-4147-A280-CE820B321722}" type="datetimeFigureOut">
              <a:rPr lang="en-SG" smtClean="0"/>
              <a:t>8/10/2018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63B6A-274F-43F4-941C-D03F0DF531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9984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25444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57515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is the result of square(3)stored when we are invoking square(4)?</a:t>
            </a:r>
          </a:p>
          <a:p>
            <a:r>
              <a:rPr lang="en-US" dirty="0"/>
              <a:t>This depends on the compiler and the architecture, but usually the results are stored in a special storage called registers in the processor (to be learnt in CS2100/later CEG mods).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9186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31220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32559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30960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73338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42356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67919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94455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7298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01771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26000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51797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8322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15846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93933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00490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23417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92025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 x+= 1; only modifies the local parameter/automatic variable in the function </a:t>
            </a:r>
            <a:r>
              <a:rPr lang="en-SG" dirty="0" err="1"/>
              <a:t>incr</a:t>
            </a:r>
            <a:r>
              <a:rPr lang="en-SG" dirty="0"/>
              <a:t>() and not the variable defined in 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82472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30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8173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*x = &amp;y does not compile as you are storing the address of y in the long variable which the pointer x is pointing 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07394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40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83579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41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6933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Once </a:t>
            </a:r>
            <a:r>
              <a:rPr lang="en-SG" dirty="0" err="1"/>
              <a:t>addr_of</a:t>
            </a:r>
            <a:r>
              <a:rPr lang="en-SG" dirty="0"/>
              <a:t>(c) and </a:t>
            </a:r>
            <a:r>
              <a:rPr lang="en-SG" dirty="0" err="1"/>
              <a:t>triple_of</a:t>
            </a:r>
            <a:r>
              <a:rPr lang="en-SG" dirty="0"/>
              <a:t>(10) returns, the local variables x are removed from memory. Hence, the </a:t>
            </a:r>
            <a:r>
              <a:rPr lang="en-SG" dirty="0" err="1"/>
              <a:t>ptr</a:t>
            </a:r>
            <a:r>
              <a:rPr lang="en-SG" dirty="0"/>
              <a:t> in both cases are pointing to non-existent memory.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42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74034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43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08556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45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10432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50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22107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51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98615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52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9316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1. Declaring a[10] creates an array of 10 elements from a[0] to a[9], hence 2. and 3. refers to an element which does not exist</a:t>
            </a:r>
          </a:p>
          <a:p>
            <a:r>
              <a:rPr lang="en-SG" dirty="0"/>
              <a:t>4. The 10 in a[10] is for human understanding only, compiler ignores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8533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‘Array decaying means that, when an array is passed as a parameter to a function, it's treated identically to ("decays to") a pointer.’</a:t>
            </a:r>
          </a:p>
          <a:p>
            <a:r>
              <a:rPr lang="en-SG" dirty="0"/>
              <a:t>https://stackoverflow.com/questions/1461432/what-is-array-decaying </a:t>
            </a:r>
          </a:p>
          <a:p>
            <a:endParaRPr lang="en-SG" dirty="0"/>
          </a:p>
          <a:p>
            <a:r>
              <a:rPr lang="en-US" dirty="0"/>
              <a:t>2. Since a is only a pointer and no space is allocated to hold three long values, the above does not work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9156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1147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2718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3011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9951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B9EBBA-996F-894A-B54A-D6246ED52CEA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30732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33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34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261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FA1846-DA80-1C48-A609-854EA85C59AD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37435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98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88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71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73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DF5E60-9974-AC48-9591-99C2BB44B7CF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5452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568180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F499CB-6FE2-42E7-A278-E2C6106B4F30}"/>
              </a:ext>
            </a:extLst>
          </p:cNvPr>
          <p:cNvSpPr/>
          <p:nvPr userDrawn="1"/>
        </p:nvSpPr>
        <p:spPr>
          <a:xfrm>
            <a:off x="1371600" y="6078558"/>
            <a:ext cx="1917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800" b="1" dirty="0">
                <a:solidFill>
                  <a:schemeClr val="tx1"/>
                </a:solidFill>
              </a:rPr>
              <a:t>CS1010 Tut [C09]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717644-FCAF-4AF9-A768-8730295986B1}"/>
              </a:ext>
            </a:extLst>
          </p:cNvPr>
          <p:cNvSpPr/>
          <p:nvPr userDrawn="1"/>
        </p:nvSpPr>
        <p:spPr>
          <a:xfrm>
            <a:off x="8209608" y="6078558"/>
            <a:ext cx="2763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800" b="1" dirty="0">
                <a:solidFill>
                  <a:schemeClr val="tx1"/>
                </a:solidFill>
              </a:rPr>
              <a:t>evantay@comp.nus.edu.sg</a:t>
            </a:r>
          </a:p>
        </p:txBody>
      </p:sp>
    </p:spTree>
    <p:extLst>
      <p:ext uri="{BB962C8B-B14F-4D97-AF65-F5344CB8AC3E}">
        <p14:creationId xmlns:p14="http://schemas.microsoft.com/office/powerpoint/2010/main" val="5260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8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4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DigiPie/cs1010_tut_c09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giPie/cs1010_tut_c09/blob/master/Tutorial_6/problem15_1.c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iPie/cs1010_tut_c09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461432/what-is-array-decay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E7FA43B-6AEB-4217-B73A-63E21B7910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  <a:extLst/>
          </a:blip>
          <a:srcRect l="19" r="1" b="1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31" name="Rectangle 24">
            <a:extLst>
              <a:ext uri="{FF2B5EF4-FFF2-40B4-BE49-F238E27FC236}">
                <a16:creationId xmlns:a16="http://schemas.microsoft.com/office/drawing/2014/main" id="{ED9C10B4-E6CF-4138-A430-ADE3DCF0F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59A08B30-802F-44BB-8817-40AAE17DB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FB93F8E6-40C5-4DF8-B869-00349BD46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3F7EA-C6D4-4913-AB50-ADB68F64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bg2"/>
                </a:solidFill>
              </a:rPr>
              <a:t>CS1010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72013-C836-4794-9AEE-FB645CB8A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458684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SG" sz="2800" b="1" dirty="0">
                <a:solidFill>
                  <a:schemeClr val="bg2"/>
                </a:solidFill>
              </a:rPr>
              <a:t>Evan Tay</a:t>
            </a:r>
          </a:p>
          <a:p>
            <a:pPr>
              <a:spcAft>
                <a:spcPts val="600"/>
              </a:spcAft>
            </a:pPr>
            <a:r>
              <a:rPr lang="en-SG" sz="2400" b="1" i="1" dirty="0">
                <a:solidFill>
                  <a:schemeClr val="bg2"/>
                </a:solidFill>
              </a:rPr>
              <a:t>evantay@comp.nus.edu.sg</a:t>
            </a:r>
          </a:p>
          <a:p>
            <a:pPr>
              <a:spcAft>
                <a:spcPts val="600"/>
              </a:spcAft>
            </a:pPr>
            <a:r>
              <a:rPr lang="en-SG" sz="2400" b="1" dirty="0">
                <a:solidFill>
                  <a:schemeClr val="bg2"/>
                </a:solidFill>
                <a:hlinkClick r:id="rId4"/>
              </a:rPr>
              <a:t>https://github.com/DigiPie/cs1010_tut_c09</a:t>
            </a:r>
            <a:r>
              <a:rPr lang="en-SG" sz="2400" b="1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4" name="AutoShape 2" descr="Image result for gong cha nus">
            <a:extLst>
              <a:ext uri="{FF2B5EF4-FFF2-40B4-BE49-F238E27FC236}">
                <a16:creationId xmlns:a16="http://schemas.microsoft.com/office/drawing/2014/main" id="{943BFA35-D113-4E70-8747-61669A1E3B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5150" y="17478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4" descr="Image result for gong cha nus">
            <a:extLst>
              <a:ext uri="{FF2B5EF4-FFF2-40B4-BE49-F238E27FC236}">
                <a16:creationId xmlns:a16="http://schemas.microsoft.com/office/drawing/2014/main" id="{7E6627FC-FBA5-4808-B20D-C2380A2724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57550" y="19002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6" name="AutoShape 2" descr="Image result for code background">
            <a:extLst>
              <a:ext uri="{FF2B5EF4-FFF2-40B4-BE49-F238E27FC236}">
                <a16:creationId xmlns:a16="http://schemas.microsoft.com/office/drawing/2014/main" id="{99E6EFA6-1547-4CE5-8AA0-15B0BAAD2E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09950" y="20526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8247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4CB1-8AE0-43A7-857A-0E842A470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13.1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8C8412B-6A58-4527-BE7C-BA052D445FB8}"/>
              </a:ext>
            </a:extLst>
          </p:cNvPr>
          <p:cNvSpPr txBox="1">
            <a:spLocks/>
          </p:cNvSpPr>
          <p:nvPr/>
        </p:nvSpPr>
        <p:spPr>
          <a:xfrm>
            <a:off x="1371601" y="1471613"/>
            <a:ext cx="9872662" cy="4391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#include &lt;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math.h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square(</a:t>
            </a:r>
            <a:r>
              <a:rPr lang="en-US" sz="2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x)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return x*x;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} </a:t>
            </a:r>
            <a:endParaRPr lang="en-SG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double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hypotenuse_of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2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base, </a:t>
            </a:r>
            <a:r>
              <a:rPr lang="en-US" sz="2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height) {</a:t>
            </a:r>
            <a:b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return sqrt(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square(base) 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 square(height));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main() {</a:t>
            </a:r>
            <a:b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hypotenuse_of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(3, 4);</a:t>
            </a:r>
            <a:b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en-SG" sz="2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6E0A85-4F2B-4120-A92B-B1F8D950FDA1}"/>
              </a:ext>
            </a:extLst>
          </p:cNvPr>
          <p:cNvSpPr/>
          <p:nvPr/>
        </p:nvSpPr>
        <p:spPr>
          <a:xfrm>
            <a:off x="7702850" y="4964502"/>
            <a:ext cx="4233789" cy="9430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7BBEE-D95F-42AD-9FD2-2C495F1A003A}"/>
              </a:ext>
            </a:extLst>
          </p:cNvPr>
          <p:cNvSpPr txBox="1"/>
          <p:nvPr/>
        </p:nvSpPr>
        <p:spPr>
          <a:xfrm>
            <a:off x="7697998" y="4573483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main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806C1E-65AA-40B8-BF68-795B8F406325}"/>
              </a:ext>
            </a:extLst>
          </p:cNvPr>
          <p:cNvSpPr/>
          <p:nvPr/>
        </p:nvSpPr>
        <p:spPr>
          <a:xfrm>
            <a:off x="7702850" y="2990081"/>
            <a:ext cx="4233789" cy="14145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59207-B32C-43FD-9CBA-CBB9F888B06F}"/>
              </a:ext>
            </a:extLst>
          </p:cNvPr>
          <p:cNvSpPr txBox="1"/>
          <p:nvPr/>
        </p:nvSpPr>
        <p:spPr>
          <a:xfrm>
            <a:off x="7697998" y="2562719"/>
            <a:ext cx="2686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halkduster" panose="03050602040202020205" pitchFamily="66" charset="77"/>
              </a:rPr>
              <a:t>hypotenuse_of</a:t>
            </a:r>
            <a:endParaRPr lang="en-US" sz="2400" dirty="0">
              <a:latin typeface="Chalkduster" panose="03050602040202020205" pitchFamily="66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852F2C-A65B-47FD-A1CE-1D626BAC4D65}"/>
              </a:ext>
            </a:extLst>
          </p:cNvPr>
          <p:cNvSpPr/>
          <p:nvPr/>
        </p:nvSpPr>
        <p:spPr>
          <a:xfrm>
            <a:off x="8954782" y="3112160"/>
            <a:ext cx="2859314" cy="535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DDDBDE-8D72-45AA-944A-1088D68398D4}"/>
              </a:ext>
            </a:extLst>
          </p:cNvPr>
          <p:cNvSpPr txBox="1"/>
          <p:nvPr/>
        </p:nvSpPr>
        <p:spPr>
          <a:xfrm>
            <a:off x="7947660" y="3154229"/>
            <a:ext cx="918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base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3C364-B939-484A-B223-972C99CEAADB}"/>
              </a:ext>
            </a:extLst>
          </p:cNvPr>
          <p:cNvSpPr txBox="1"/>
          <p:nvPr/>
        </p:nvSpPr>
        <p:spPr>
          <a:xfrm>
            <a:off x="7725248" y="3780041"/>
            <a:ext cx="1228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height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45976D-4FE7-4A69-B01A-4DC78D9E6BA0}"/>
              </a:ext>
            </a:extLst>
          </p:cNvPr>
          <p:cNvSpPr/>
          <p:nvPr/>
        </p:nvSpPr>
        <p:spPr>
          <a:xfrm>
            <a:off x="8976509" y="3743228"/>
            <a:ext cx="2859314" cy="535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632E9A-02D3-4D58-B3E6-870E5E00CEB7}"/>
              </a:ext>
            </a:extLst>
          </p:cNvPr>
          <p:cNvSpPr/>
          <p:nvPr/>
        </p:nvSpPr>
        <p:spPr>
          <a:xfrm>
            <a:off x="7725248" y="1242496"/>
            <a:ext cx="4233788" cy="76195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653F8D-2088-44C5-A928-B29CFB81414D}"/>
              </a:ext>
            </a:extLst>
          </p:cNvPr>
          <p:cNvSpPr txBox="1"/>
          <p:nvPr/>
        </p:nvSpPr>
        <p:spPr>
          <a:xfrm>
            <a:off x="7697998" y="782787"/>
            <a:ext cx="1292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square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35CC61-B1AE-46F7-8700-422052B32222}"/>
              </a:ext>
            </a:extLst>
          </p:cNvPr>
          <p:cNvSpPr/>
          <p:nvPr/>
        </p:nvSpPr>
        <p:spPr>
          <a:xfrm>
            <a:off x="8976509" y="1378817"/>
            <a:ext cx="2859314" cy="535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BF844D-75A8-43EC-93D8-FB4ADACC0599}"/>
              </a:ext>
            </a:extLst>
          </p:cNvPr>
          <p:cNvSpPr txBox="1"/>
          <p:nvPr/>
        </p:nvSpPr>
        <p:spPr>
          <a:xfrm>
            <a:off x="8508475" y="1415628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58754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4CB1-8AE0-43A7-857A-0E842A470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13.1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8C8412B-6A58-4527-BE7C-BA052D445FB8}"/>
              </a:ext>
            </a:extLst>
          </p:cNvPr>
          <p:cNvSpPr txBox="1">
            <a:spLocks/>
          </p:cNvSpPr>
          <p:nvPr/>
        </p:nvSpPr>
        <p:spPr>
          <a:xfrm>
            <a:off x="1371601" y="1471613"/>
            <a:ext cx="9872662" cy="4391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#include &lt;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math.h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square(</a:t>
            </a:r>
            <a:r>
              <a:rPr lang="en-US" sz="2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x)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return x*x;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} </a:t>
            </a:r>
            <a:endParaRPr lang="en-SG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double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hypotenuse_of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2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base, </a:t>
            </a:r>
            <a:r>
              <a:rPr lang="en-US" sz="2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height) {</a:t>
            </a:r>
            <a:b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return sqrt(</a:t>
            </a:r>
            <a:r>
              <a:rPr lang="en-US" sz="2400" dirty="0">
                <a:solidFill>
                  <a:schemeClr val="tx1"/>
                </a:solidFill>
                <a:highlight>
                  <a:srgbClr val="00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square(base) 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 square(height));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main() {</a:t>
            </a:r>
            <a:b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hypotenuse_of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(3, 4);</a:t>
            </a:r>
            <a:b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en-SG" sz="2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6E0A85-4F2B-4120-A92B-B1F8D950FDA1}"/>
              </a:ext>
            </a:extLst>
          </p:cNvPr>
          <p:cNvSpPr/>
          <p:nvPr/>
        </p:nvSpPr>
        <p:spPr>
          <a:xfrm>
            <a:off x="7702850" y="4964502"/>
            <a:ext cx="4233789" cy="9430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7BBEE-D95F-42AD-9FD2-2C495F1A003A}"/>
              </a:ext>
            </a:extLst>
          </p:cNvPr>
          <p:cNvSpPr txBox="1"/>
          <p:nvPr/>
        </p:nvSpPr>
        <p:spPr>
          <a:xfrm>
            <a:off x="7697998" y="4573483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main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806C1E-65AA-40B8-BF68-795B8F406325}"/>
              </a:ext>
            </a:extLst>
          </p:cNvPr>
          <p:cNvSpPr/>
          <p:nvPr/>
        </p:nvSpPr>
        <p:spPr>
          <a:xfrm>
            <a:off x="7702850" y="2990081"/>
            <a:ext cx="4233789" cy="14145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59207-B32C-43FD-9CBA-CBB9F888B06F}"/>
              </a:ext>
            </a:extLst>
          </p:cNvPr>
          <p:cNvSpPr txBox="1"/>
          <p:nvPr/>
        </p:nvSpPr>
        <p:spPr>
          <a:xfrm>
            <a:off x="7697998" y="2562719"/>
            <a:ext cx="2686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halkduster" panose="03050602040202020205" pitchFamily="66" charset="77"/>
              </a:rPr>
              <a:t>hypotenuse_of</a:t>
            </a:r>
            <a:endParaRPr lang="en-US" sz="2400" dirty="0">
              <a:latin typeface="Chalkduster" panose="03050602040202020205" pitchFamily="66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852F2C-A65B-47FD-A1CE-1D626BAC4D65}"/>
              </a:ext>
            </a:extLst>
          </p:cNvPr>
          <p:cNvSpPr/>
          <p:nvPr/>
        </p:nvSpPr>
        <p:spPr>
          <a:xfrm>
            <a:off x="8954782" y="3112160"/>
            <a:ext cx="2859314" cy="535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DDDBDE-8D72-45AA-944A-1088D68398D4}"/>
              </a:ext>
            </a:extLst>
          </p:cNvPr>
          <p:cNvSpPr txBox="1"/>
          <p:nvPr/>
        </p:nvSpPr>
        <p:spPr>
          <a:xfrm>
            <a:off x="7947660" y="3154229"/>
            <a:ext cx="918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base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3C364-B939-484A-B223-972C99CEAADB}"/>
              </a:ext>
            </a:extLst>
          </p:cNvPr>
          <p:cNvSpPr txBox="1"/>
          <p:nvPr/>
        </p:nvSpPr>
        <p:spPr>
          <a:xfrm>
            <a:off x="7725248" y="3780041"/>
            <a:ext cx="1228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height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45976D-4FE7-4A69-B01A-4DC78D9E6BA0}"/>
              </a:ext>
            </a:extLst>
          </p:cNvPr>
          <p:cNvSpPr/>
          <p:nvPr/>
        </p:nvSpPr>
        <p:spPr>
          <a:xfrm>
            <a:off x="8976509" y="3743228"/>
            <a:ext cx="2859314" cy="535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17575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4CB1-8AE0-43A7-857A-0E842A470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13.1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8C8412B-6A58-4527-BE7C-BA052D445FB8}"/>
              </a:ext>
            </a:extLst>
          </p:cNvPr>
          <p:cNvSpPr txBox="1">
            <a:spLocks/>
          </p:cNvSpPr>
          <p:nvPr/>
        </p:nvSpPr>
        <p:spPr>
          <a:xfrm>
            <a:off x="1371601" y="1471613"/>
            <a:ext cx="9872662" cy="4391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#include &lt;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math.h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square(</a:t>
            </a:r>
            <a:r>
              <a:rPr lang="en-US" sz="2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x)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return x*x;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} </a:t>
            </a:r>
            <a:endParaRPr lang="en-SG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double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hypotenuse_of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2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base, </a:t>
            </a:r>
            <a:r>
              <a:rPr lang="en-US" sz="2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height) {</a:t>
            </a:r>
            <a:b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return sqrt(</a:t>
            </a:r>
            <a:r>
              <a:rPr lang="en-US" sz="2400" dirty="0">
                <a:solidFill>
                  <a:schemeClr val="tx1"/>
                </a:solidFill>
                <a:highlight>
                  <a:srgbClr val="00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square(base) 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 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square(height));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main() {</a:t>
            </a:r>
            <a:b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hypotenuse_of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(3, 4);</a:t>
            </a:r>
            <a:b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en-SG" sz="2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6E0A85-4F2B-4120-A92B-B1F8D950FDA1}"/>
              </a:ext>
            </a:extLst>
          </p:cNvPr>
          <p:cNvSpPr/>
          <p:nvPr/>
        </p:nvSpPr>
        <p:spPr>
          <a:xfrm>
            <a:off x="7702850" y="4964502"/>
            <a:ext cx="4233789" cy="9430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7BBEE-D95F-42AD-9FD2-2C495F1A003A}"/>
              </a:ext>
            </a:extLst>
          </p:cNvPr>
          <p:cNvSpPr txBox="1"/>
          <p:nvPr/>
        </p:nvSpPr>
        <p:spPr>
          <a:xfrm>
            <a:off x="7697998" y="4573483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main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806C1E-65AA-40B8-BF68-795B8F406325}"/>
              </a:ext>
            </a:extLst>
          </p:cNvPr>
          <p:cNvSpPr/>
          <p:nvPr/>
        </p:nvSpPr>
        <p:spPr>
          <a:xfrm>
            <a:off x="7702850" y="2990081"/>
            <a:ext cx="4233789" cy="14145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59207-B32C-43FD-9CBA-CBB9F888B06F}"/>
              </a:ext>
            </a:extLst>
          </p:cNvPr>
          <p:cNvSpPr txBox="1"/>
          <p:nvPr/>
        </p:nvSpPr>
        <p:spPr>
          <a:xfrm>
            <a:off x="7697998" y="2562719"/>
            <a:ext cx="2686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halkduster" panose="03050602040202020205" pitchFamily="66" charset="77"/>
              </a:rPr>
              <a:t>hypotenuse_of</a:t>
            </a:r>
            <a:endParaRPr lang="en-US" sz="2400" dirty="0">
              <a:latin typeface="Chalkduster" panose="03050602040202020205" pitchFamily="66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852F2C-A65B-47FD-A1CE-1D626BAC4D65}"/>
              </a:ext>
            </a:extLst>
          </p:cNvPr>
          <p:cNvSpPr/>
          <p:nvPr/>
        </p:nvSpPr>
        <p:spPr>
          <a:xfrm>
            <a:off x="8954782" y="3112160"/>
            <a:ext cx="2859314" cy="535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DDDBDE-8D72-45AA-944A-1088D68398D4}"/>
              </a:ext>
            </a:extLst>
          </p:cNvPr>
          <p:cNvSpPr txBox="1"/>
          <p:nvPr/>
        </p:nvSpPr>
        <p:spPr>
          <a:xfrm>
            <a:off x="7947660" y="3154229"/>
            <a:ext cx="918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base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3C364-B939-484A-B223-972C99CEAADB}"/>
              </a:ext>
            </a:extLst>
          </p:cNvPr>
          <p:cNvSpPr txBox="1"/>
          <p:nvPr/>
        </p:nvSpPr>
        <p:spPr>
          <a:xfrm>
            <a:off x="7725248" y="3780041"/>
            <a:ext cx="1228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height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45976D-4FE7-4A69-B01A-4DC78D9E6BA0}"/>
              </a:ext>
            </a:extLst>
          </p:cNvPr>
          <p:cNvSpPr/>
          <p:nvPr/>
        </p:nvSpPr>
        <p:spPr>
          <a:xfrm>
            <a:off x="8976509" y="3743228"/>
            <a:ext cx="2859314" cy="535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632E9A-02D3-4D58-B3E6-870E5E00CEB7}"/>
              </a:ext>
            </a:extLst>
          </p:cNvPr>
          <p:cNvSpPr/>
          <p:nvPr/>
        </p:nvSpPr>
        <p:spPr>
          <a:xfrm>
            <a:off x="7725248" y="1242496"/>
            <a:ext cx="4233788" cy="76195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653F8D-2088-44C5-A928-B29CFB81414D}"/>
              </a:ext>
            </a:extLst>
          </p:cNvPr>
          <p:cNvSpPr txBox="1"/>
          <p:nvPr/>
        </p:nvSpPr>
        <p:spPr>
          <a:xfrm>
            <a:off x="7697998" y="782787"/>
            <a:ext cx="1292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square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35CC61-B1AE-46F7-8700-422052B32222}"/>
              </a:ext>
            </a:extLst>
          </p:cNvPr>
          <p:cNvSpPr/>
          <p:nvPr/>
        </p:nvSpPr>
        <p:spPr>
          <a:xfrm>
            <a:off x="8976509" y="1378817"/>
            <a:ext cx="2859314" cy="535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BF844D-75A8-43EC-93D8-FB4ADACC0599}"/>
              </a:ext>
            </a:extLst>
          </p:cNvPr>
          <p:cNvSpPr txBox="1"/>
          <p:nvPr/>
        </p:nvSpPr>
        <p:spPr>
          <a:xfrm>
            <a:off x="8508475" y="1415628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323700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4CB1-8AE0-43A7-857A-0E842A470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13.1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8C8412B-6A58-4527-BE7C-BA052D445FB8}"/>
              </a:ext>
            </a:extLst>
          </p:cNvPr>
          <p:cNvSpPr txBox="1">
            <a:spLocks/>
          </p:cNvSpPr>
          <p:nvPr/>
        </p:nvSpPr>
        <p:spPr>
          <a:xfrm>
            <a:off x="1371601" y="1471613"/>
            <a:ext cx="9872662" cy="4391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#include &lt;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math.h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square(</a:t>
            </a:r>
            <a:r>
              <a:rPr lang="en-US" sz="2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x)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return x*x;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} </a:t>
            </a:r>
            <a:endParaRPr lang="en-SG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double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hypotenuse_of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2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base, </a:t>
            </a:r>
            <a:r>
              <a:rPr lang="en-US" sz="2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height) {</a:t>
            </a:r>
            <a:b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return sqrt(</a:t>
            </a:r>
            <a:r>
              <a:rPr lang="en-US" sz="2400" dirty="0">
                <a:solidFill>
                  <a:schemeClr val="tx1"/>
                </a:solidFill>
                <a:highlight>
                  <a:srgbClr val="00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square(base) + square(height)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main() {</a:t>
            </a:r>
            <a:b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hypotenuse_of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(3, 4);</a:t>
            </a:r>
            <a:b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en-SG" sz="2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6E0A85-4F2B-4120-A92B-B1F8D950FDA1}"/>
              </a:ext>
            </a:extLst>
          </p:cNvPr>
          <p:cNvSpPr/>
          <p:nvPr/>
        </p:nvSpPr>
        <p:spPr>
          <a:xfrm>
            <a:off x="7702850" y="4964502"/>
            <a:ext cx="4233789" cy="9430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7BBEE-D95F-42AD-9FD2-2C495F1A003A}"/>
              </a:ext>
            </a:extLst>
          </p:cNvPr>
          <p:cNvSpPr txBox="1"/>
          <p:nvPr/>
        </p:nvSpPr>
        <p:spPr>
          <a:xfrm>
            <a:off x="7697998" y="4573483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main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806C1E-65AA-40B8-BF68-795B8F406325}"/>
              </a:ext>
            </a:extLst>
          </p:cNvPr>
          <p:cNvSpPr/>
          <p:nvPr/>
        </p:nvSpPr>
        <p:spPr>
          <a:xfrm>
            <a:off x="7702850" y="2990081"/>
            <a:ext cx="4233789" cy="14145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59207-B32C-43FD-9CBA-CBB9F888B06F}"/>
              </a:ext>
            </a:extLst>
          </p:cNvPr>
          <p:cNvSpPr txBox="1"/>
          <p:nvPr/>
        </p:nvSpPr>
        <p:spPr>
          <a:xfrm>
            <a:off x="7697998" y="2562719"/>
            <a:ext cx="2686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halkduster" panose="03050602040202020205" pitchFamily="66" charset="77"/>
              </a:rPr>
              <a:t>hypotenuse_of</a:t>
            </a:r>
            <a:endParaRPr lang="en-US" sz="2400" dirty="0">
              <a:latin typeface="Chalkduster" panose="03050602040202020205" pitchFamily="66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852F2C-A65B-47FD-A1CE-1D626BAC4D65}"/>
              </a:ext>
            </a:extLst>
          </p:cNvPr>
          <p:cNvSpPr/>
          <p:nvPr/>
        </p:nvSpPr>
        <p:spPr>
          <a:xfrm>
            <a:off x="8954782" y="3112160"/>
            <a:ext cx="2859314" cy="535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DDDBDE-8D72-45AA-944A-1088D68398D4}"/>
              </a:ext>
            </a:extLst>
          </p:cNvPr>
          <p:cNvSpPr txBox="1"/>
          <p:nvPr/>
        </p:nvSpPr>
        <p:spPr>
          <a:xfrm>
            <a:off x="7947660" y="3154229"/>
            <a:ext cx="918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base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3C364-B939-484A-B223-972C99CEAADB}"/>
              </a:ext>
            </a:extLst>
          </p:cNvPr>
          <p:cNvSpPr txBox="1"/>
          <p:nvPr/>
        </p:nvSpPr>
        <p:spPr>
          <a:xfrm>
            <a:off x="7725248" y="3780041"/>
            <a:ext cx="1228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height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45976D-4FE7-4A69-B01A-4DC78D9E6BA0}"/>
              </a:ext>
            </a:extLst>
          </p:cNvPr>
          <p:cNvSpPr/>
          <p:nvPr/>
        </p:nvSpPr>
        <p:spPr>
          <a:xfrm>
            <a:off x="8976509" y="3743228"/>
            <a:ext cx="2859314" cy="535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02753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4CB1-8AE0-43A7-857A-0E842A470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13.1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8C8412B-6A58-4527-BE7C-BA052D445FB8}"/>
              </a:ext>
            </a:extLst>
          </p:cNvPr>
          <p:cNvSpPr txBox="1">
            <a:spLocks/>
          </p:cNvSpPr>
          <p:nvPr/>
        </p:nvSpPr>
        <p:spPr>
          <a:xfrm>
            <a:off x="1371601" y="1471613"/>
            <a:ext cx="9872662" cy="4391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#include &lt;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math.h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square(</a:t>
            </a:r>
            <a:r>
              <a:rPr lang="en-US" sz="2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x)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return x*x;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} </a:t>
            </a:r>
            <a:endParaRPr lang="en-SG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double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hypotenuse_of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2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base, </a:t>
            </a:r>
            <a:r>
              <a:rPr lang="en-US" sz="2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height) {</a:t>
            </a:r>
            <a:b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return 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sqrt(</a:t>
            </a:r>
            <a:r>
              <a:rPr lang="en-US" sz="2400" dirty="0">
                <a:solidFill>
                  <a:schemeClr val="tx1"/>
                </a:solidFill>
                <a:highlight>
                  <a:srgbClr val="00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square(base) + square(height)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main() {</a:t>
            </a:r>
            <a:b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hypotenuse_of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(3, 4);</a:t>
            </a:r>
            <a:b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en-SG" sz="2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6E0A85-4F2B-4120-A92B-B1F8D950FDA1}"/>
              </a:ext>
            </a:extLst>
          </p:cNvPr>
          <p:cNvSpPr/>
          <p:nvPr/>
        </p:nvSpPr>
        <p:spPr>
          <a:xfrm>
            <a:off x="7702850" y="4964502"/>
            <a:ext cx="4233789" cy="9430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7BBEE-D95F-42AD-9FD2-2C495F1A003A}"/>
              </a:ext>
            </a:extLst>
          </p:cNvPr>
          <p:cNvSpPr txBox="1"/>
          <p:nvPr/>
        </p:nvSpPr>
        <p:spPr>
          <a:xfrm>
            <a:off x="7697998" y="4573483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main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806C1E-65AA-40B8-BF68-795B8F406325}"/>
              </a:ext>
            </a:extLst>
          </p:cNvPr>
          <p:cNvSpPr/>
          <p:nvPr/>
        </p:nvSpPr>
        <p:spPr>
          <a:xfrm>
            <a:off x="7702850" y="2990081"/>
            <a:ext cx="4233789" cy="14145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59207-B32C-43FD-9CBA-CBB9F888B06F}"/>
              </a:ext>
            </a:extLst>
          </p:cNvPr>
          <p:cNvSpPr txBox="1"/>
          <p:nvPr/>
        </p:nvSpPr>
        <p:spPr>
          <a:xfrm>
            <a:off x="7697998" y="2562719"/>
            <a:ext cx="2686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halkduster" panose="03050602040202020205" pitchFamily="66" charset="77"/>
              </a:rPr>
              <a:t>hypotenuse_of</a:t>
            </a:r>
            <a:endParaRPr lang="en-US" sz="2400" dirty="0">
              <a:latin typeface="Chalkduster" panose="03050602040202020205" pitchFamily="66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852F2C-A65B-47FD-A1CE-1D626BAC4D65}"/>
              </a:ext>
            </a:extLst>
          </p:cNvPr>
          <p:cNvSpPr/>
          <p:nvPr/>
        </p:nvSpPr>
        <p:spPr>
          <a:xfrm>
            <a:off x="8954782" y="3112160"/>
            <a:ext cx="2859314" cy="535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DDDBDE-8D72-45AA-944A-1088D68398D4}"/>
              </a:ext>
            </a:extLst>
          </p:cNvPr>
          <p:cNvSpPr txBox="1"/>
          <p:nvPr/>
        </p:nvSpPr>
        <p:spPr>
          <a:xfrm>
            <a:off x="7947660" y="3154229"/>
            <a:ext cx="918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base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3C364-B939-484A-B223-972C99CEAADB}"/>
              </a:ext>
            </a:extLst>
          </p:cNvPr>
          <p:cNvSpPr txBox="1"/>
          <p:nvPr/>
        </p:nvSpPr>
        <p:spPr>
          <a:xfrm>
            <a:off x="7725248" y="3780041"/>
            <a:ext cx="1228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height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45976D-4FE7-4A69-B01A-4DC78D9E6BA0}"/>
              </a:ext>
            </a:extLst>
          </p:cNvPr>
          <p:cNvSpPr/>
          <p:nvPr/>
        </p:nvSpPr>
        <p:spPr>
          <a:xfrm>
            <a:off x="8976509" y="3743228"/>
            <a:ext cx="2859314" cy="535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C86776-E595-4F0C-B5AA-838FF09EB046}"/>
              </a:ext>
            </a:extLst>
          </p:cNvPr>
          <p:cNvSpPr/>
          <p:nvPr/>
        </p:nvSpPr>
        <p:spPr>
          <a:xfrm>
            <a:off x="7725248" y="1242496"/>
            <a:ext cx="4233788" cy="76195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E5761E-B4D2-464C-9F1F-7E0CE0DBFBC3}"/>
              </a:ext>
            </a:extLst>
          </p:cNvPr>
          <p:cNvSpPr txBox="1"/>
          <p:nvPr/>
        </p:nvSpPr>
        <p:spPr>
          <a:xfrm>
            <a:off x="7697998" y="782787"/>
            <a:ext cx="785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sqrt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7DC707-C893-4A11-ACCA-BE658AF7BE41}"/>
              </a:ext>
            </a:extLst>
          </p:cNvPr>
          <p:cNvSpPr/>
          <p:nvPr/>
        </p:nvSpPr>
        <p:spPr>
          <a:xfrm>
            <a:off x="8976509" y="1378817"/>
            <a:ext cx="2859314" cy="535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</a:rPr>
              <a:t>25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D7EF98-0791-4267-AB77-6206F6C40047}"/>
              </a:ext>
            </a:extLst>
          </p:cNvPr>
          <p:cNvSpPr txBox="1"/>
          <p:nvPr/>
        </p:nvSpPr>
        <p:spPr>
          <a:xfrm>
            <a:off x="8508475" y="1415628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8065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4CB1-8AE0-43A7-857A-0E842A470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13.1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8C8412B-6A58-4527-BE7C-BA052D445FB8}"/>
              </a:ext>
            </a:extLst>
          </p:cNvPr>
          <p:cNvSpPr txBox="1">
            <a:spLocks/>
          </p:cNvSpPr>
          <p:nvPr/>
        </p:nvSpPr>
        <p:spPr>
          <a:xfrm>
            <a:off x="1371601" y="1471613"/>
            <a:ext cx="9872662" cy="4391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#include &lt;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math.h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square(</a:t>
            </a:r>
            <a:r>
              <a:rPr lang="en-US" sz="2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x)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return x*x;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} </a:t>
            </a:r>
            <a:endParaRPr lang="en-SG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double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hypotenuse_of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2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base, </a:t>
            </a:r>
            <a:r>
              <a:rPr lang="en-US" sz="2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height) {</a:t>
            </a:r>
            <a:b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2400" dirty="0">
                <a:solidFill>
                  <a:schemeClr val="tx1"/>
                </a:solidFill>
                <a:highlight>
                  <a:srgbClr val="00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return sqrt(square(base) + square(height));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main() {</a:t>
            </a:r>
            <a:b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hypotenuse_of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(3, 4);</a:t>
            </a:r>
            <a:b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en-SG" sz="2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6E0A85-4F2B-4120-A92B-B1F8D950FDA1}"/>
              </a:ext>
            </a:extLst>
          </p:cNvPr>
          <p:cNvSpPr/>
          <p:nvPr/>
        </p:nvSpPr>
        <p:spPr>
          <a:xfrm>
            <a:off x="7702850" y="4964502"/>
            <a:ext cx="4233789" cy="9430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7BBEE-D95F-42AD-9FD2-2C495F1A003A}"/>
              </a:ext>
            </a:extLst>
          </p:cNvPr>
          <p:cNvSpPr txBox="1"/>
          <p:nvPr/>
        </p:nvSpPr>
        <p:spPr>
          <a:xfrm>
            <a:off x="7697998" y="4573483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main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806C1E-65AA-40B8-BF68-795B8F406325}"/>
              </a:ext>
            </a:extLst>
          </p:cNvPr>
          <p:cNvSpPr/>
          <p:nvPr/>
        </p:nvSpPr>
        <p:spPr>
          <a:xfrm>
            <a:off x="7702850" y="2990081"/>
            <a:ext cx="4233789" cy="14145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59207-B32C-43FD-9CBA-CBB9F888B06F}"/>
              </a:ext>
            </a:extLst>
          </p:cNvPr>
          <p:cNvSpPr txBox="1"/>
          <p:nvPr/>
        </p:nvSpPr>
        <p:spPr>
          <a:xfrm>
            <a:off x="7697998" y="2562719"/>
            <a:ext cx="2686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halkduster" panose="03050602040202020205" pitchFamily="66" charset="77"/>
              </a:rPr>
              <a:t>hypotenuse_of</a:t>
            </a:r>
            <a:endParaRPr lang="en-US" sz="2400" dirty="0">
              <a:latin typeface="Chalkduster" panose="03050602040202020205" pitchFamily="66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852F2C-A65B-47FD-A1CE-1D626BAC4D65}"/>
              </a:ext>
            </a:extLst>
          </p:cNvPr>
          <p:cNvSpPr/>
          <p:nvPr/>
        </p:nvSpPr>
        <p:spPr>
          <a:xfrm>
            <a:off x="8954782" y="3112160"/>
            <a:ext cx="2859314" cy="535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DDDBDE-8D72-45AA-944A-1088D68398D4}"/>
              </a:ext>
            </a:extLst>
          </p:cNvPr>
          <p:cNvSpPr txBox="1"/>
          <p:nvPr/>
        </p:nvSpPr>
        <p:spPr>
          <a:xfrm>
            <a:off x="7947660" y="3154229"/>
            <a:ext cx="918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base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3C364-B939-484A-B223-972C99CEAADB}"/>
              </a:ext>
            </a:extLst>
          </p:cNvPr>
          <p:cNvSpPr txBox="1"/>
          <p:nvPr/>
        </p:nvSpPr>
        <p:spPr>
          <a:xfrm>
            <a:off x="7725248" y="3780041"/>
            <a:ext cx="1228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height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45976D-4FE7-4A69-B01A-4DC78D9E6BA0}"/>
              </a:ext>
            </a:extLst>
          </p:cNvPr>
          <p:cNvSpPr/>
          <p:nvPr/>
        </p:nvSpPr>
        <p:spPr>
          <a:xfrm>
            <a:off x="8976509" y="3743228"/>
            <a:ext cx="2859314" cy="535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83138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4CB1-8AE0-43A7-857A-0E842A470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13.1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8C8412B-6A58-4527-BE7C-BA052D445FB8}"/>
              </a:ext>
            </a:extLst>
          </p:cNvPr>
          <p:cNvSpPr txBox="1">
            <a:spLocks/>
          </p:cNvSpPr>
          <p:nvPr/>
        </p:nvSpPr>
        <p:spPr>
          <a:xfrm>
            <a:off x="1371601" y="1471613"/>
            <a:ext cx="9872662" cy="4391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#include &lt;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math.h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square(</a:t>
            </a:r>
            <a:r>
              <a:rPr lang="en-US" sz="2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x)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return x*x;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} </a:t>
            </a:r>
            <a:endParaRPr lang="en-SG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double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hypotenuse_of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2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base, </a:t>
            </a:r>
            <a:r>
              <a:rPr lang="en-US" sz="2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height) {</a:t>
            </a:r>
            <a:b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return sqrt(square(base) + square(height));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main() {</a:t>
            </a:r>
            <a:b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hypotenuse_of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(3, 4);</a:t>
            </a:r>
            <a:b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en-SG" sz="2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6E0A85-4F2B-4120-A92B-B1F8D950FDA1}"/>
              </a:ext>
            </a:extLst>
          </p:cNvPr>
          <p:cNvSpPr/>
          <p:nvPr/>
        </p:nvSpPr>
        <p:spPr>
          <a:xfrm>
            <a:off x="7702850" y="4964502"/>
            <a:ext cx="4233789" cy="9430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7BBEE-D95F-42AD-9FD2-2C495F1A003A}"/>
              </a:ext>
            </a:extLst>
          </p:cNvPr>
          <p:cNvSpPr txBox="1"/>
          <p:nvPr/>
        </p:nvSpPr>
        <p:spPr>
          <a:xfrm>
            <a:off x="7697998" y="4573483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803758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F7EA-C6D4-4913-AB50-ADB68F64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r>
              <a:rPr lang="en-SG" sz="9600" dirty="0"/>
              <a:t>PROBLEM SETS</a:t>
            </a:r>
          </a:p>
        </p:txBody>
      </p:sp>
      <p:sp>
        <p:nvSpPr>
          <p:cNvPr id="4" name="AutoShape 2" descr="Image result for gong cha nus">
            <a:extLst>
              <a:ext uri="{FF2B5EF4-FFF2-40B4-BE49-F238E27FC236}">
                <a16:creationId xmlns:a16="http://schemas.microsoft.com/office/drawing/2014/main" id="{943BFA35-D113-4E70-8747-61669A1E3B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5150" y="17478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4" descr="Image result for gong cha nus">
            <a:extLst>
              <a:ext uri="{FF2B5EF4-FFF2-40B4-BE49-F238E27FC236}">
                <a16:creationId xmlns:a16="http://schemas.microsoft.com/office/drawing/2014/main" id="{7E6627FC-FBA5-4808-B20D-C2380A2724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57550" y="19002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EC7D028-D5EE-4DEA-A3DF-A37DDF18B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r>
              <a:rPr lang="en-SG" sz="4000" b="1" dirty="0">
                <a:solidFill>
                  <a:srgbClr val="00B050"/>
                </a:solidFill>
              </a:rPr>
              <a:t>13</a:t>
            </a:r>
            <a:r>
              <a:rPr lang="en-SG" sz="4000" b="1" dirty="0">
                <a:solidFill>
                  <a:schemeClr val="tx1"/>
                </a:solidFill>
              </a:rPr>
              <a:t>, 14, 15</a:t>
            </a:r>
            <a:endParaRPr lang="en-SG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800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4CB1-8AE0-43A7-857A-0E842A470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13.2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8C8412B-6A58-4527-BE7C-BA052D445FB8}"/>
              </a:ext>
            </a:extLst>
          </p:cNvPr>
          <p:cNvSpPr txBox="1">
            <a:spLocks/>
          </p:cNvSpPr>
          <p:nvPr/>
        </p:nvSpPr>
        <p:spPr>
          <a:xfrm>
            <a:off x="1371601" y="1471613"/>
            <a:ext cx="9872662" cy="43910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#include "cs1010.h“</a:t>
            </a:r>
          </a:p>
          <a:p>
            <a:pPr marL="0" indent="0">
              <a:buNone/>
            </a:pPr>
            <a:r>
              <a:rPr lang="en-SG" sz="2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 factorial(</a:t>
            </a:r>
            <a:r>
              <a:rPr lang="en-SG" sz="2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 n) { </a:t>
            </a:r>
            <a:b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  if (n == 0) { </a:t>
            </a:r>
            <a:b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    return 1;</a:t>
            </a:r>
            <a:b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  }</a:t>
            </a:r>
          </a:p>
          <a:p>
            <a:pPr marL="0" indent="0">
              <a:buNone/>
            </a:pP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  return factorial(n-1) * n;</a:t>
            </a:r>
            <a:b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  <a:p>
            <a:pPr marL="0" indent="0">
              <a:buNone/>
            </a:pPr>
            <a:endParaRPr lang="en-SG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SG" sz="2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 main() { </a:t>
            </a:r>
          </a:p>
          <a:p>
            <a:pPr marL="0" indent="0">
              <a:buNone/>
            </a:pP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  factorial(3);</a:t>
            </a:r>
            <a:b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6E0A85-4F2B-4120-A92B-B1F8D950FDA1}"/>
              </a:ext>
            </a:extLst>
          </p:cNvPr>
          <p:cNvSpPr/>
          <p:nvPr/>
        </p:nvSpPr>
        <p:spPr>
          <a:xfrm>
            <a:off x="7702850" y="4964502"/>
            <a:ext cx="4233789" cy="9430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7BBEE-D95F-42AD-9FD2-2C495F1A003A}"/>
              </a:ext>
            </a:extLst>
          </p:cNvPr>
          <p:cNvSpPr txBox="1"/>
          <p:nvPr/>
        </p:nvSpPr>
        <p:spPr>
          <a:xfrm>
            <a:off x="7697998" y="4573483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2316338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4CB1-8AE0-43A7-857A-0E842A470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SG" dirty="0"/>
              <a:t>Problem Set 13.2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8C8412B-6A58-4527-BE7C-BA052D445FB8}"/>
              </a:ext>
            </a:extLst>
          </p:cNvPr>
          <p:cNvSpPr txBox="1">
            <a:spLocks/>
          </p:cNvSpPr>
          <p:nvPr/>
        </p:nvSpPr>
        <p:spPr>
          <a:xfrm>
            <a:off x="1371601" y="1471613"/>
            <a:ext cx="9872662" cy="43910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#include "cs1010.h“</a:t>
            </a:r>
          </a:p>
          <a:p>
            <a:pPr marL="0" indent="0">
              <a:buNone/>
            </a:pPr>
            <a:r>
              <a:rPr lang="en-SG" sz="2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 factorial(</a:t>
            </a:r>
            <a:r>
              <a:rPr lang="en-SG" sz="2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 n) { </a:t>
            </a:r>
            <a:b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  if (n == 0) { </a:t>
            </a:r>
            <a:b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    return 1;</a:t>
            </a:r>
            <a:b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  }</a:t>
            </a:r>
          </a:p>
          <a:p>
            <a:pPr marL="0" indent="0">
              <a:buNone/>
            </a:pP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  return factorial(n-1) * n;</a:t>
            </a:r>
            <a:b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  <a:p>
            <a:pPr marL="0" indent="0">
              <a:buNone/>
            </a:pPr>
            <a:endParaRPr lang="en-SG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SG" sz="2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 main() { </a:t>
            </a:r>
          </a:p>
          <a:p>
            <a:pPr marL="0" indent="0">
              <a:buNone/>
            </a:pP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  factorial(3);</a:t>
            </a:r>
            <a:b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6E0A85-4F2B-4120-A92B-B1F8D950FDA1}"/>
              </a:ext>
            </a:extLst>
          </p:cNvPr>
          <p:cNvSpPr/>
          <p:nvPr/>
        </p:nvSpPr>
        <p:spPr>
          <a:xfrm>
            <a:off x="7702850" y="4964502"/>
            <a:ext cx="4233789" cy="9430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7BBEE-D95F-42AD-9FD2-2C495F1A003A}"/>
              </a:ext>
            </a:extLst>
          </p:cNvPr>
          <p:cNvSpPr txBox="1"/>
          <p:nvPr/>
        </p:nvSpPr>
        <p:spPr>
          <a:xfrm>
            <a:off x="7697998" y="4573483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main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BF7DE7-9CCC-4621-882E-4D197B430724}"/>
              </a:ext>
            </a:extLst>
          </p:cNvPr>
          <p:cNvSpPr/>
          <p:nvPr/>
        </p:nvSpPr>
        <p:spPr>
          <a:xfrm>
            <a:off x="7697998" y="3728812"/>
            <a:ext cx="4233789" cy="7997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DF1D54-1BE6-4748-88B2-38AB45D61462}"/>
              </a:ext>
            </a:extLst>
          </p:cNvPr>
          <p:cNvSpPr/>
          <p:nvPr/>
        </p:nvSpPr>
        <p:spPr>
          <a:xfrm>
            <a:off x="8966405" y="3863558"/>
            <a:ext cx="2859314" cy="535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C39A49-17F2-4CAE-9578-7022CA9C91B8}"/>
              </a:ext>
            </a:extLst>
          </p:cNvPr>
          <p:cNvSpPr txBox="1"/>
          <p:nvPr/>
        </p:nvSpPr>
        <p:spPr>
          <a:xfrm>
            <a:off x="8008711" y="3896556"/>
            <a:ext cx="410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D6A0C9-009B-4EF5-8185-D124D45CC0D3}"/>
              </a:ext>
            </a:extLst>
          </p:cNvPr>
          <p:cNvSpPr txBox="1"/>
          <p:nvPr/>
        </p:nvSpPr>
        <p:spPr>
          <a:xfrm>
            <a:off x="6172200" y="3863558"/>
            <a:ext cx="171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factorial</a:t>
            </a:r>
          </a:p>
        </p:txBody>
      </p:sp>
    </p:spTree>
    <p:extLst>
      <p:ext uri="{BB962C8B-B14F-4D97-AF65-F5344CB8AC3E}">
        <p14:creationId xmlns:p14="http://schemas.microsoft.com/office/powerpoint/2010/main" val="132946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C8001-A642-400D-B6AD-3E19E5A50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Today’s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42D0C-2E71-478F-B206-6E565EA45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Recap</a:t>
            </a:r>
          </a:p>
          <a:p>
            <a:r>
              <a:rPr lang="en-SG" dirty="0"/>
              <a:t>Problem Sets 13, 14, 15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SG" dirty="0"/>
              <a:t>Consultation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86068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4CB1-8AE0-43A7-857A-0E842A470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SG" dirty="0"/>
              <a:t>Problem Set 13.2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8C8412B-6A58-4527-BE7C-BA052D445FB8}"/>
              </a:ext>
            </a:extLst>
          </p:cNvPr>
          <p:cNvSpPr txBox="1">
            <a:spLocks/>
          </p:cNvSpPr>
          <p:nvPr/>
        </p:nvSpPr>
        <p:spPr>
          <a:xfrm>
            <a:off x="1371601" y="1471613"/>
            <a:ext cx="9872662" cy="43910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#include "cs1010.h“</a:t>
            </a:r>
          </a:p>
          <a:p>
            <a:pPr marL="0" indent="0">
              <a:buNone/>
            </a:pPr>
            <a:r>
              <a:rPr lang="en-SG" sz="2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 factorial(</a:t>
            </a:r>
            <a:r>
              <a:rPr lang="en-SG" sz="2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 n) { </a:t>
            </a:r>
            <a:b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  if (n == 0) { </a:t>
            </a:r>
            <a:b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    return 1;</a:t>
            </a:r>
            <a:b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  }</a:t>
            </a:r>
          </a:p>
          <a:p>
            <a:pPr marL="0" indent="0">
              <a:buNone/>
            </a:pP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  return factorial(n-1) * n;</a:t>
            </a:r>
            <a:b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  <a:p>
            <a:pPr marL="0" indent="0">
              <a:buNone/>
            </a:pPr>
            <a:endParaRPr lang="en-SG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SG" sz="2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 main() { </a:t>
            </a:r>
          </a:p>
          <a:p>
            <a:pPr marL="0" indent="0">
              <a:buNone/>
            </a:pP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  factorial(3);</a:t>
            </a:r>
            <a:b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6E0A85-4F2B-4120-A92B-B1F8D950FDA1}"/>
              </a:ext>
            </a:extLst>
          </p:cNvPr>
          <p:cNvSpPr/>
          <p:nvPr/>
        </p:nvSpPr>
        <p:spPr>
          <a:xfrm>
            <a:off x="7702850" y="4964502"/>
            <a:ext cx="4233789" cy="9430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7BBEE-D95F-42AD-9FD2-2C495F1A003A}"/>
              </a:ext>
            </a:extLst>
          </p:cNvPr>
          <p:cNvSpPr txBox="1"/>
          <p:nvPr/>
        </p:nvSpPr>
        <p:spPr>
          <a:xfrm>
            <a:off x="7697998" y="4573483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main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BF7DE7-9CCC-4621-882E-4D197B430724}"/>
              </a:ext>
            </a:extLst>
          </p:cNvPr>
          <p:cNvSpPr/>
          <p:nvPr/>
        </p:nvSpPr>
        <p:spPr>
          <a:xfrm>
            <a:off x="7697998" y="3728812"/>
            <a:ext cx="4233789" cy="7997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DF1D54-1BE6-4748-88B2-38AB45D61462}"/>
              </a:ext>
            </a:extLst>
          </p:cNvPr>
          <p:cNvSpPr/>
          <p:nvPr/>
        </p:nvSpPr>
        <p:spPr>
          <a:xfrm>
            <a:off x="8966405" y="3863558"/>
            <a:ext cx="2859314" cy="535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C39A49-17F2-4CAE-9578-7022CA9C91B8}"/>
              </a:ext>
            </a:extLst>
          </p:cNvPr>
          <p:cNvSpPr txBox="1"/>
          <p:nvPr/>
        </p:nvSpPr>
        <p:spPr>
          <a:xfrm>
            <a:off x="8008711" y="3896556"/>
            <a:ext cx="410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E11B67-9296-4A97-9421-3C58CB7DAA42}"/>
              </a:ext>
            </a:extLst>
          </p:cNvPr>
          <p:cNvSpPr/>
          <p:nvPr/>
        </p:nvSpPr>
        <p:spPr>
          <a:xfrm>
            <a:off x="7697998" y="2767555"/>
            <a:ext cx="4233789" cy="7997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7FC20A-B50C-4CA4-B18C-FC9BD52232F0}"/>
              </a:ext>
            </a:extLst>
          </p:cNvPr>
          <p:cNvSpPr txBox="1"/>
          <p:nvPr/>
        </p:nvSpPr>
        <p:spPr>
          <a:xfrm>
            <a:off x="6180342" y="2902301"/>
            <a:ext cx="171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factorial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D1C7B4-47D3-4A30-909B-4D6EB82DFB73}"/>
              </a:ext>
            </a:extLst>
          </p:cNvPr>
          <p:cNvSpPr/>
          <p:nvPr/>
        </p:nvSpPr>
        <p:spPr>
          <a:xfrm>
            <a:off x="8966405" y="2902301"/>
            <a:ext cx="2859314" cy="535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D39CCC-9523-4F23-A490-C2A396E3C318}"/>
              </a:ext>
            </a:extLst>
          </p:cNvPr>
          <p:cNvSpPr txBox="1"/>
          <p:nvPr/>
        </p:nvSpPr>
        <p:spPr>
          <a:xfrm>
            <a:off x="8008711" y="2935299"/>
            <a:ext cx="410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D6A0C9-009B-4EF5-8185-D124D45CC0D3}"/>
              </a:ext>
            </a:extLst>
          </p:cNvPr>
          <p:cNvSpPr txBox="1"/>
          <p:nvPr/>
        </p:nvSpPr>
        <p:spPr>
          <a:xfrm>
            <a:off x="6172200" y="3863558"/>
            <a:ext cx="171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factorial</a:t>
            </a:r>
          </a:p>
        </p:txBody>
      </p:sp>
    </p:spTree>
    <p:extLst>
      <p:ext uri="{BB962C8B-B14F-4D97-AF65-F5344CB8AC3E}">
        <p14:creationId xmlns:p14="http://schemas.microsoft.com/office/powerpoint/2010/main" val="2193255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4CB1-8AE0-43A7-857A-0E842A470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SG" dirty="0"/>
              <a:t>Problem Set 13.2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8C8412B-6A58-4527-BE7C-BA052D445FB8}"/>
              </a:ext>
            </a:extLst>
          </p:cNvPr>
          <p:cNvSpPr txBox="1">
            <a:spLocks/>
          </p:cNvSpPr>
          <p:nvPr/>
        </p:nvSpPr>
        <p:spPr>
          <a:xfrm>
            <a:off x="1371601" y="1471613"/>
            <a:ext cx="9872662" cy="43910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#include "cs1010.h“</a:t>
            </a:r>
          </a:p>
          <a:p>
            <a:pPr marL="0" indent="0">
              <a:buNone/>
            </a:pPr>
            <a:r>
              <a:rPr lang="en-SG" sz="2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 factorial(</a:t>
            </a:r>
            <a:r>
              <a:rPr lang="en-SG" sz="2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 n) { </a:t>
            </a:r>
            <a:b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  if (n == 0) { </a:t>
            </a:r>
            <a:b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    return 1;</a:t>
            </a:r>
            <a:b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  }</a:t>
            </a:r>
          </a:p>
          <a:p>
            <a:pPr marL="0" indent="0">
              <a:buNone/>
            </a:pP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  return factorial(n-1) * n;</a:t>
            </a:r>
            <a:b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  <a:p>
            <a:pPr marL="0" indent="0">
              <a:buNone/>
            </a:pPr>
            <a:endParaRPr lang="en-SG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SG" sz="2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 main() { </a:t>
            </a:r>
          </a:p>
          <a:p>
            <a:pPr marL="0" indent="0">
              <a:buNone/>
            </a:pP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  factorial(3);</a:t>
            </a:r>
            <a:b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6E0A85-4F2B-4120-A92B-B1F8D950FDA1}"/>
              </a:ext>
            </a:extLst>
          </p:cNvPr>
          <p:cNvSpPr/>
          <p:nvPr/>
        </p:nvSpPr>
        <p:spPr>
          <a:xfrm>
            <a:off x="7702850" y="4964502"/>
            <a:ext cx="4233789" cy="9430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7BBEE-D95F-42AD-9FD2-2C495F1A003A}"/>
              </a:ext>
            </a:extLst>
          </p:cNvPr>
          <p:cNvSpPr txBox="1"/>
          <p:nvPr/>
        </p:nvSpPr>
        <p:spPr>
          <a:xfrm>
            <a:off x="7697998" y="4573483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main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BF7DE7-9CCC-4621-882E-4D197B430724}"/>
              </a:ext>
            </a:extLst>
          </p:cNvPr>
          <p:cNvSpPr/>
          <p:nvPr/>
        </p:nvSpPr>
        <p:spPr>
          <a:xfrm>
            <a:off x="7697998" y="3728812"/>
            <a:ext cx="4233789" cy="7997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DF1D54-1BE6-4748-88B2-38AB45D61462}"/>
              </a:ext>
            </a:extLst>
          </p:cNvPr>
          <p:cNvSpPr/>
          <p:nvPr/>
        </p:nvSpPr>
        <p:spPr>
          <a:xfrm>
            <a:off x="8966405" y="3863558"/>
            <a:ext cx="2859314" cy="535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C39A49-17F2-4CAE-9578-7022CA9C91B8}"/>
              </a:ext>
            </a:extLst>
          </p:cNvPr>
          <p:cNvSpPr txBox="1"/>
          <p:nvPr/>
        </p:nvSpPr>
        <p:spPr>
          <a:xfrm>
            <a:off x="8008711" y="3896556"/>
            <a:ext cx="410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E11B67-9296-4A97-9421-3C58CB7DAA42}"/>
              </a:ext>
            </a:extLst>
          </p:cNvPr>
          <p:cNvSpPr/>
          <p:nvPr/>
        </p:nvSpPr>
        <p:spPr>
          <a:xfrm>
            <a:off x="7697998" y="2767555"/>
            <a:ext cx="4233789" cy="7997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7FC20A-B50C-4CA4-B18C-FC9BD52232F0}"/>
              </a:ext>
            </a:extLst>
          </p:cNvPr>
          <p:cNvSpPr txBox="1"/>
          <p:nvPr/>
        </p:nvSpPr>
        <p:spPr>
          <a:xfrm>
            <a:off x="6180342" y="2902301"/>
            <a:ext cx="171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factorial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D1C7B4-47D3-4A30-909B-4D6EB82DFB73}"/>
              </a:ext>
            </a:extLst>
          </p:cNvPr>
          <p:cNvSpPr/>
          <p:nvPr/>
        </p:nvSpPr>
        <p:spPr>
          <a:xfrm>
            <a:off x="8966405" y="2902301"/>
            <a:ext cx="2859314" cy="535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D39CCC-9523-4F23-A490-C2A396E3C318}"/>
              </a:ext>
            </a:extLst>
          </p:cNvPr>
          <p:cNvSpPr txBox="1"/>
          <p:nvPr/>
        </p:nvSpPr>
        <p:spPr>
          <a:xfrm>
            <a:off x="8008711" y="2935299"/>
            <a:ext cx="410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D6A0C9-009B-4EF5-8185-D124D45CC0D3}"/>
              </a:ext>
            </a:extLst>
          </p:cNvPr>
          <p:cNvSpPr txBox="1"/>
          <p:nvPr/>
        </p:nvSpPr>
        <p:spPr>
          <a:xfrm>
            <a:off x="6172200" y="3863558"/>
            <a:ext cx="171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factorial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78B6349-A3D5-4B56-861D-D81CCCB03D09}"/>
              </a:ext>
            </a:extLst>
          </p:cNvPr>
          <p:cNvSpPr/>
          <p:nvPr/>
        </p:nvSpPr>
        <p:spPr>
          <a:xfrm>
            <a:off x="7697998" y="1832081"/>
            <a:ext cx="4233789" cy="7997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427044-910C-4710-8E0A-93A4FD90C752}"/>
              </a:ext>
            </a:extLst>
          </p:cNvPr>
          <p:cNvSpPr txBox="1"/>
          <p:nvPr/>
        </p:nvSpPr>
        <p:spPr>
          <a:xfrm>
            <a:off x="6180342" y="1966827"/>
            <a:ext cx="171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factorial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ADBDB92-05A0-456B-9CDE-C411CBB94D7F}"/>
              </a:ext>
            </a:extLst>
          </p:cNvPr>
          <p:cNvSpPr/>
          <p:nvPr/>
        </p:nvSpPr>
        <p:spPr>
          <a:xfrm>
            <a:off x="8966405" y="1966827"/>
            <a:ext cx="2859314" cy="535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A4C586-4D3D-433A-8363-E1EB83E47EB7}"/>
              </a:ext>
            </a:extLst>
          </p:cNvPr>
          <p:cNvSpPr txBox="1"/>
          <p:nvPr/>
        </p:nvSpPr>
        <p:spPr>
          <a:xfrm>
            <a:off x="8008711" y="1999825"/>
            <a:ext cx="410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771487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4CB1-8AE0-43A7-857A-0E842A470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SG" dirty="0"/>
              <a:t>Problem Set 13.2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8C8412B-6A58-4527-BE7C-BA052D445FB8}"/>
              </a:ext>
            </a:extLst>
          </p:cNvPr>
          <p:cNvSpPr txBox="1">
            <a:spLocks/>
          </p:cNvSpPr>
          <p:nvPr/>
        </p:nvSpPr>
        <p:spPr>
          <a:xfrm>
            <a:off x="1371601" y="1471613"/>
            <a:ext cx="9872662" cy="43910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#include "cs1010.h“</a:t>
            </a:r>
          </a:p>
          <a:p>
            <a:pPr marL="0" indent="0">
              <a:buNone/>
            </a:pPr>
            <a:r>
              <a:rPr lang="en-SG" sz="2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 factorial(</a:t>
            </a:r>
            <a:r>
              <a:rPr lang="en-SG" sz="2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 n) { </a:t>
            </a:r>
            <a:b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  if (n == 0) { </a:t>
            </a:r>
            <a:b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    return 1;</a:t>
            </a:r>
            <a:b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  }</a:t>
            </a:r>
          </a:p>
          <a:p>
            <a:pPr marL="0" indent="0">
              <a:buNone/>
            </a:pP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  return factorial(n-1) * n;</a:t>
            </a:r>
            <a:b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  <a:p>
            <a:pPr marL="0" indent="0">
              <a:buNone/>
            </a:pPr>
            <a:endParaRPr lang="en-SG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SG" sz="2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 main() { </a:t>
            </a:r>
          </a:p>
          <a:p>
            <a:pPr marL="0" indent="0">
              <a:buNone/>
            </a:pP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  factorial(3);</a:t>
            </a:r>
            <a:b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6E0A85-4F2B-4120-A92B-B1F8D950FDA1}"/>
              </a:ext>
            </a:extLst>
          </p:cNvPr>
          <p:cNvSpPr/>
          <p:nvPr/>
        </p:nvSpPr>
        <p:spPr>
          <a:xfrm>
            <a:off x="7702850" y="4964502"/>
            <a:ext cx="4233789" cy="9430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7BBEE-D95F-42AD-9FD2-2C495F1A003A}"/>
              </a:ext>
            </a:extLst>
          </p:cNvPr>
          <p:cNvSpPr txBox="1"/>
          <p:nvPr/>
        </p:nvSpPr>
        <p:spPr>
          <a:xfrm>
            <a:off x="7697998" y="4573483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main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BF7DE7-9CCC-4621-882E-4D197B430724}"/>
              </a:ext>
            </a:extLst>
          </p:cNvPr>
          <p:cNvSpPr/>
          <p:nvPr/>
        </p:nvSpPr>
        <p:spPr>
          <a:xfrm>
            <a:off x="7697998" y="3728812"/>
            <a:ext cx="4233789" cy="7997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DF1D54-1BE6-4748-88B2-38AB45D61462}"/>
              </a:ext>
            </a:extLst>
          </p:cNvPr>
          <p:cNvSpPr/>
          <p:nvPr/>
        </p:nvSpPr>
        <p:spPr>
          <a:xfrm>
            <a:off x="8966405" y="3863558"/>
            <a:ext cx="2859314" cy="535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C39A49-17F2-4CAE-9578-7022CA9C91B8}"/>
              </a:ext>
            </a:extLst>
          </p:cNvPr>
          <p:cNvSpPr txBox="1"/>
          <p:nvPr/>
        </p:nvSpPr>
        <p:spPr>
          <a:xfrm>
            <a:off x="8008711" y="3896556"/>
            <a:ext cx="410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E11B67-9296-4A97-9421-3C58CB7DAA42}"/>
              </a:ext>
            </a:extLst>
          </p:cNvPr>
          <p:cNvSpPr/>
          <p:nvPr/>
        </p:nvSpPr>
        <p:spPr>
          <a:xfrm>
            <a:off x="7697998" y="2767555"/>
            <a:ext cx="4233789" cy="7997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7FC20A-B50C-4CA4-B18C-FC9BD52232F0}"/>
              </a:ext>
            </a:extLst>
          </p:cNvPr>
          <p:cNvSpPr txBox="1"/>
          <p:nvPr/>
        </p:nvSpPr>
        <p:spPr>
          <a:xfrm>
            <a:off x="6180342" y="2902301"/>
            <a:ext cx="171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factorial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D1C7B4-47D3-4A30-909B-4D6EB82DFB73}"/>
              </a:ext>
            </a:extLst>
          </p:cNvPr>
          <p:cNvSpPr/>
          <p:nvPr/>
        </p:nvSpPr>
        <p:spPr>
          <a:xfrm>
            <a:off x="8966405" y="2902301"/>
            <a:ext cx="2859314" cy="535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D39CCC-9523-4F23-A490-C2A396E3C318}"/>
              </a:ext>
            </a:extLst>
          </p:cNvPr>
          <p:cNvSpPr txBox="1"/>
          <p:nvPr/>
        </p:nvSpPr>
        <p:spPr>
          <a:xfrm>
            <a:off x="8008711" y="2935299"/>
            <a:ext cx="410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D6A0C9-009B-4EF5-8185-D124D45CC0D3}"/>
              </a:ext>
            </a:extLst>
          </p:cNvPr>
          <p:cNvSpPr txBox="1"/>
          <p:nvPr/>
        </p:nvSpPr>
        <p:spPr>
          <a:xfrm>
            <a:off x="6172200" y="3863558"/>
            <a:ext cx="171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factorial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78B6349-A3D5-4B56-861D-D81CCCB03D09}"/>
              </a:ext>
            </a:extLst>
          </p:cNvPr>
          <p:cNvSpPr/>
          <p:nvPr/>
        </p:nvSpPr>
        <p:spPr>
          <a:xfrm>
            <a:off x="7697998" y="1832081"/>
            <a:ext cx="4233789" cy="7997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427044-910C-4710-8E0A-93A4FD90C752}"/>
              </a:ext>
            </a:extLst>
          </p:cNvPr>
          <p:cNvSpPr txBox="1"/>
          <p:nvPr/>
        </p:nvSpPr>
        <p:spPr>
          <a:xfrm>
            <a:off x="6180342" y="1966827"/>
            <a:ext cx="171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factorial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ADBDB92-05A0-456B-9CDE-C411CBB94D7F}"/>
              </a:ext>
            </a:extLst>
          </p:cNvPr>
          <p:cNvSpPr/>
          <p:nvPr/>
        </p:nvSpPr>
        <p:spPr>
          <a:xfrm>
            <a:off x="8966405" y="1966827"/>
            <a:ext cx="2859314" cy="535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A4C586-4D3D-433A-8363-E1EB83E47EB7}"/>
              </a:ext>
            </a:extLst>
          </p:cNvPr>
          <p:cNvSpPr txBox="1"/>
          <p:nvPr/>
        </p:nvSpPr>
        <p:spPr>
          <a:xfrm>
            <a:off x="8008711" y="1999825"/>
            <a:ext cx="410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4D356AB-3439-4779-A9C1-62E9EBA3E27B}"/>
              </a:ext>
            </a:extLst>
          </p:cNvPr>
          <p:cNvSpPr/>
          <p:nvPr/>
        </p:nvSpPr>
        <p:spPr>
          <a:xfrm>
            <a:off x="7697998" y="869330"/>
            <a:ext cx="4233789" cy="7997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0E31C3-E4C4-44A1-A00D-78A5B0CAB291}"/>
              </a:ext>
            </a:extLst>
          </p:cNvPr>
          <p:cNvSpPr txBox="1"/>
          <p:nvPr/>
        </p:nvSpPr>
        <p:spPr>
          <a:xfrm>
            <a:off x="6180342" y="1004076"/>
            <a:ext cx="171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factorial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0C628A0-75F0-4A0B-9109-B1A3ED0D670D}"/>
              </a:ext>
            </a:extLst>
          </p:cNvPr>
          <p:cNvSpPr/>
          <p:nvPr/>
        </p:nvSpPr>
        <p:spPr>
          <a:xfrm>
            <a:off x="8966405" y="1004076"/>
            <a:ext cx="2859314" cy="535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AFA97F-8613-43C0-BA62-8D869DF49491}"/>
              </a:ext>
            </a:extLst>
          </p:cNvPr>
          <p:cNvSpPr txBox="1"/>
          <p:nvPr/>
        </p:nvSpPr>
        <p:spPr>
          <a:xfrm>
            <a:off x="8008711" y="1037074"/>
            <a:ext cx="410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502298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4CB1-8AE0-43A7-857A-0E842A470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SG" dirty="0"/>
              <a:t>Problem Set 13.2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8C8412B-6A58-4527-BE7C-BA052D445FB8}"/>
              </a:ext>
            </a:extLst>
          </p:cNvPr>
          <p:cNvSpPr txBox="1">
            <a:spLocks/>
          </p:cNvSpPr>
          <p:nvPr/>
        </p:nvSpPr>
        <p:spPr>
          <a:xfrm>
            <a:off x="1371601" y="1471613"/>
            <a:ext cx="9872662" cy="43910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#include "cs1010.h“</a:t>
            </a:r>
          </a:p>
          <a:p>
            <a:pPr marL="0" indent="0">
              <a:buNone/>
            </a:pPr>
            <a:r>
              <a:rPr lang="en-SG" sz="2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 factorial(</a:t>
            </a:r>
            <a:r>
              <a:rPr lang="en-SG" sz="2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 n) { </a:t>
            </a:r>
            <a:b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  if (n == 0) { </a:t>
            </a:r>
            <a:b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    return 1;</a:t>
            </a:r>
            <a:b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  }</a:t>
            </a:r>
          </a:p>
          <a:p>
            <a:pPr marL="0" indent="0">
              <a:buNone/>
            </a:pP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  return factorial(n-1) * n;</a:t>
            </a:r>
            <a:b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  <a:p>
            <a:pPr marL="0" indent="0">
              <a:buNone/>
            </a:pPr>
            <a:endParaRPr lang="en-SG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SG" sz="2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 main() { </a:t>
            </a:r>
          </a:p>
          <a:p>
            <a:pPr marL="0" indent="0">
              <a:buNone/>
            </a:pP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  factorial(3);</a:t>
            </a:r>
            <a:b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6E0A85-4F2B-4120-A92B-B1F8D950FDA1}"/>
              </a:ext>
            </a:extLst>
          </p:cNvPr>
          <p:cNvSpPr/>
          <p:nvPr/>
        </p:nvSpPr>
        <p:spPr>
          <a:xfrm>
            <a:off x="7702850" y="4964502"/>
            <a:ext cx="4233789" cy="9430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7BBEE-D95F-42AD-9FD2-2C495F1A003A}"/>
              </a:ext>
            </a:extLst>
          </p:cNvPr>
          <p:cNvSpPr txBox="1"/>
          <p:nvPr/>
        </p:nvSpPr>
        <p:spPr>
          <a:xfrm>
            <a:off x="7697998" y="4573483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main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BF7DE7-9CCC-4621-882E-4D197B430724}"/>
              </a:ext>
            </a:extLst>
          </p:cNvPr>
          <p:cNvSpPr/>
          <p:nvPr/>
        </p:nvSpPr>
        <p:spPr>
          <a:xfrm>
            <a:off x="7697998" y="3728812"/>
            <a:ext cx="4233789" cy="7997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DF1D54-1BE6-4748-88B2-38AB45D61462}"/>
              </a:ext>
            </a:extLst>
          </p:cNvPr>
          <p:cNvSpPr/>
          <p:nvPr/>
        </p:nvSpPr>
        <p:spPr>
          <a:xfrm>
            <a:off x="8966405" y="3863558"/>
            <a:ext cx="2859314" cy="535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C39A49-17F2-4CAE-9578-7022CA9C91B8}"/>
              </a:ext>
            </a:extLst>
          </p:cNvPr>
          <p:cNvSpPr txBox="1"/>
          <p:nvPr/>
        </p:nvSpPr>
        <p:spPr>
          <a:xfrm>
            <a:off x="8008711" y="3896556"/>
            <a:ext cx="410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E11B67-9296-4A97-9421-3C58CB7DAA42}"/>
              </a:ext>
            </a:extLst>
          </p:cNvPr>
          <p:cNvSpPr/>
          <p:nvPr/>
        </p:nvSpPr>
        <p:spPr>
          <a:xfrm>
            <a:off x="7697998" y="2767555"/>
            <a:ext cx="4233789" cy="7997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7FC20A-B50C-4CA4-B18C-FC9BD52232F0}"/>
              </a:ext>
            </a:extLst>
          </p:cNvPr>
          <p:cNvSpPr txBox="1"/>
          <p:nvPr/>
        </p:nvSpPr>
        <p:spPr>
          <a:xfrm>
            <a:off x="6180342" y="2902301"/>
            <a:ext cx="171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factorial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D1C7B4-47D3-4A30-909B-4D6EB82DFB73}"/>
              </a:ext>
            </a:extLst>
          </p:cNvPr>
          <p:cNvSpPr/>
          <p:nvPr/>
        </p:nvSpPr>
        <p:spPr>
          <a:xfrm>
            <a:off x="8966405" y="2902301"/>
            <a:ext cx="2859314" cy="535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D39CCC-9523-4F23-A490-C2A396E3C318}"/>
              </a:ext>
            </a:extLst>
          </p:cNvPr>
          <p:cNvSpPr txBox="1"/>
          <p:nvPr/>
        </p:nvSpPr>
        <p:spPr>
          <a:xfrm>
            <a:off x="8008711" y="2935299"/>
            <a:ext cx="410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D6A0C9-009B-4EF5-8185-D124D45CC0D3}"/>
              </a:ext>
            </a:extLst>
          </p:cNvPr>
          <p:cNvSpPr txBox="1"/>
          <p:nvPr/>
        </p:nvSpPr>
        <p:spPr>
          <a:xfrm>
            <a:off x="6172200" y="3863558"/>
            <a:ext cx="171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factorial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78B6349-A3D5-4B56-861D-D81CCCB03D09}"/>
              </a:ext>
            </a:extLst>
          </p:cNvPr>
          <p:cNvSpPr/>
          <p:nvPr/>
        </p:nvSpPr>
        <p:spPr>
          <a:xfrm>
            <a:off x="7697998" y="1832081"/>
            <a:ext cx="4233789" cy="7997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427044-910C-4710-8E0A-93A4FD90C752}"/>
              </a:ext>
            </a:extLst>
          </p:cNvPr>
          <p:cNvSpPr txBox="1"/>
          <p:nvPr/>
        </p:nvSpPr>
        <p:spPr>
          <a:xfrm>
            <a:off x="6180342" y="1966827"/>
            <a:ext cx="171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factorial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ADBDB92-05A0-456B-9CDE-C411CBB94D7F}"/>
              </a:ext>
            </a:extLst>
          </p:cNvPr>
          <p:cNvSpPr/>
          <p:nvPr/>
        </p:nvSpPr>
        <p:spPr>
          <a:xfrm>
            <a:off x="8966405" y="1966827"/>
            <a:ext cx="2859314" cy="535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A4C586-4D3D-433A-8363-E1EB83E47EB7}"/>
              </a:ext>
            </a:extLst>
          </p:cNvPr>
          <p:cNvSpPr txBox="1"/>
          <p:nvPr/>
        </p:nvSpPr>
        <p:spPr>
          <a:xfrm>
            <a:off x="8008711" y="1999825"/>
            <a:ext cx="410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475024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4CB1-8AE0-43A7-857A-0E842A470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SG" dirty="0"/>
              <a:t>Problem Set 13.2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8C8412B-6A58-4527-BE7C-BA052D445FB8}"/>
              </a:ext>
            </a:extLst>
          </p:cNvPr>
          <p:cNvSpPr txBox="1">
            <a:spLocks/>
          </p:cNvSpPr>
          <p:nvPr/>
        </p:nvSpPr>
        <p:spPr>
          <a:xfrm>
            <a:off x="1371601" y="1471613"/>
            <a:ext cx="9872662" cy="43910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#include "cs1010.h“</a:t>
            </a:r>
          </a:p>
          <a:p>
            <a:pPr marL="0" indent="0">
              <a:buNone/>
            </a:pPr>
            <a:r>
              <a:rPr lang="en-SG" sz="2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 factorial(</a:t>
            </a:r>
            <a:r>
              <a:rPr lang="en-SG" sz="2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 n) { </a:t>
            </a:r>
            <a:b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  if (n == 0) { </a:t>
            </a:r>
            <a:b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    return 1;</a:t>
            </a:r>
            <a:b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  }</a:t>
            </a:r>
          </a:p>
          <a:p>
            <a:pPr marL="0" indent="0">
              <a:buNone/>
            </a:pP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  return factorial(n-1) * n;</a:t>
            </a:r>
            <a:b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  <a:p>
            <a:pPr marL="0" indent="0">
              <a:buNone/>
            </a:pPr>
            <a:endParaRPr lang="en-SG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SG" sz="2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 main() { </a:t>
            </a:r>
          </a:p>
          <a:p>
            <a:pPr marL="0" indent="0">
              <a:buNone/>
            </a:pP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  factorial(3);</a:t>
            </a:r>
            <a:b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6E0A85-4F2B-4120-A92B-B1F8D950FDA1}"/>
              </a:ext>
            </a:extLst>
          </p:cNvPr>
          <p:cNvSpPr/>
          <p:nvPr/>
        </p:nvSpPr>
        <p:spPr>
          <a:xfrm>
            <a:off x="7702850" y="4964502"/>
            <a:ext cx="4233789" cy="9430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7BBEE-D95F-42AD-9FD2-2C495F1A003A}"/>
              </a:ext>
            </a:extLst>
          </p:cNvPr>
          <p:cNvSpPr txBox="1"/>
          <p:nvPr/>
        </p:nvSpPr>
        <p:spPr>
          <a:xfrm>
            <a:off x="7697998" y="4573483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main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BF7DE7-9CCC-4621-882E-4D197B430724}"/>
              </a:ext>
            </a:extLst>
          </p:cNvPr>
          <p:cNvSpPr/>
          <p:nvPr/>
        </p:nvSpPr>
        <p:spPr>
          <a:xfrm>
            <a:off x="7697998" y="3728812"/>
            <a:ext cx="4233789" cy="7997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DF1D54-1BE6-4748-88B2-38AB45D61462}"/>
              </a:ext>
            </a:extLst>
          </p:cNvPr>
          <p:cNvSpPr/>
          <p:nvPr/>
        </p:nvSpPr>
        <p:spPr>
          <a:xfrm>
            <a:off x="8966405" y="3863558"/>
            <a:ext cx="2859314" cy="535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C39A49-17F2-4CAE-9578-7022CA9C91B8}"/>
              </a:ext>
            </a:extLst>
          </p:cNvPr>
          <p:cNvSpPr txBox="1"/>
          <p:nvPr/>
        </p:nvSpPr>
        <p:spPr>
          <a:xfrm>
            <a:off x="8008711" y="3896556"/>
            <a:ext cx="410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E11B67-9296-4A97-9421-3C58CB7DAA42}"/>
              </a:ext>
            </a:extLst>
          </p:cNvPr>
          <p:cNvSpPr/>
          <p:nvPr/>
        </p:nvSpPr>
        <p:spPr>
          <a:xfrm>
            <a:off x="7697998" y="2767555"/>
            <a:ext cx="4233789" cy="7997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7FC20A-B50C-4CA4-B18C-FC9BD52232F0}"/>
              </a:ext>
            </a:extLst>
          </p:cNvPr>
          <p:cNvSpPr txBox="1"/>
          <p:nvPr/>
        </p:nvSpPr>
        <p:spPr>
          <a:xfrm>
            <a:off x="6180342" y="2902301"/>
            <a:ext cx="171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factorial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D1C7B4-47D3-4A30-909B-4D6EB82DFB73}"/>
              </a:ext>
            </a:extLst>
          </p:cNvPr>
          <p:cNvSpPr/>
          <p:nvPr/>
        </p:nvSpPr>
        <p:spPr>
          <a:xfrm>
            <a:off x="8966405" y="2902301"/>
            <a:ext cx="2859314" cy="535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D39CCC-9523-4F23-A490-C2A396E3C318}"/>
              </a:ext>
            </a:extLst>
          </p:cNvPr>
          <p:cNvSpPr txBox="1"/>
          <p:nvPr/>
        </p:nvSpPr>
        <p:spPr>
          <a:xfrm>
            <a:off x="8008711" y="2935299"/>
            <a:ext cx="410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D6A0C9-009B-4EF5-8185-D124D45CC0D3}"/>
              </a:ext>
            </a:extLst>
          </p:cNvPr>
          <p:cNvSpPr txBox="1"/>
          <p:nvPr/>
        </p:nvSpPr>
        <p:spPr>
          <a:xfrm>
            <a:off x="6172200" y="3863558"/>
            <a:ext cx="171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factorial</a:t>
            </a:r>
          </a:p>
        </p:txBody>
      </p:sp>
    </p:spTree>
    <p:extLst>
      <p:ext uri="{BB962C8B-B14F-4D97-AF65-F5344CB8AC3E}">
        <p14:creationId xmlns:p14="http://schemas.microsoft.com/office/powerpoint/2010/main" val="1218433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4CB1-8AE0-43A7-857A-0E842A470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SG" dirty="0"/>
              <a:t>Problem Set 13.2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8C8412B-6A58-4527-BE7C-BA052D445FB8}"/>
              </a:ext>
            </a:extLst>
          </p:cNvPr>
          <p:cNvSpPr txBox="1">
            <a:spLocks/>
          </p:cNvSpPr>
          <p:nvPr/>
        </p:nvSpPr>
        <p:spPr>
          <a:xfrm>
            <a:off x="1371601" y="1471613"/>
            <a:ext cx="9872662" cy="43910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#include "cs1010.h“</a:t>
            </a:r>
          </a:p>
          <a:p>
            <a:pPr marL="0" indent="0">
              <a:buNone/>
            </a:pPr>
            <a:r>
              <a:rPr lang="en-SG" sz="2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 factorial(</a:t>
            </a:r>
            <a:r>
              <a:rPr lang="en-SG" sz="2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 n) { </a:t>
            </a:r>
            <a:b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  if (n == 0) { </a:t>
            </a:r>
            <a:b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    return 1;</a:t>
            </a:r>
            <a:b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  }</a:t>
            </a:r>
          </a:p>
          <a:p>
            <a:pPr marL="0" indent="0">
              <a:buNone/>
            </a:pP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  return factorial(n-1) * n;</a:t>
            </a:r>
            <a:b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  <a:p>
            <a:pPr marL="0" indent="0">
              <a:buNone/>
            </a:pPr>
            <a:endParaRPr lang="en-SG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SG" sz="2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 main() { </a:t>
            </a:r>
          </a:p>
          <a:p>
            <a:pPr marL="0" indent="0">
              <a:buNone/>
            </a:pP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  factorial(3);</a:t>
            </a:r>
            <a:b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6E0A85-4F2B-4120-A92B-B1F8D950FDA1}"/>
              </a:ext>
            </a:extLst>
          </p:cNvPr>
          <p:cNvSpPr/>
          <p:nvPr/>
        </p:nvSpPr>
        <p:spPr>
          <a:xfrm>
            <a:off x="7702850" y="4964502"/>
            <a:ext cx="4233789" cy="9430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7BBEE-D95F-42AD-9FD2-2C495F1A003A}"/>
              </a:ext>
            </a:extLst>
          </p:cNvPr>
          <p:cNvSpPr txBox="1"/>
          <p:nvPr/>
        </p:nvSpPr>
        <p:spPr>
          <a:xfrm>
            <a:off x="7697998" y="4573483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main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BF7DE7-9CCC-4621-882E-4D197B430724}"/>
              </a:ext>
            </a:extLst>
          </p:cNvPr>
          <p:cNvSpPr/>
          <p:nvPr/>
        </p:nvSpPr>
        <p:spPr>
          <a:xfrm>
            <a:off x="7697998" y="3728812"/>
            <a:ext cx="4233789" cy="7997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DF1D54-1BE6-4748-88B2-38AB45D61462}"/>
              </a:ext>
            </a:extLst>
          </p:cNvPr>
          <p:cNvSpPr/>
          <p:nvPr/>
        </p:nvSpPr>
        <p:spPr>
          <a:xfrm>
            <a:off x="8966405" y="3863558"/>
            <a:ext cx="2859314" cy="535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C39A49-17F2-4CAE-9578-7022CA9C91B8}"/>
              </a:ext>
            </a:extLst>
          </p:cNvPr>
          <p:cNvSpPr txBox="1"/>
          <p:nvPr/>
        </p:nvSpPr>
        <p:spPr>
          <a:xfrm>
            <a:off x="8008711" y="3896556"/>
            <a:ext cx="410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D6A0C9-009B-4EF5-8185-D124D45CC0D3}"/>
              </a:ext>
            </a:extLst>
          </p:cNvPr>
          <p:cNvSpPr txBox="1"/>
          <p:nvPr/>
        </p:nvSpPr>
        <p:spPr>
          <a:xfrm>
            <a:off x="6172200" y="3863558"/>
            <a:ext cx="171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factorial</a:t>
            </a:r>
          </a:p>
        </p:txBody>
      </p:sp>
    </p:spTree>
    <p:extLst>
      <p:ext uri="{BB962C8B-B14F-4D97-AF65-F5344CB8AC3E}">
        <p14:creationId xmlns:p14="http://schemas.microsoft.com/office/powerpoint/2010/main" val="1688680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4CB1-8AE0-43A7-857A-0E842A470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SG" dirty="0"/>
              <a:t>Problem Set 13.2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8C8412B-6A58-4527-BE7C-BA052D445FB8}"/>
              </a:ext>
            </a:extLst>
          </p:cNvPr>
          <p:cNvSpPr txBox="1">
            <a:spLocks/>
          </p:cNvSpPr>
          <p:nvPr/>
        </p:nvSpPr>
        <p:spPr>
          <a:xfrm>
            <a:off x="1371601" y="1471613"/>
            <a:ext cx="9872662" cy="43910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#include "cs1010.h“</a:t>
            </a:r>
          </a:p>
          <a:p>
            <a:pPr marL="0" indent="0">
              <a:buNone/>
            </a:pPr>
            <a:r>
              <a:rPr lang="en-SG" sz="2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 factorial(</a:t>
            </a:r>
            <a:r>
              <a:rPr lang="en-SG" sz="2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 n) { </a:t>
            </a:r>
            <a:b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  if (n == 0) { </a:t>
            </a:r>
            <a:b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    return 1;</a:t>
            </a:r>
            <a:b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  }</a:t>
            </a:r>
          </a:p>
          <a:p>
            <a:pPr marL="0" indent="0">
              <a:buNone/>
            </a:pP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  return factorial(n-1) * n;</a:t>
            </a:r>
            <a:b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  <a:p>
            <a:pPr marL="0" indent="0">
              <a:buNone/>
            </a:pPr>
            <a:endParaRPr lang="en-SG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SG" sz="2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 main() { </a:t>
            </a:r>
          </a:p>
          <a:p>
            <a:pPr marL="0" indent="0">
              <a:buNone/>
            </a:pP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  factorial(3);</a:t>
            </a:r>
            <a:b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6E0A85-4F2B-4120-A92B-B1F8D950FDA1}"/>
              </a:ext>
            </a:extLst>
          </p:cNvPr>
          <p:cNvSpPr/>
          <p:nvPr/>
        </p:nvSpPr>
        <p:spPr>
          <a:xfrm>
            <a:off x="7702850" y="4964502"/>
            <a:ext cx="4233789" cy="9430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7BBEE-D95F-42AD-9FD2-2C495F1A003A}"/>
              </a:ext>
            </a:extLst>
          </p:cNvPr>
          <p:cNvSpPr txBox="1"/>
          <p:nvPr/>
        </p:nvSpPr>
        <p:spPr>
          <a:xfrm>
            <a:off x="7697998" y="4573483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2665409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F7EA-C6D4-4913-AB50-ADB68F64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r>
              <a:rPr lang="en-SG" sz="9600" dirty="0"/>
              <a:t>PROBLEM SETS</a:t>
            </a:r>
          </a:p>
        </p:txBody>
      </p:sp>
      <p:sp>
        <p:nvSpPr>
          <p:cNvPr id="4" name="AutoShape 2" descr="Image result for gong cha nus">
            <a:extLst>
              <a:ext uri="{FF2B5EF4-FFF2-40B4-BE49-F238E27FC236}">
                <a16:creationId xmlns:a16="http://schemas.microsoft.com/office/drawing/2014/main" id="{943BFA35-D113-4E70-8747-61669A1E3B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5150" y="17478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4" descr="Image result for gong cha nus">
            <a:extLst>
              <a:ext uri="{FF2B5EF4-FFF2-40B4-BE49-F238E27FC236}">
                <a16:creationId xmlns:a16="http://schemas.microsoft.com/office/drawing/2014/main" id="{7E6627FC-FBA5-4808-B20D-C2380A2724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57550" y="19002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EC7D028-D5EE-4DEA-A3DF-A37DDF18B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r>
              <a:rPr lang="en-SG" sz="4000" b="1" dirty="0">
                <a:solidFill>
                  <a:srgbClr val="00B050"/>
                </a:solidFill>
              </a:rPr>
              <a:t>13</a:t>
            </a:r>
            <a:r>
              <a:rPr lang="en-SG" sz="4000" b="1" dirty="0">
                <a:solidFill>
                  <a:schemeClr val="tx1"/>
                </a:solidFill>
              </a:rPr>
              <a:t>, 14, 15</a:t>
            </a:r>
            <a:endParaRPr lang="en-SG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9487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4CB1-8AE0-43A7-857A-0E842A470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SG" dirty="0"/>
              <a:t>Problem Set 13.3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8C8412B-6A58-4527-BE7C-BA052D445FB8}"/>
              </a:ext>
            </a:extLst>
          </p:cNvPr>
          <p:cNvSpPr txBox="1">
            <a:spLocks/>
          </p:cNvSpPr>
          <p:nvPr/>
        </p:nvSpPr>
        <p:spPr>
          <a:xfrm>
            <a:off x="1371601" y="1471613"/>
            <a:ext cx="9872662" cy="4391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#include "cs1010.h“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void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incr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2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x) { </a:t>
            </a:r>
            <a:b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 x += 1;</a:t>
            </a:r>
            <a:b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main() {</a:t>
            </a:r>
            <a:b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2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x = 10; </a:t>
            </a:r>
            <a:b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incr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(x);</a:t>
            </a:r>
            <a:b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incr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(x);</a:t>
            </a:r>
            <a:b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 cs1010_print_long(x); </a:t>
            </a:r>
            <a:r>
              <a:rPr lang="en-US" sz="24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// What will this print?</a:t>
            </a:r>
            <a:br>
              <a:rPr lang="en-US" sz="24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  <a:endParaRPr lang="en-SG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8470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4CB1-8AE0-43A7-857A-0E842A470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SG" dirty="0"/>
              <a:t>Problem Set 13.3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8C8412B-6A58-4527-BE7C-BA052D445FB8}"/>
              </a:ext>
            </a:extLst>
          </p:cNvPr>
          <p:cNvSpPr txBox="1">
            <a:spLocks/>
          </p:cNvSpPr>
          <p:nvPr/>
        </p:nvSpPr>
        <p:spPr>
          <a:xfrm>
            <a:off x="1371601" y="1471613"/>
            <a:ext cx="9872662" cy="4391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#include "cs1010.h“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void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incr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2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x) { </a:t>
            </a:r>
            <a:b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 x += 1;</a:t>
            </a:r>
            <a:b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main() {</a:t>
            </a:r>
            <a:b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2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x = 10; </a:t>
            </a:r>
            <a:b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incr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(x);</a:t>
            </a:r>
            <a:b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incr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(x);</a:t>
            </a:r>
            <a:b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 cs1010_print_long(x); </a:t>
            </a:r>
            <a:r>
              <a:rPr lang="en-US" sz="24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// What will this print? </a:t>
            </a:r>
            <a:r>
              <a:rPr lang="en-US" sz="24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br>
              <a:rPr lang="en-US" sz="24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  <a:endParaRPr lang="en-SG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620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F7EA-C6D4-4913-AB50-ADB68F64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r>
              <a:rPr lang="en-SG" sz="9600" dirty="0"/>
              <a:t>recap</a:t>
            </a:r>
          </a:p>
        </p:txBody>
      </p:sp>
      <p:sp>
        <p:nvSpPr>
          <p:cNvPr id="4" name="AutoShape 2" descr="Image result for gong cha nus">
            <a:extLst>
              <a:ext uri="{FF2B5EF4-FFF2-40B4-BE49-F238E27FC236}">
                <a16:creationId xmlns:a16="http://schemas.microsoft.com/office/drawing/2014/main" id="{943BFA35-D113-4E70-8747-61669A1E3B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5150" y="17478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4" descr="Image result for gong cha nus">
            <a:extLst>
              <a:ext uri="{FF2B5EF4-FFF2-40B4-BE49-F238E27FC236}">
                <a16:creationId xmlns:a16="http://schemas.microsoft.com/office/drawing/2014/main" id="{7E6627FC-FBA5-4808-B20D-C2380A2724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57550" y="19002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EC7D028-D5EE-4DEA-A3DF-A37DDF18B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r>
              <a:rPr lang="en-SG" sz="4000" b="1" dirty="0">
                <a:solidFill>
                  <a:srgbClr val="00B050"/>
                </a:solidFill>
              </a:rPr>
              <a:t>Pointers and Arrays</a:t>
            </a:r>
            <a:endParaRPr lang="en-SG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911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F7EA-C6D4-4913-AB50-ADB68F64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r>
              <a:rPr lang="en-SG" sz="9600" dirty="0"/>
              <a:t>PROBLEM SETS</a:t>
            </a:r>
          </a:p>
        </p:txBody>
      </p:sp>
      <p:sp>
        <p:nvSpPr>
          <p:cNvPr id="4" name="AutoShape 2" descr="Image result for gong cha nus">
            <a:extLst>
              <a:ext uri="{FF2B5EF4-FFF2-40B4-BE49-F238E27FC236}">
                <a16:creationId xmlns:a16="http://schemas.microsoft.com/office/drawing/2014/main" id="{943BFA35-D113-4E70-8747-61669A1E3B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5150" y="17478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4" descr="Image result for gong cha nus">
            <a:extLst>
              <a:ext uri="{FF2B5EF4-FFF2-40B4-BE49-F238E27FC236}">
                <a16:creationId xmlns:a16="http://schemas.microsoft.com/office/drawing/2014/main" id="{7E6627FC-FBA5-4808-B20D-C2380A2724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57550" y="19002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EC7D028-D5EE-4DEA-A3DF-A37DDF18B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r>
              <a:rPr lang="en-SG" sz="4000" b="1" dirty="0">
                <a:solidFill>
                  <a:schemeClr val="tx1"/>
                </a:solidFill>
              </a:rPr>
              <a:t>13, </a:t>
            </a:r>
            <a:r>
              <a:rPr lang="en-SG" sz="4000" b="1" dirty="0">
                <a:solidFill>
                  <a:srgbClr val="00B050"/>
                </a:solidFill>
              </a:rPr>
              <a:t>14</a:t>
            </a:r>
            <a:r>
              <a:rPr lang="en-SG" sz="4000" b="1" dirty="0">
                <a:solidFill>
                  <a:schemeClr val="tx1"/>
                </a:solidFill>
              </a:rPr>
              <a:t>, 15</a:t>
            </a:r>
            <a:endParaRPr lang="en-SG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5066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04CF8-3935-4BC8-A40C-8EBCA3353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14.1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2CB6C-2FF9-4247-97EB-0DD7C66B5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5800" y="1428750"/>
            <a:ext cx="6477000" cy="4591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  <a:t>cs1010_println_long(x); // Prints:</a:t>
            </a:r>
            <a:b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  <a:t>cs1010_println_long(y); // Prints:</a:t>
            </a:r>
            <a:b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  <a:t>cs1010_println_long(*ptr1); // Prints:</a:t>
            </a:r>
            <a:b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  <a:t>cs1010_println_long(*ptr2);  // Prints: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DE6F53-4CD4-4812-BF2C-EA96CC84FEA1}"/>
              </a:ext>
            </a:extLst>
          </p:cNvPr>
          <p:cNvSpPr txBox="1">
            <a:spLocks/>
          </p:cNvSpPr>
          <p:nvPr/>
        </p:nvSpPr>
        <p:spPr>
          <a:xfrm>
            <a:off x="1524000" y="1428750"/>
            <a:ext cx="2819400" cy="459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*ptr1; </a:t>
            </a:r>
            <a:b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2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*ptr2; </a:t>
            </a:r>
            <a:b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2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x; </a:t>
            </a:r>
            <a:b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2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y; </a:t>
            </a:r>
          </a:p>
          <a:p>
            <a:pPr marL="0" indent="0">
              <a:buNone/>
            </a:pP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  <a:t>ptr1 = &amp;x; </a:t>
            </a:r>
            <a:b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  <a:t>ptr2 = &amp;y; </a:t>
            </a:r>
          </a:p>
          <a:p>
            <a:pPr marL="0" indent="0">
              <a:buNone/>
            </a:pPr>
            <a:endParaRPr lang="en-SG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  <a:t>*ptr1 = 123; </a:t>
            </a:r>
            <a:b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  <a:t>*ptr2 = -1; </a:t>
            </a:r>
          </a:p>
        </p:txBody>
      </p:sp>
    </p:spTree>
    <p:extLst>
      <p:ext uri="{BB962C8B-B14F-4D97-AF65-F5344CB8AC3E}">
        <p14:creationId xmlns:p14="http://schemas.microsoft.com/office/powerpoint/2010/main" val="18702701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04CF8-3935-4BC8-A40C-8EBCA3353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14.1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2CB6C-2FF9-4247-97EB-0DD7C66B5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5800" y="1428750"/>
            <a:ext cx="6477000" cy="4591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  <a:t>cs1010_println_long(x); // Prints: </a:t>
            </a:r>
            <a:r>
              <a:rPr lang="en-SG" sz="22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123</a:t>
            </a:r>
            <a:b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  <a:t>cs1010_println_long(y); // Prints: </a:t>
            </a:r>
            <a:r>
              <a:rPr lang="en-SG" sz="22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-1</a:t>
            </a:r>
            <a:b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  <a:t>cs1010_println_long(*ptr1); // Prints: </a:t>
            </a:r>
            <a:r>
              <a:rPr lang="en-SG" sz="22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123</a:t>
            </a:r>
            <a:b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  <a:t>cs1010_println_long(*ptr2);  // Prints:</a:t>
            </a:r>
            <a:r>
              <a:rPr lang="en-SG" sz="22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-1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DE6F53-4CD4-4812-BF2C-EA96CC84FEA1}"/>
              </a:ext>
            </a:extLst>
          </p:cNvPr>
          <p:cNvSpPr txBox="1">
            <a:spLocks/>
          </p:cNvSpPr>
          <p:nvPr/>
        </p:nvSpPr>
        <p:spPr>
          <a:xfrm>
            <a:off x="1524000" y="1428750"/>
            <a:ext cx="2819400" cy="459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*ptr1; </a:t>
            </a:r>
            <a:b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2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*ptr2; </a:t>
            </a:r>
            <a:b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2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x; </a:t>
            </a:r>
            <a:b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2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y; </a:t>
            </a:r>
          </a:p>
          <a:p>
            <a:pPr marL="0" indent="0">
              <a:buNone/>
            </a:pP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  <a:t>ptr1 = &amp;x; </a:t>
            </a:r>
            <a:b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  <a:t>ptr2 = &amp;y; </a:t>
            </a:r>
          </a:p>
          <a:p>
            <a:pPr marL="0" indent="0">
              <a:buNone/>
            </a:pPr>
            <a:endParaRPr lang="en-SG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  <a:t>*ptr1 = 123; </a:t>
            </a:r>
            <a:b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  <a:t>*ptr2 = -1; </a:t>
            </a:r>
          </a:p>
        </p:txBody>
      </p:sp>
    </p:spTree>
    <p:extLst>
      <p:ext uri="{BB962C8B-B14F-4D97-AF65-F5344CB8AC3E}">
        <p14:creationId xmlns:p14="http://schemas.microsoft.com/office/powerpoint/2010/main" val="7153808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08872B9-7B6A-484D-BF92-E4F975255999}"/>
              </a:ext>
            </a:extLst>
          </p:cNvPr>
          <p:cNvSpPr/>
          <p:nvPr/>
        </p:nvSpPr>
        <p:spPr>
          <a:xfrm>
            <a:off x="3980121" y="4759528"/>
            <a:ext cx="4233789" cy="9430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5120EA-AEAF-B843-9BDA-6A6B83BA9046}"/>
              </a:ext>
            </a:extLst>
          </p:cNvPr>
          <p:cNvSpPr txBox="1"/>
          <p:nvPr/>
        </p:nvSpPr>
        <p:spPr>
          <a:xfrm>
            <a:off x="2860972" y="4728693"/>
            <a:ext cx="779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ptr1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8A2F39-36F7-414D-B933-213020EFE88A}"/>
              </a:ext>
            </a:extLst>
          </p:cNvPr>
          <p:cNvSpPr/>
          <p:nvPr/>
        </p:nvSpPr>
        <p:spPr>
          <a:xfrm>
            <a:off x="3980121" y="3668015"/>
            <a:ext cx="4233789" cy="94301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D88979-19BF-494D-8BC4-1FF87581E008}"/>
              </a:ext>
            </a:extLst>
          </p:cNvPr>
          <p:cNvSpPr txBox="1"/>
          <p:nvPr/>
        </p:nvSpPr>
        <p:spPr>
          <a:xfrm>
            <a:off x="2860972" y="3637180"/>
            <a:ext cx="854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ptr2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1B0799-9145-CB4E-A030-E367F5C89B13}"/>
              </a:ext>
            </a:extLst>
          </p:cNvPr>
          <p:cNvSpPr/>
          <p:nvPr/>
        </p:nvSpPr>
        <p:spPr>
          <a:xfrm>
            <a:off x="3980121" y="2576502"/>
            <a:ext cx="4233789" cy="9430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halkduster" panose="03050602040202020205" pitchFamily="66" charset="77"/>
              </a:rPr>
              <a:t>123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6AB5FB-C147-7443-AB36-8311904358E2}"/>
              </a:ext>
            </a:extLst>
          </p:cNvPr>
          <p:cNvSpPr/>
          <p:nvPr/>
        </p:nvSpPr>
        <p:spPr>
          <a:xfrm>
            <a:off x="3980121" y="1484989"/>
            <a:ext cx="4233789" cy="94301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halkduster" panose="03050602040202020205" pitchFamily="66" charset="77"/>
              </a:rPr>
              <a:t>-1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73FF9E-75B6-CB49-94CD-7665F345B2AF}"/>
              </a:ext>
            </a:extLst>
          </p:cNvPr>
          <p:cNvSpPr txBox="1"/>
          <p:nvPr/>
        </p:nvSpPr>
        <p:spPr>
          <a:xfrm>
            <a:off x="3335332" y="2576503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99CF86-AADE-8345-A3AE-084B7E578C8A}"/>
              </a:ext>
            </a:extLst>
          </p:cNvPr>
          <p:cNvSpPr txBox="1"/>
          <p:nvPr/>
        </p:nvSpPr>
        <p:spPr>
          <a:xfrm>
            <a:off x="3335332" y="1484990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y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29AE59C-5AB8-9F48-AC19-511879FD13F5}"/>
              </a:ext>
            </a:extLst>
          </p:cNvPr>
          <p:cNvSpPr/>
          <p:nvPr/>
        </p:nvSpPr>
        <p:spPr>
          <a:xfrm>
            <a:off x="6097015" y="5156897"/>
            <a:ext cx="148281" cy="148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8856792-D74A-FC4B-A863-17850A8CFD2C}"/>
              </a:ext>
            </a:extLst>
          </p:cNvPr>
          <p:cNvSpPr/>
          <p:nvPr/>
        </p:nvSpPr>
        <p:spPr>
          <a:xfrm>
            <a:off x="6097014" y="4065384"/>
            <a:ext cx="148281" cy="14828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B09EF21A-DAAA-1949-89B5-D3105C652901}"/>
              </a:ext>
            </a:extLst>
          </p:cNvPr>
          <p:cNvCxnSpPr>
            <a:stCxn id="2" idx="7"/>
            <a:endCxn id="8" idx="3"/>
          </p:cNvCxnSpPr>
          <p:nvPr/>
        </p:nvCxnSpPr>
        <p:spPr>
          <a:xfrm rot="5400000" flipH="1" flipV="1">
            <a:off x="6153444" y="3118148"/>
            <a:ext cx="2130600" cy="1990329"/>
          </a:xfrm>
          <a:prstGeom prst="bentConnector4">
            <a:avLst>
              <a:gd name="adj1" fmla="val -1399"/>
              <a:gd name="adj2" fmla="val 111486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61CAA21-FE8E-FE40-A1D7-AC18B12C56A4}"/>
              </a:ext>
            </a:extLst>
          </p:cNvPr>
          <p:cNvCxnSpPr>
            <a:cxnSpLocks/>
            <a:endCxn id="9" idx="3"/>
          </p:cNvCxnSpPr>
          <p:nvPr/>
        </p:nvCxnSpPr>
        <p:spPr>
          <a:xfrm rot="5400000" flipH="1" flipV="1">
            <a:off x="6158431" y="2043366"/>
            <a:ext cx="2142346" cy="1968610"/>
          </a:xfrm>
          <a:prstGeom prst="bentConnector4">
            <a:avLst>
              <a:gd name="adj1" fmla="val -1764"/>
              <a:gd name="adj2" fmla="val 126258"/>
            </a:avLst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8823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04CF8-3935-4BC8-A40C-8EBCA3353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14.1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2CB6C-2FF9-4247-97EB-0DD7C66B5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5800" y="1428750"/>
            <a:ext cx="6477000" cy="4591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  <a:t>cs1010_println_long(x); // Prints: </a:t>
            </a:r>
            <a:r>
              <a:rPr lang="en-SG" sz="22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123</a:t>
            </a:r>
            <a:b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  <a:t>cs1010_println_long(y); // Prints: </a:t>
            </a:r>
            <a:r>
              <a:rPr lang="en-SG" sz="22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-1</a:t>
            </a:r>
            <a:b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  <a:t>cs1010_println_long(*ptr1); // Prints: </a:t>
            </a:r>
            <a:r>
              <a:rPr lang="en-SG" sz="22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123</a:t>
            </a:r>
            <a:b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  <a:t>cs1010_println_long(*ptr2);  // Prints:</a:t>
            </a:r>
            <a:r>
              <a:rPr lang="en-SG" sz="22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-1</a:t>
            </a:r>
          </a:p>
          <a:p>
            <a:pPr marL="0" indent="0">
              <a:buNone/>
            </a:pPr>
            <a:endParaRPr lang="en-SG" sz="2200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SG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ptr1 = ptr2; </a:t>
            </a:r>
            <a:br>
              <a:rPr lang="en-SG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*ptr1 = 1946; </a:t>
            </a:r>
          </a:p>
          <a:p>
            <a:pPr marL="0" indent="0">
              <a:buNone/>
            </a:pPr>
            <a:endParaRPr lang="en-SG" sz="2200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  <a:t>cs1010_println_long(x); // Prints:</a:t>
            </a:r>
            <a:b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  <a:t>cs1010_println_long(y); // Prints:</a:t>
            </a:r>
            <a:b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  <a:t>cs1010_println_long(*ptr1); // Prints:</a:t>
            </a:r>
            <a:b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  <a:t>cs1010_println_long(*ptr2);  // Prints:</a:t>
            </a:r>
            <a:endParaRPr lang="en-SG" sz="2200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SG" sz="2200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SG" sz="2200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SG" sz="2200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DE6F53-4CD4-4812-BF2C-EA96CC84FEA1}"/>
              </a:ext>
            </a:extLst>
          </p:cNvPr>
          <p:cNvSpPr txBox="1">
            <a:spLocks/>
          </p:cNvSpPr>
          <p:nvPr/>
        </p:nvSpPr>
        <p:spPr>
          <a:xfrm>
            <a:off x="1524000" y="1428750"/>
            <a:ext cx="2819400" cy="459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*ptr1; </a:t>
            </a:r>
            <a:b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2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*ptr2; </a:t>
            </a:r>
            <a:b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2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x; </a:t>
            </a:r>
            <a:b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2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y; </a:t>
            </a:r>
          </a:p>
          <a:p>
            <a:pPr marL="0" indent="0">
              <a:buNone/>
            </a:pP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  <a:t>ptr1 = &amp;x; </a:t>
            </a:r>
            <a:b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  <a:t>ptr2 = &amp;y; </a:t>
            </a:r>
          </a:p>
          <a:p>
            <a:pPr marL="0" indent="0">
              <a:buNone/>
            </a:pPr>
            <a:endParaRPr lang="en-SG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  <a:t>*ptr1 = 123; </a:t>
            </a:r>
            <a:b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  <a:t>*ptr2 = -1; </a:t>
            </a:r>
          </a:p>
        </p:txBody>
      </p:sp>
    </p:spTree>
    <p:extLst>
      <p:ext uri="{BB962C8B-B14F-4D97-AF65-F5344CB8AC3E}">
        <p14:creationId xmlns:p14="http://schemas.microsoft.com/office/powerpoint/2010/main" val="19186003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04CF8-3935-4BC8-A40C-8EBCA3353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14.1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2CB6C-2FF9-4247-97EB-0DD7C66B5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5800" y="1428750"/>
            <a:ext cx="6477000" cy="4591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  <a:t>cs1010_println_long(x); // Prints: </a:t>
            </a:r>
            <a:r>
              <a:rPr lang="en-SG" sz="22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123</a:t>
            </a:r>
            <a:b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  <a:t>cs1010_println_long(y); // Prints: </a:t>
            </a:r>
            <a:r>
              <a:rPr lang="en-SG" sz="22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-1</a:t>
            </a:r>
            <a:b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  <a:t>cs1010_println_long(*ptr1); // Prints: </a:t>
            </a:r>
            <a:r>
              <a:rPr lang="en-SG" sz="22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123</a:t>
            </a:r>
            <a:b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  <a:t>cs1010_println_long(*ptr2);  // Prints:</a:t>
            </a:r>
            <a:r>
              <a:rPr lang="en-SG" sz="22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-1</a:t>
            </a:r>
          </a:p>
          <a:p>
            <a:pPr marL="0" indent="0">
              <a:buNone/>
            </a:pPr>
            <a:endParaRPr lang="en-SG" sz="2200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SG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ptr1 = ptr2; </a:t>
            </a:r>
            <a:br>
              <a:rPr lang="en-SG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*ptr1 = 1946; </a:t>
            </a:r>
          </a:p>
          <a:p>
            <a:pPr marL="0" indent="0">
              <a:buNone/>
            </a:pPr>
            <a:endParaRPr lang="en-SG" sz="2200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  <a:t>cs1010_println_long(x); // Prints: </a:t>
            </a:r>
            <a:r>
              <a:rPr lang="en-SG" sz="22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123</a:t>
            </a:r>
            <a:b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  <a:t>cs1010_println_long(y); // Prints: </a:t>
            </a:r>
            <a:r>
              <a:rPr lang="en-SG" sz="22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1946</a:t>
            </a:r>
            <a:b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  <a:t>cs1010_println_long(*ptr1); // Prints: </a:t>
            </a:r>
            <a:r>
              <a:rPr lang="en-SG" sz="22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1946</a:t>
            </a:r>
            <a:b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  <a:t>cs1010_println_long(*ptr2);  // Prints: </a:t>
            </a:r>
            <a:r>
              <a:rPr lang="en-SG" sz="22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1946</a:t>
            </a:r>
          </a:p>
          <a:p>
            <a:pPr marL="0" indent="0">
              <a:buNone/>
            </a:pPr>
            <a:endParaRPr lang="en-SG" sz="2200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SG" sz="2200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SG" sz="2200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DE6F53-4CD4-4812-BF2C-EA96CC84FEA1}"/>
              </a:ext>
            </a:extLst>
          </p:cNvPr>
          <p:cNvSpPr txBox="1">
            <a:spLocks/>
          </p:cNvSpPr>
          <p:nvPr/>
        </p:nvSpPr>
        <p:spPr>
          <a:xfrm>
            <a:off x="1524000" y="1428750"/>
            <a:ext cx="2819400" cy="459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*ptr1; </a:t>
            </a:r>
            <a:b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2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*ptr2; </a:t>
            </a:r>
            <a:b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2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x; </a:t>
            </a:r>
            <a:b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2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y; </a:t>
            </a:r>
          </a:p>
          <a:p>
            <a:pPr marL="0" indent="0">
              <a:buNone/>
            </a:pP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  <a:t>ptr1 = &amp;x; </a:t>
            </a:r>
            <a:b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  <a:t>ptr2 = &amp;y; </a:t>
            </a:r>
          </a:p>
          <a:p>
            <a:pPr marL="0" indent="0">
              <a:buNone/>
            </a:pPr>
            <a:endParaRPr lang="en-SG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  <a:t>*ptr1 = 123; </a:t>
            </a:r>
            <a:b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  <a:t>*ptr2 = -1; </a:t>
            </a:r>
          </a:p>
        </p:txBody>
      </p:sp>
    </p:spTree>
    <p:extLst>
      <p:ext uri="{BB962C8B-B14F-4D97-AF65-F5344CB8AC3E}">
        <p14:creationId xmlns:p14="http://schemas.microsoft.com/office/powerpoint/2010/main" val="3758927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08872B9-7B6A-484D-BF92-E4F975255999}"/>
              </a:ext>
            </a:extLst>
          </p:cNvPr>
          <p:cNvSpPr/>
          <p:nvPr/>
        </p:nvSpPr>
        <p:spPr>
          <a:xfrm>
            <a:off x="3980121" y="4759528"/>
            <a:ext cx="4233789" cy="9430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5120EA-AEAF-B843-9BDA-6A6B83BA9046}"/>
              </a:ext>
            </a:extLst>
          </p:cNvPr>
          <p:cNvSpPr txBox="1"/>
          <p:nvPr/>
        </p:nvSpPr>
        <p:spPr>
          <a:xfrm>
            <a:off x="2860972" y="4728693"/>
            <a:ext cx="779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ptr1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8A2F39-36F7-414D-B933-213020EFE88A}"/>
              </a:ext>
            </a:extLst>
          </p:cNvPr>
          <p:cNvSpPr/>
          <p:nvPr/>
        </p:nvSpPr>
        <p:spPr>
          <a:xfrm>
            <a:off x="3980119" y="3641802"/>
            <a:ext cx="4233789" cy="94301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D88979-19BF-494D-8BC4-1FF87581E008}"/>
              </a:ext>
            </a:extLst>
          </p:cNvPr>
          <p:cNvSpPr txBox="1"/>
          <p:nvPr/>
        </p:nvSpPr>
        <p:spPr>
          <a:xfrm>
            <a:off x="2860972" y="3637180"/>
            <a:ext cx="854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ptr2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1B0799-9145-CB4E-A030-E367F5C89B13}"/>
              </a:ext>
            </a:extLst>
          </p:cNvPr>
          <p:cNvSpPr/>
          <p:nvPr/>
        </p:nvSpPr>
        <p:spPr>
          <a:xfrm>
            <a:off x="3980121" y="2576502"/>
            <a:ext cx="4233789" cy="9430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halkduster" panose="03050602040202020205" pitchFamily="66" charset="77"/>
              </a:rPr>
              <a:t>123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6AB5FB-C147-7443-AB36-8311904358E2}"/>
              </a:ext>
            </a:extLst>
          </p:cNvPr>
          <p:cNvSpPr/>
          <p:nvPr/>
        </p:nvSpPr>
        <p:spPr>
          <a:xfrm>
            <a:off x="3980121" y="1484989"/>
            <a:ext cx="4233789" cy="94301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halkduster" panose="03050602040202020205" pitchFamily="66" charset="77"/>
              </a:rPr>
              <a:t>1946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73FF9E-75B6-CB49-94CD-7665F345B2AF}"/>
              </a:ext>
            </a:extLst>
          </p:cNvPr>
          <p:cNvSpPr txBox="1"/>
          <p:nvPr/>
        </p:nvSpPr>
        <p:spPr>
          <a:xfrm>
            <a:off x="3335332" y="2576503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99CF86-AADE-8345-A3AE-084B7E578C8A}"/>
              </a:ext>
            </a:extLst>
          </p:cNvPr>
          <p:cNvSpPr txBox="1"/>
          <p:nvPr/>
        </p:nvSpPr>
        <p:spPr>
          <a:xfrm>
            <a:off x="3335332" y="1484990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y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29AE59C-5AB8-9F48-AC19-511879FD13F5}"/>
              </a:ext>
            </a:extLst>
          </p:cNvPr>
          <p:cNvSpPr/>
          <p:nvPr/>
        </p:nvSpPr>
        <p:spPr>
          <a:xfrm>
            <a:off x="6097015" y="5156897"/>
            <a:ext cx="148281" cy="148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8856792-D74A-FC4B-A863-17850A8CFD2C}"/>
              </a:ext>
            </a:extLst>
          </p:cNvPr>
          <p:cNvSpPr/>
          <p:nvPr/>
        </p:nvSpPr>
        <p:spPr>
          <a:xfrm>
            <a:off x="6097014" y="4065384"/>
            <a:ext cx="148281" cy="14828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B09EF21A-DAAA-1949-89B5-D3105C652901}"/>
              </a:ext>
            </a:extLst>
          </p:cNvPr>
          <p:cNvCxnSpPr>
            <a:cxnSpLocks/>
          </p:cNvCxnSpPr>
          <p:nvPr/>
        </p:nvCxnSpPr>
        <p:spPr>
          <a:xfrm rot="16200000" flipV="1">
            <a:off x="7248777" y="3101598"/>
            <a:ext cx="3103854" cy="1155022"/>
          </a:xfrm>
          <a:prstGeom prst="bentConnector3">
            <a:avLst>
              <a:gd name="adj1" fmla="val 100237"/>
            </a:avLst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61CAA21-FE8E-FE40-A1D7-AC18B12C56A4}"/>
              </a:ext>
            </a:extLst>
          </p:cNvPr>
          <p:cNvCxnSpPr>
            <a:cxnSpLocks/>
            <a:endCxn id="9" idx="3"/>
          </p:cNvCxnSpPr>
          <p:nvPr/>
        </p:nvCxnSpPr>
        <p:spPr>
          <a:xfrm rot="5400000" flipH="1" flipV="1">
            <a:off x="6158431" y="2043366"/>
            <a:ext cx="2142346" cy="1968610"/>
          </a:xfrm>
          <a:prstGeom prst="bentConnector4">
            <a:avLst>
              <a:gd name="adj1" fmla="val -1764"/>
              <a:gd name="adj2" fmla="val 126258"/>
            </a:avLst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0E81AC7-CE5D-4145-AED5-A93EFE33078A}"/>
              </a:ext>
            </a:extLst>
          </p:cNvPr>
          <p:cNvCxnSpPr>
            <a:cxnSpLocks/>
            <a:stCxn id="2" idx="6"/>
          </p:cNvCxnSpPr>
          <p:nvPr/>
        </p:nvCxnSpPr>
        <p:spPr>
          <a:xfrm flipV="1">
            <a:off x="6245295" y="5231037"/>
            <a:ext cx="313292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3592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04CF8-3935-4BC8-A40C-8EBCA3353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14.1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2CB6C-2FF9-4247-97EB-0DD7C66B5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5800" y="1428750"/>
            <a:ext cx="6477000" cy="4914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// …</a:t>
            </a:r>
          </a:p>
          <a:p>
            <a:pPr marL="0" indent="0">
              <a:buNone/>
            </a:pPr>
            <a: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  <a:t>cs1010_println_long(x); // Prints: </a:t>
            </a:r>
            <a:r>
              <a:rPr lang="en-SG" sz="22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123</a:t>
            </a:r>
            <a:b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  <a:t>cs1010_println_long(y); // Prints: </a:t>
            </a:r>
            <a:r>
              <a:rPr lang="en-SG" sz="22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1946</a:t>
            </a:r>
            <a:b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  <a:t>cs1010_println_long(*ptr1); // Prints: </a:t>
            </a:r>
            <a:r>
              <a:rPr lang="en-SG" sz="22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1946</a:t>
            </a:r>
            <a:b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  <a:t>cs1010_println_long(*ptr2);  // Prints: </a:t>
            </a:r>
            <a:r>
              <a:rPr lang="en-SG" sz="22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1946</a:t>
            </a:r>
          </a:p>
          <a:p>
            <a:pPr marL="0" indent="0">
              <a:buNone/>
            </a:pPr>
            <a:endParaRPr lang="en-SG" sz="2200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SG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 = 10;</a:t>
            </a:r>
          </a:p>
          <a:p>
            <a:pPr marL="0" indent="0">
              <a:buNone/>
            </a:pPr>
            <a:endParaRPr lang="en-SG" sz="2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  <a:t>cs1010_println_long(x); // Prints:</a:t>
            </a:r>
            <a:b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  <a:t>cs1010_println_long(y); // Prints:</a:t>
            </a:r>
            <a:b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  <a:t>cs1010_println_long(*ptr1); // Prints:</a:t>
            </a:r>
            <a:b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  <a:t>cs1010_println_long(*ptr2);  // Prints:</a:t>
            </a:r>
            <a:endParaRPr lang="en-SG" sz="2200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SG" sz="2200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SG" sz="2200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DE6F53-4CD4-4812-BF2C-EA96CC84FEA1}"/>
              </a:ext>
            </a:extLst>
          </p:cNvPr>
          <p:cNvSpPr txBox="1">
            <a:spLocks/>
          </p:cNvSpPr>
          <p:nvPr/>
        </p:nvSpPr>
        <p:spPr>
          <a:xfrm>
            <a:off x="1524000" y="1428750"/>
            <a:ext cx="2819400" cy="459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*ptr1; </a:t>
            </a:r>
            <a:b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2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*ptr2; </a:t>
            </a:r>
            <a:b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2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x; </a:t>
            </a:r>
            <a:b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2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y; </a:t>
            </a:r>
          </a:p>
          <a:p>
            <a:pPr marL="0" indent="0">
              <a:buNone/>
            </a:pP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  <a:t>ptr1 = &amp;x; </a:t>
            </a:r>
            <a:b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  <a:t>ptr2 = &amp;y; </a:t>
            </a:r>
          </a:p>
          <a:p>
            <a:pPr marL="0" indent="0">
              <a:buNone/>
            </a:pPr>
            <a:endParaRPr lang="en-SG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  <a:t>*ptr1 = 123; </a:t>
            </a:r>
            <a:b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  <a:t>*ptr2 = -1; </a:t>
            </a:r>
          </a:p>
        </p:txBody>
      </p:sp>
    </p:spTree>
    <p:extLst>
      <p:ext uri="{BB962C8B-B14F-4D97-AF65-F5344CB8AC3E}">
        <p14:creationId xmlns:p14="http://schemas.microsoft.com/office/powerpoint/2010/main" val="18904694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04CF8-3935-4BC8-A40C-8EBCA3353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14.1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2CB6C-2FF9-4247-97EB-0DD7C66B5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5800" y="1428750"/>
            <a:ext cx="6477000" cy="4914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// …</a:t>
            </a:r>
          </a:p>
          <a:p>
            <a:pPr marL="0" indent="0">
              <a:buNone/>
            </a:pPr>
            <a: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  <a:t>cs1010_println_long(x); // Prints: </a:t>
            </a:r>
            <a:r>
              <a:rPr lang="en-SG" sz="22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123</a:t>
            </a:r>
            <a:b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  <a:t>cs1010_println_long(y); // Prints: </a:t>
            </a:r>
            <a:r>
              <a:rPr lang="en-SG" sz="22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1946</a:t>
            </a:r>
            <a:b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  <a:t>cs1010_println_long(*ptr1); // Prints: </a:t>
            </a:r>
            <a:r>
              <a:rPr lang="en-SG" sz="22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1946</a:t>
            </a:r>
            <a:b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  <a:t>cs1010_println_long(*ptr2);  // Prints: </a:t>
            </a:r>
            <a:r>
              <a:rPr lang="en-SG" sz="22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1946</a:t>
            </a:r>
          </a:p>
          <a:p>
            <a:pPr marL="0" indent="0">
              <a:buNone/>
            </a:pPr>
            <a:endParaRPr lang="en-SG" sz="2200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SG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 = 10;</a:t>
            </a:r>
          </a:p>
          <a:p>
            <a:pPr marL="0" indent="0">
              <a:buNone/>
            </a:pPr>
            <a:endParaRPr lang="en-SG" sz="2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  <a:t>cs1010_println_long(x); // Prints: </a:t>
            </a:r>
            <a:r>
              <a:rPr lang="en-SG" sz="22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123</a:t>
            </a:r>
            <a:b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  <a:t>cs1010_println_long(y); // Prints: </a:t>
            </a:r>
            <a:r>
              <a:rPr lang="en-SG" sz="22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b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  <a:t>cs1010_println_long(*ptr1); // Prints: </a:t>
            </a:r>
            <a:r>
              <a:rPr lang="en-SG" sz="22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b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  <a:t>cs1010_println_long(*ptr2);  // Prints: </a:t>
            </a:r>
            <a:r>
              <a:rPr lang="en-SG" sz="22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  <a:p>
            <a:pPr marL="0" indent="0">
              <a:buNone/>
            </a:pPr>
            <a:endParaRPr lang="en-SG" sz="2200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SG" sz="2200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DE6F53-4CD4-4812-BF2C-EA96CC84FEA1}"/>
              </a:ext>
            </a:extLst>
          </p:cNvPr>
          <p:cNvSpPr txBox="1">
            <a:spLocks/>
          </p:cNvSpPr>
          <p:nvPr/>
        </p:nvSpPr>
        <p:spPr>
          <a:xfrm>
            <a:off x="1524000" y="1428750"/>
            <a:ext cx="2819400" cy="459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*ptr1; </a:t>
            </a:r>
            <a:b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2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*ptr2; </a:t>
            </a:r>
            <a:b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2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x; </a:t>
            </a:r>
            <a:b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2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y; </a:t>
            </a:r>
          </a:p>
          <a:p>
            <a:pPr marL="0" indent="0">
              <a:buNone/>
            </a:pP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  <a:t>ptr1 = &amp;x; </a:t>
            </a:r>
            <a:b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  <a:t>ptr2 = &amp;y; </a:t>
            </a:r>
          </a:p>
          <a:p>
            <a:pPr marL="0" indent="0">
              <a:buNone/>
            </a:pPr>
            <a:endParaRPr lang="en-SG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  <a:t>*ptr1 = 123; </a:t>
            </a:r>
            <a:b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  <a:t>*ptr2 = -1; </a:t>
            </a:r>
          </a:p>
        </p:txBody>
      </p:sp>
    </p:spTree>
    <p:extLst>
      <p:ext uri="{BB962C8B-B14F-4D97-AF65-F5344CB8AC3E}">
        <p14:creationId xmlns:p14="http://schemas.microsoft.com/office/powerpoint/2010/main" val="15662551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08872B9-7B6A-484D-BF92-E4F975255999}"/>
              </a:ext>
            </a:extLst>
          </p:cNvPr>
          <p:cNvSpPr/>
          <p:nvPr/>
        </p:nvSpPr>
        <p:spPr>
          <a:xfrm>
            <a:off x="3980121" y="4759528"/>
            <a:ext cx="4233789" cy="9430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5120EA-AEAF-B843-9BDA-6A6B83BA9046}"/>
              </a:ext>
            </a:extLst>
          </p:cNvPr>
          <p:cNvSpPr txBox="1"/>
          <p:nvPr/>
        </p:nvSpPr>
        <p:spPr>
          <a:xfrm>
            <a:off x="2860972" y="4728693"/>
            <a:ext cx="779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ptr1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8A2F39-36F7-414D-B933-213020EFE88A}"/>
              </a:ext>
            </a:extLst>
          </p:cNvPr>
          <p:cNvSpPr/>
          <p:nvPr/>
        </p:nvSpPr>
        <p:spPr>
          <a:xfrm>
            <a:off x="3980119" y="3641802"/>
            <a:ext cx="4233789" cy="94301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D88979-19BF-494D-8BC4-1FF87581E008}"/>
              </a:ext>
            </a:extLst>
          </p:cNvPr>
          <p:cNvSpPr txBox="1"/>
          <p:nvPr/>
        </p:nvSpPr>
        <p:spPr>
          <a:xfrm>
            <a:off x="2860972" y="3637180"/>
            <a:ext cx="854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ptr2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1B0799-9145-CB4E-A030-E367F5C89B13}"/>
              </a:ext>
            </a:extLst>
          </p:cNvPr>
          <p:cNvSpPr/>
          <p:nvPr/>
        </p:nvSpPr>
        <p:spPr>
          <a:xfrm>
            <a:off x="3980121" y="2576502"/>
            <a:ext cx="4233789" cy="9430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halkduster" panose="03050602040202020205" pitchFamily="66" charset="77"/>
              </a:rPr>
              <a:t>123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6AB5FB-C147-7443-AB36-8311904358E2}"/>
              </a:ext>
            </a:extLst>
          </p:cNvPr>
          <p:cNvSpPr/>
          <p:nvPr/>
        </p:nvSpPr>
        <p:spPr>
          <a:xfrm>
            <a:off x="3980121" y="1484989"/>
            <a:ext cx="4233789" cy="94301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halkduster" panose="03050602040202020205" pitchFamily="66" charset="77"/>
              </a:rPr>
              <a:t>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73FF9E-75B6-CB49-94CD-7665F345B2AF}"/>
              </a:ext>
            </a:extLst>
          </p:cNvPr>
          <p:cNvSpPr txBox="1"/>
          <p:nvPr/>
        </p:nvSpPr>
        <p:spPr>
          <a:xfrm>
            <a:off x="3335332" y="2576503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99CF86-AADE-8345-A3AE-084B7E578C8A}"/>
              </a:ext>
            </a:extLst>
          </p:cNvPr>
          <p:cNvSpPr txBox="1"/>
          <p:nvPr/>
        </p:nvSpPr>
        <p:spPr>
          <a:xfrm>
            <a:off x="3335332" y="1484990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y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29AE59C-5AB8-9F48-AC19-511879FD13F5}"/>
              </a:ext>
            </a:extLst>
          </p:cNvPr>
          <p:cNvSpPr/>
          <p:nvPr/>
        </p:nvSpPr>
        <p:spPr>
          <a:xfrm>
            <a:off x="6097015" y="5156897"/>
            <a:ext cx="148281" cy="148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8856792-D74A-FC4B-A863-17850A8CFD2C}"/>
              </a:ext>
            </a:extLst>
          </p:cNvPr>
          <p:cNvSpPr/>
          <p:nvPr/>
        </p:nvSpPr>
        <p:spPr>
          <a:xfrm>
            <a:off x="6097014" y="4065384"/>
            <a:ext cx="148281" cy="14828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B09EF21A-DAAA-1949-89B5-D3105C652901}"/>
              </a:ext>
            </a:extLst>
          </p:cNvPr>
          <p:cNvCxnSpPr>
            <a:cxnSpLocks/>
          </p:cNvCxnSpPr>
          <p:nvPr/>
        </p:nvCxnSpPr>
        <p:spPr>
          <a:xfrm rot="16200000" flipV="1">
            <a:off x="7248777" y="3101598"/>
            <a:ext cx="3103854" cy="1155022"/>
          </a:xfrm>
          <a:prstGeom prst="bentConnector3">
            <a:avLst>
              <a:gd name="adj1" fmla="val 100237"/>
            </a:avLst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61CAA21-FE8E-FE40-A1D7-AC18B12C56A4}"/>
              </a:ext>
            </a:extLst>
          </p:cNvPr>
          <p:cNvCxnSpPr>
            <a:cxnSpLocks/>
            <a:endCxn id="9" idx="3"/>
          </p:cNvCxnSpPr>
          <p:nvPr/>
        </p:nvCxnSpPr>
        <p:spPr>
          <a:xfrm rot="5400000" flipH="1" flipV="1">
            <a:off x="6158431" y="2043366"/>
            <a:ext cx="2142346" cy="1968610"/>
          </a:xfrm>
          <a:prstGeom prst="bentConnector4">
            <a:avLst>
              <a:gd name="adj1" fmla="val -1764"/>
              <a:gd name="adj2" fmla="val 126258"/>
            </a:avLst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0E81AC7-CE5D-4145-AED5-A93EFE33078A}"/>
              </a:ext>
            </a:extLst>
          </p:cNvPr>
          <p:cNvCxnSpPr>
            <a:cxnSpLocks/>
            <a:stCxn id="2" idx="6"/>
          </p:cNvCxnSpPr>
          <p:nvPr/>
        </p:nvCxnSpPr>
        <p:spPr>
          <a:xfrm flipV="1">
            <a:off x="6245295" y="5231037"/>
            <a:ext cx="313292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226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4CB1-8AE0-43A7-857A-0E842A470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Pointer Fact #1: Short-cut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CDC62-35AB-4C01-986E-A72BC8807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800600" cy="3581400"/>
          </a:xfrm>
        </p:spPr>
        <p:txBody>
          <a:bodyPr/>
          <a:lstStyle/>
          <a:p>
            <a:pPr marL="0" indent="0">
              <a:buNone/>
            </a:pPr>
            <a:r>
              <a:rPr lang="en-SG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SG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*x = &amp;y;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>
                <a:solidFill>
                  <a:srgbClr val="00B050"/>
                </a:solidFill>
              </a:rPr>
              <a:t>Equivalent to:</a:t>
            </a:r>
          </a:p>
          <a:p>
            <a:pPr marL="0" indent="0">
              <a:buNone/>
            </a:pPr>
            <a:r>
              <a:rPr lang="en-SG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SG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*x;</a:t>
            </a:r>
          </a:p>
          <a:p>
            <a:pPr marL="0" indent="0">
              <a:buNone/>
            </a:pPr>
            <a:r>
              <a:rPr lang="en-SG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 = &amp;y;</a:t>
            </a:r>
          </a:p>
          <a:p>
            <a:endParaRPr lang="en-SG" dirty="0"/>
          </a:p>
          <a:p>
            <a:endParaRPr lang="en-SG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8C8412B-6A58-4527-BE7C-BA052D445FB8}"/>
              </a:ext>
            </a:extLst>
          </p:cNvPr>
          <p:cNvSpPr txBox="1">
            <a:spLocks/>
          </p:cNvSpPr>
          <p:nvPr/>
        </p:nvSpPr>
        <p:spPr>
          <a:xfrm>
            <a:off x="6172200" y="2281237"/>
            <a:ext cx="48006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endParaRPr lang="en-SG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endParaRPr lang="en-SG" dirty="0"/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SG" dirty="0">
                <a:solidFill>
                  <a:srgbClr val="FF0000"/>
                </a:solidFill>
              </a:rPr>
              <a:t>Not equivalent to:</a:t>
            </a:r>
          </a:p>
          <a:p>
            <a:pPr marL="0" indent="0">
              <a:buNone/>
            </a:pPr>
            <a:r>
              <a:rPr lang="en-SG" dirty="0">
                <a:solidFill>
                  <a:srgbClr val="0070C0"/>
                </a:solidFill>
              </a:rPr>
              <a:t>long </a:t>
            </a:r>
            <a:r>
              <a:rPr lang="en-SG" dirty="0">
                <a:solidFill>
                  <a:schemeClr val="tx1"/>
                </a:solidFill>
              </a:rPr>
              <a:t>*x;</a:t>
            </a:r>
          </a:p>
          <a:p>
            <a:pPr marL="0" indent="0">
              <a:buNone/>
            </a:pPr>
            <a:r>
              <a:rPr lang="en-SG" dirty="0">
                <a:solidFill>
                  <a:schemeClr val="tx1"/>
                </a:solidFill>
              </a:rPr>
              <a:t>*x = &amp;y;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en-S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30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F7EA-C6D4-4913-AB50-ADB68F64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r>
              <a:rPr lang="en-SG" sz="9600" dirty="0"/>
              <a:t>PROBLEM SETS</a:t>
            </a:r>
          </a:p>
        </p:txBody>
      </p:sp>
      <p:sp>
        <p:nvSpPr>
          <p:cNvPr id="4" name="AutoShape 2" descr="Image result for gong cha nus">
            <a:extLst>
              <a:ext uri="{FF2B5EF4-FFF2-40B4-BE49-F238E27FC236}">
                <a16:creationId xmlns:a16="http://schemas.microsoft.com/office/drawing/2014/main" id="{943BFA35-D113-4E70-8747-61669A1E3B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5150" y="17478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4" descr="Image result for gong cha nus">
            <a:extLst>
              <a:ext uri="{FF2B5EF4-FFF2-40B4-BE49-F238E27FC236}">
                <a16:creationId xmlns:a16="http://schemas.microsoft.com/office/drawing/2014/main" id="{7E6627FC-FBA5-4808-B20D-C2380A2724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57550" y="19002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EC7D028-D5EE-4DEA-A3DF-A37DDF18B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r>
              <a:rPr lang="en-SG" sz="4000" b="1" dirty="0">
                <a:solidFill>
                  <a:schemeClr val="tx1"/>
                </a:solidFill>
              </a:rPr>
              <a:t>13, </a:t>
            </a:r>
            <a:r>
              <a:rPr lang="en-SG" sz="4000" b="1" dirty="0">
                <a:solidFill>
                  <a:srgbClr val="00B050"/>
                </a:solidFill>
              </a:rPr>
              <a:t>14</a:t>
            </a:r>
            <a:r>
              <a:rPr lang="en-SG" sz="4000" b="1" dirty="0">
                <a:solidFill>
                  <a:schemeClr val="tx1"/>
                </a:solidFill>
              </a:rPr>
              <a:t>, 15</a:t>
            </a:r>
            <a:endParaRPr lang="en-SG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1046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4CB1-8AE0-43A7-857A-0E842A470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SG" dirty="0"/>
              <a:t>Problem Set 14.2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8C8412B-6A58-4527-BE7C-BA052D445FB8}"/>
              </a:ext>
            </a:extLst>
          </p:cNvPr>
          <p:cNvSpPr txBox="1">
            <a:spLocks/>
          </p:cNvSpPr>
          <p:nvPr/>
        </p:nvSpPr>
        <p:spPr>
          <a:xfrm>
            <a:off x="1371601" y="1471613"/>
            <a:ext cx="4724399" cy="4391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double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*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addr_of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22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double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x) {</a:t>
            </a:r>
            <a:b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 return &amp;x; </a:t>
            </a:r>
          </a:p>
          <a:p>
            <a:pPr marL="0" indent="0">
              <a:buNone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} </a:t>
            </a:r>
          </a:p>
          <a:p>
            <a:pPr marL="0" indent="0">
              <a:buNone/>
            </a:pP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main() { </a:t>
            </a:r>
          </a:p>
          <a:p>
            <a:pPr marL="0" indent="0">
              <a:buNone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22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double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c = 0.0; </a:t>
            </a:r>
          </a:p>
          <a:p>
            <a:pPr marL="0" indent="0">
              <a:buNone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22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double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*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ptr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</a:p>
          <a:p>
            <a:pPr marL="0" indent="0">
              <a:buNone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ptr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addr_of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(c); </a:t>
            </a:r>
          </a:p>
          <a:p>
            <a:pPr marL="0" indent="0">
              <a:buNone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 *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ptr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= 10; </a:t>
            </a:r>
          </a:p>
          <a:p>
            <a:pPr marL="0" indent="0">
              <a:buNone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B11BCEE-85AF-4928-80FA-54240D90F81B}"/>
              </a:ext>
            </a:extLst>
          </p:cNvPr>
          <p:cNvSpPr txBox="1">
            <a:spLocks/>
          </p:cNvSpPr>
          <p:nvPr/>
        </p:nvSpPr>
        <p:spPr>
          <a:xfrm>
            <a:off x="6172200" y="1471613"/>
            <a:ext cx="4724399" cy="4391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double</a:t>
            </a: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*</a:t>
            </a:r>
            <a:r>
              <a:rPr lang="en-US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triple_of</a:t>
            </a: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22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double</a:t>
            </a: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x)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22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double</a:t>
            </a: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triple = 3 * x;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return &amp;triple;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}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main() {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22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double</a:t>
            </a: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*</a:t>
            </a:r>
            <a:r>
              <a:rPr lang="en-US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ptr</a:t>
            </a: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ptr</a:t>
            </a: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triple_of</a:t>
            </a: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(10);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cs1010_println_double(*</a:t>
            </a:r>
            <a:r>
              <a:rPr lang="en-US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ptr</a:t>
            </a: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);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04237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4CB1-8AE0-43A7-857A-0E842A470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SG" dirty="0"/>
              <a:t>Problem Set 14.2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8C8412B-6A58-4527-BE7C-BA052D445FB8}"/>
              </a:ext>
            </a:extLst>
          </p:cNvPr>
          <p:cNvSpPr txBox="1">
            <a:spLocks/>
          </p:cNvSpPr>
          <p:nvPr/>
        </p:nvSpPr>
        <p:spPr>
          <a:xfrm>
            <a:off x="1371601" y="1471613"/>
            <a:ext cx="4724399" cy="4391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double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*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addr_of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22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double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x) {</a:t>
            </a:r>
            <a:b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 return &amp;x; </a:t>
            </a:r>
          </a:p>
          <a:p>
            <a:pPr marL="0" indent="0">
              <a:buNone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} </a:t>
            </a:r>
          </a:p>
          <a:p>
            <a:pPr marL="0" indent="0">
              <a:buNone/>
            </a:pP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main() { </a:t>
            </a:r>
          </a:p>
          <a:p>
            <a:pPr marL="0" indent="0">
              <a:buNone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22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double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c = 0.0; </a:t>
            </a:r>
          </a:p>
          <a:p>
            <a:pPr marL="0" indent="0">
              <a:buNone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22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double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*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ptr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2200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ptr</a:t>
            </a:r>
            <a:r>
              <a:rPr lang="en-US" sz="2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en-US" sz="2200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addr_of</a:t>
            </a:r>
            <a:r>
              <a:rPr lang="en-US" sz="2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(c); </a:t>
            </a:r>
          </a:p>
          <a:p>
            <a:pPr marL="0" indent="0">
              <a:buNone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 *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ptr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= 10; </a:t>
            </a:r>
          </a:p>
          <a:p>
            <a:pPr marL="0" indent="0">
              <a:buNone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B11BCEE-85AF-4928-80FA-54240D90F81B}"/>
              </a:ext>
            </a:extLst>
          </p:cNvPr>
          <p:cNvSpPr txBox="1">
            <a:spLocks/>
          </p:cNvSpPr>
          <p:nvPr/>
        </p:nvSpPr>
        <p:spPr>
          <a:xfrm>
            <a:off x="6172200" y="1471613"/>
            <a:ext cx="4724399" cy="4391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double</a:t>
            </a: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*</a:t>
            </a:r>
            <a:r>
              <a:rPr lang="en-US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triple_of</a:t>
            </a: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22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double</a:t>
            </a: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x)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22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double</a:t>
            </a: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triple = 3 * x;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return &amp;triple;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}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main() {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22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double</a:t>
            </a: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*</a:t>
            </a:r>
            <a:r>
              <a:rPr lang="en-US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ptr</a:t>
            </a: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2200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ptr</a:t>
            </a:r>
            <a:r>
              <a:rPr lang="en-US" sz="2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en-US" sz="2200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triple_of</a:t>
            </a:r>
            <a:r>
              <a:rPr lang="en-US" sz="2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(10);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cs1010_println_double(*</a:t>
            </a:r>
            <a:r>
              <a:rPr lang="en-US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ptr</a:t>
            </a: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);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3514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F7EA-C6D4-4913-AB50-ADB68F64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r>
              <a:rPr lang="en-SG" sz="9600" dirty="0"/>
              <a:t>PROBLEM SETS</a:t>
            </a:r>
          </a:p>
        </p:txBody>
      </p:sp>
      <p:sp>
        <p:nvSpPr>
          <p:cNvPr id="4" name="AutoShape 2" descr="Image result for gong cha nus">
            <a:extLst>
              <a:ext uri="{FF2B5EF4-FFF2-40B4-BE49-F238E27FC236}">
                <a16:creationId xmlns:a16="http://schemas.microsoft.com/office/drawing/2014/main" id="{943BFA35-D113-4E70-8747-61669A1E3B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5150" y="17478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4" descr="Image result for gong cha nus">
            <a:extLst>
              <a:ext uri="{FF2B5EF4-FFF2-40B4-BE49-F238E27FC236}">
                <a16:creationId xmlns:a16="http://schemas.microsoft.com/office/drawing/2014/main" id="{7E6627FC-FBA5-4808-B20D-C2380A2724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57550" y="19002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EC7D028-D5EE-4DEA-A3DF-A37DDF18B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r>
              <a:rPr lang="en-SG" sz="4000" b="1" dirty="0">
                <a:solidFill>
                  <a:schemeClr val="tx1"/>
                </a:solidFill>
              </a:rPr>
              <a:t>13, 14, </a:t>
            </a:r>
            <a:r>
              <a:rPr lang="en-SG" sz="4000" dirty="0">
                <a:solidFill>
                  <a:srgbClr val="00B050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7099171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49141-8A96-447E-8CF7-F2F671682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15.1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B0B71-3490-40E0-9966-ADF3A5638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the function average that takes an array of k integers and k and returns the average of the k values in the array.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https://github.com/DigiPie/cs1010_tut_c09/blob/master/Tutorial_6/problem15_1.c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97608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F7EA-C6D4-4913-AB50-ADB68F64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r>
              <a:rPr lang="en-SG" sz="9600" dirty="0"/>
              <a:t>PROBLEM SETS</a:t>
            </a:r>
          </a:p>
        </p:txBody>
      </p:sp>
      <p:sp>
        <p:nvSpPr>
          <p:cNvPr id="4" name="AutoShape 2" descr="Image result for gong cha nus">
            <a:extLst>
              <a:ext uri="{FF2B5EF4-FFF2-40B4-BE49-F238E27FC236}">
                <a16:creationId xmlns:a16="http://schemas.microsoft.com/office/drawing/2014/main" id="{943BFA35-D113-4E70-8747-61669A1E3B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5150" y="17478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4" descr="Image result for gong cha nus">
            <a:extLst>
              <a:ext uri="{FF2B5EF4-FFF2-40B4-BE49-F238E27FC236}">
                <a16:creationId xmlns:a16="http://schemas.microsoft.com/office/drawing/2014/main" id="{7E6627FC-FBA5-4808-B20D-C2380A2724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57550" y="19002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EC7D028-D5EE-4DEA-A3DF-A37DDF18B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r>
              <a:rPr lang="en-SG" sz="4000" b="1" dirty="0">
                <a:solidFill>
                  <a:schemeClr val="tx1"/>
                </a:solidFill>
              </a:rPr>
              <a:t>13, 14, </a:t>
            </a:r>
            <a:r>
              <a:rPr lang="en-SG" sz="4000" dirty="0">
                <a:solidFill>
                  <a:srgbClr val="00B050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1614680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33F06-530D-4019-9A49-62FC730C9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15.2 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CDFBC-1D9C-4354-AF17-533EE8D51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int main() {</a:t>
            </a:r>
            <a:b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2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 = 0; </a:t>
            </a:r>
            <a:b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printf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("</a:t>
            </a:r>
            <a:r>
              <a:rPr lang="en-US" sz="24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%</a:t>
            </a:r>
            <a:r>
              <a:rPr lang="en-US" sz="2400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ld</a:t>
            </a:r>
            <a:r>
              <a:rPr lang="en-US" sz="24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\n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", max(&amp;a, 10));</a:t>
            </a:r>
            <a:b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// What’s wrong with this?</a:t>
            </a:r>
            <a:b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  <a:p>
            <a:pPr marL="0" indent="0">
              <a:buNone/>
            </a:pPr>
            <a:endParaRPr lang="en-SG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5139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33F06-530D-4019-9A49-62FC730C9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15.2 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CDFBC-1D9C-4354-AF17-533EE8D51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int main() {</a:t>
            </a:r>
            <a:b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2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 = 0; </a:t>
            </a: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// This only allocates one long value </a:t>
            </a:r>
            <a:b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printf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("</a:t>
            </a:r>
            <a:r>
              <a:rPr lang="en-US" sz="24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%</a:t>
            </a:r>
            <a:r>
              <a:rPr lang="en-US" sz="2400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ld</a:t>
            </a:r>
            <a:r>
              <a:rPr lang="en-US" sz="24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\n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", max(&amp;a, 10));</a:t>
            </a:r>
            <a:b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// What’s wrong with this?</a:t>
            </a:r>
            <a:b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// Hence when max() attempts to access a[1], the program fails</a:t>
            </a:r>
            <a:b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  <a:p>
            <a:pPr marL="0" indent="0">
              <a:buNone/>
            </a:pPr>
            <a:endParaRPr lang="en-SG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5557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33F06-530D-4019-9A49-62FC730C9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15.2 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CDFBC-1D9C-4354-AF17-533EE8D51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int main() {</a:t>
            </a:r>
            <a:b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2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 = 0; 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// This only allocates one long value </a:t>
            </a:r>
            <a:b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printf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("</a:t>
            </a:r>
            <a:r>
              <a:rPr lang="en-US" sz="24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%</a:t>
            </a:r>
            <a:r>
              <a:rPr lang="en-US" sz="2400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ld</a:t>
            </a:r>
            <a:r>
              <a:rPr lang="en-US" sz="24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\n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", max(&amp;a, 1));</a:t>
            </a:r>
            <a:b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// What about this?</a:t>
            </a:r>
            <a:b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  <a:p>
            <a:pPr marL="0" indent="0">
              <a:buNone/>
            </a:pPr>
            <a:endParaRPr lang="en-SG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0685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33F06-530D-4019-9A49-62FC730C9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15.2 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CDFBC-1D9C-4354-AF17-533EE8D51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int main() {</a:t>
            </a:r>
            <a:b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2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 = 0; 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// This only allocates one long value </a:t>
            </a:r>
            <a:b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printf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("</a:t>
            </a:r>
            <a:r>
              <a:rPr lang="en-US" sz="24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%</a:t>
            </a:r>
            <a:r>
              <a:rPr lang="en-US" sz="2400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ld</a:t>
            </a:r>
            <a:r>
              <a:rPr lang="en-US" sz="24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\n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", max(&amp;a, 1));</a:t>
            </a:r>
            <a:b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// What about this? </a:t>
            </a:r>
            <a:r>
              <a:rPr lang="en-US" sz="24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works because only a[0] aka a* is accessed.</a:t>
            </a:r>
            <a:b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  <a:p>
            <a:pPr marL="0" indent="0">
              <a:buNone/>
            </a:pPr>
            <a:endParaRPr lang="en-SG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645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CC659-19F1-4B72-B2ED-E8CCB2B87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Pointer Fact #2: [] in different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907DF-11AC-4E10-8BD3-F36D16B01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00175"/>
            <a:ext cx="9601200" cy="44672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 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a[10];</a:t>
            </a:r>
          </a:p>
          <a:p>
            <a:pPr lvl="1"/>
            <a:r>
              <a:rPr lang="en-US" dirty="0"/>
              <a:t>declare an array of 10 elements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a[</a:t>
            </a:r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] = 1; </a:t>
            </a:r>
          </a:p>
          <a:p>
            <a:pPr lvl="1"/>
            <a:r>
              <a:rPr lang="en-US" dirty="0"/>
              <a:t>set the 11th element of the array to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foo(a[</a:t>
            </a:r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]);</a:t>
            </a:r>
          </a:p>
          <a:p>
            <a:pPr lvl="1"/>
            <a:r>
              <a:rPr lang="en-US" dirty="0"/>
              <a:t>pass the 11th array element into foo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void 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foo(</a:t>
            </a:r>
            <a:r>
              <a:rPr lang="en-US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 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a[10]) { .. }</a:t>
            </a:r>
          </a:p>
          <a:p>
            <a:pPr lvl="1"/>
            <a:r>
              <a:rPr lang="en-US" dirty="0"/>
              <a:t>foo accepts an array of long as argument</a:t>
            </a:r>
            <a:endParaRPr lang="en-SG" dirty="0"/>
          </a:p>
          <a:p>
            <a:pPr marL="514350" indent="-514350">
              <a:buFont typeface="+mj-lt"/>
              <a:buAutoNum type="arabicPeriod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2336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F7EA-C6D4-4913-AB50-ADB68F64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r>
              <a:rPr lang="en-SG" sz="9600" dirty="0"/>
              <a:t>PROBLEM SETS</a:t>
            </a:r>
          </a:p>
        </p:txBody>
      </p:sp>
      <p:sp>
        <p:nvSpPr>
          <p:cNvPr id="4" name="AutoShape 2" descr="Image result for gong cha nus">
            <a:extLst>
              <a:ext uri="{FF2B5EF4-FFF2-40B4-BE49-F238E27FC236}">
                <a16:creationId xmlns:a16="http://schemas.microsoft.com/office/drawing/2014/main" id="{943BFA35-D113-4E70-8747-61669A1E3B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5150" y="17478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4" descr="Image result for gong cha nus">
            <a:extLst>
              <a:ext uri="{FF2B5EF4-FFF2-40B4-BE49-F238E27FC236}">
                <a16:creationId xmlns:a16="http://schemas.microsoft.com/office/drawing/2014/main" id="{7E6627FC-FBA5-4808-B20D-C2380A2724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57550" y="19002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EC7D028-D5EE-4DEA-A3DF-A37DDF18B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r>
              <a:rPr lang="en-SG" sz="4000" b="1" dirty="0">
                <a:solidFill>
                  <a:schemeClr val="tx1"/>
                </a:solidFill>
              </a:rPr>
              <a:t>13, 14, </a:t>
            </a:r>
            <a:r>
              <a:rPr lang="en-SG" sz="4000" dirty="0">
                <a:solidFill>
                  <a:srgbClr val="00B050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5410831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4CB1-8AE0-43A7-857A-0E842A470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SG" dirty="0"/>
              <a:t>Problem Set 15.3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8C8412B-6A58-4527-BE7C-BA052D445FB8}"/>
              </a:ext>
            </a:extLst>
          </p:cNvPr>
          <p:cNvSpPr txBox="1">
            <a:spLocks/>
          </p:cNvSpPr>
          <p:nvPr/>
        </p:nvSpPr>
        <p:spPr>
          <a:xfrm>
            <a:off x="1371601" y="1471613"/>
            <a:ext cx="4724399" cy="4391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max(</a:t>
            </a:r>
            <a:r>
              <a:rPr lang="en-US" sz="22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*list, </a:t>
            </a:r>
            <a:r>
              <a:rPr lang="en-US" sz="22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length) {</a:t>
            </a:r>
            <a:b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22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max_so_far</a:t>
            </a: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b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22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*</a:t>
            </a:r>
            <a:r>
              <a:rPr lang="en-US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curr</a:t>
            </a: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b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max_so_far</a:t>
            </a: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*list; </a:t>
            </a:r>
            <a:b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curr</a:t>
            </a: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list + 1;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for (</a:t>
            </a:r>
            <a:r>
              <a:rPr lang="en-US" sz="22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1; </a:t>
            </a:r>
            <a:r>
              <a:rPr lang="en-US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!= length; </a:t>
            </a:r>
            <a:r>
              <a:rPr lang="en-US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+= 1) {</a:t>
            </a:r>
            <a:b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if (</a:t>
            </a:r>
            <a:r>
              <a:rPr lang="en-US" sz="22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</a:t>
            </a:r>
            <a:r>
              <a:rPr lang="en-US" sz="2200" b="1" dirty="0" err="1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curr</a:t>
            </a:r>
            <a:r>
              <a:rPr lang="en-US" sz="22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 </a:t>
            </a:r>
            <a:r>
              <a:rPr lang="en-US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max_so_far</a:t>
            </a: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{</a:t>
            </a:r>
            <a:b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</a:t>
            </a:r>
            <a:r>
              <a:rPr lang="en-US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max_so_far</a:t>
            </a: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*</a:t>
            </a:r>
            <a:r>
              <a:rPr lang="en-US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curr</a:t>
            </a: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b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}</a:t>
            </a:r>
            <a:b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sz="2200" b="1" dirty="0" err="1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curr</a:t>
            </a:r>
            <a:r>
              <a:rPr lang="en-US" sz="22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+= 1; </a:t>
            </a:r>
            <a:br>
              <a:rPr lang="en-US" sz="22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2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  <a:b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return </a:t>
            </a:r>
            <a:r>
              <a:rPr lang="en-US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max_so_far</a:t>
            </a: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b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B11BCEE-85AF-4928-80FA-54240D90F81B}"/>
              </a:ext>
            </a:extLst>
          </p:cNvPr>
          <p:cNvSpPr txBox="1">
            <a:spLocks/>
          </p:cNvSpPr>
          <p:nvPr/>
        </p:nvSpPr>
        <p:spPr>
          <a:xfrm>
            <a:off x="6172200" y="1471613"/>
            <a:ext cx="4724399" cy="4391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</a:t>
            </a:r>
            <a:r>
              <a:rPr lang="en-US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curr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i="1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is the similar to</a:t>
            </a:r>
          </a:p>
          <a:p>
            <a:pPr lvl="1"/>
            <a:r>
              <a:rPr lang="en-US" sz="2400" b="1" i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list[</a:t>
            </a:r>
            <a:r>
              <a:rPr lang="en-US" sz="2400" b="1" i="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2400" b="1" i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</a:p>
          <a:p>
            <a:pPr marL="457200" indent="-457200">
              <a:buFont typeface="+mj-lt"/>
              <a:buAutoNum type="arabicPeriod"/>
            </a:pPr>
            <a:r>
              <a:rPr lang="en-SG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curr</a:t>
            </a:r>
            <a:r>
              <a:rPr lang="en-SG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+= 1 </a:t>
            </a:r>
            <a:r>
              <a:rPr lang="en-SG" sz="2400" i="1" dirty="0"/>
              <a:t>is similar to</a:t>
            </a:r>
          </a:p>
          <a:p>
            <a:pPr lvl="1"/>
            <a:r>
              <a:rPr lang="en-SG" sz="2400" b="1" i="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SG" sz="2400" b="1" i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+= 1</a:t>
            </a:r>
          </a:p>
          <a:p>
            <a:pPr marL="457200" indent="-457200">
              <a:buFont typeface="+mj-lt"/>
              <a:buAutoNum type="arabicPeriod"/>
            </a:pPr>
            <a:r>
              <a:rPr lang="en-SG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*(</a:t>
            </a:r>
            <a:r>
              <a:rPr lang="en-SG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curr</a:t>
            </a:r>
            <a:r>
              <a:rPr lang="en-SG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+ 5) </a:t>
            </a:r>
            <a:r>
              <a:rPr lang="en-SG" sz="2400" i="1" dirty="0"/>
              <a:t>is similar to</a:t>
            </a:r>
          </a:p>
          <a:p>
            <a:pPr lvl="1"/>
            <a:r>
              <a:rPr lang="en-SG" sz="2400" b="1" i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list[5]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  <a:latin typeface="+mj-lt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  <a:latin typeface="+mj-lt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1105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F7EA-C6D4-4913-AB50-ADB68F64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r>
              <a:rPr lang="en-SG" sz="9600" dirty="0"/>
              <a:t>THE 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72013-C836-4794-9AEE-FB645CB8A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r>
              <a:rPr lang="en-SG" sz="2400" b="1" dirty="0">
                <a:solidFill>
                  <a:srgbClr val="00B050"/>
                </a:solidFill>
                <a:hlinkClick r:id="rId3"/>
              </a:rPr>
              <a:t>https://github.com/DigiPie/cs1010_tut_c09</a:t>
            </a:r>
            <a:r>
              <a:rPr lang="en-SG" sz="2400" b="1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4" name="AutoShape 2" descr="Image result for gong cha nus">
            <a:extLst>
              <a:ext uri="{FF2B5EF4-FFF2-40B4-BE49-F238E27FC236}">
                <a16:creationId xmlns:a16="http://schemas.microsoft.com/office/drawing/2014/main" id="{943BFA35-D113-4E70-8747-61669A1E3B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5150" y="17478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4" descr="Image result for gong cha nus">
            <a:extLst>
              <a:ext uri="{FF2B5EF4-FFF2-40B4-BE49-F238E27FC236}">
                <a16:creationId xmlns:a16="http://schemas.microsoft.com/office/drawing/2014/main" id="{7E6627FC-FBA5-4808-B20D-C2380A2724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57550" y="19002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4905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CC659-19F1-4B72-B2ED-E8CCB2B87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Pointer Fact #3: Array decay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907DF-11AC-4E10-8BD3-F36D16B01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00175"/>
            <a:ext cx="9601200" cy="44672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 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*a = cs1010_read_long_array(10); </a:t>
            </a:r>
            <a:r>
              <a:rPr lang="en-US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// OKAY</a:t>
            </a:r>
          </a:p>
          <a:p>
            <a:pPr lvl="1"/>
            <a:r>
              <a:rPr lang="en-US" i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cs1010_read_long_array() </a:t>
            </a:r>
            <a:r>
              <a:rPr lang="en-US" dirty="0">
                <a:solidFill>
                  <a:schemeClr val="tx1"/>
                </a:solidFill>
              </a:rPr>
              <a:t>returns a pointer to an array, and not an array itself.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can still use </a:t>
            </a:r>
            <a:r>
              <a:rPr lang="en-US" i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a[</a:t>
            </a:r>
            <a:r>
              <a:rPr lang="en-US" i="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i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 which is equivalent to </a:t>
            </a:r>
            <a:r>
              <a:rPr lang="en-US" i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*(a + </a:t>
            </a:r>
            <a:r>
              <a:rPr lang="en-US" i="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i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*a = {1, 2, 3}; </a:t>
            </a:r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// NOT OKAY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*a is a pointer, no space is allocated for 3 long values</a:t>
            </a:r>
          </a:p>
          <a:p>
            <a:pPr marL="0" indent="0">
              <a:buNone/>
            </a:pPr>
            <a:r>
              <a:rPr lang="en-SG" dirty="0">
                <a:hlinkClick r:id="rId3"/>
              </a:rPr>
              <a:t>https://stackoverflow.com/questions/1461432/what-is-array-decaying</a:t>
            </a:r>
            <a:r>
              <a:rPr lang="en-SG" dirty="0"/>
              <a:t> </a:t>
            </a:r>
          </a:p>
          <a:p>
            <a:endParaRPr lang="en-SG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SG" dirty="0"/>
          </a:p>
          <a:p>
            <a:pPr marL="514350" indent="-514350">
              <a:buFont typeface="+mj-lt"/>
              <a:buAutoNum type="arabicPeriod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64974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F7EA-C6D4-4913-AB50-ADB68F64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r>
              <a:rPr lang="en-SG" sz="9600" dirty="0"/>
              <a:t>PROBLEM SETS</a:t>
            </a:r>
          </a:p>
        </p:txBody>
      </p:sp>
      <p:sp>
        <p:nvSpPr>
          <p:cNvPr id="4" name="AutoShape 2" descr="Image result for gong cha nus">
            <a:extLst>
              <a:ext uri="{FF2B5EF4-FFF2-40B4-BE49-F238E27FC236}">
                <a16:creationId xmlns:a16="http://schemas.microsoft.com/office/drawing/2014/main" id="{943BFA35-D113-4E70-8747-61669A1E3B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5150" y="17478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4" descr="Image result for gong cha nus">
            <a:extLst>
              <a:ext uri="{FF2B5EF4-FFF2-40B4-BE49-F238E27FC236}">
                <a16:creationId xmlns:a16="http://schemas.microsoft.com/office/drawing/2014/main" id="{7E6627FC-FBA5-4808-B20D-C2380A2724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57550" y="19002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EC7D028-D5EE-4DEA-A3DF-A37DDF18B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r>
              <a:rPr lang="en-SG" sz="4000" b="1" dirty="0">
                <a:solidFill>
                  <a:srgbClr val="00B050"/>
                </a:solidFill>
              </a:rPr>
              <a:t>13</a:t>
            </a:r>
            <a:r>
              <a:rPr lang="en-SG" sz="4000" b="1" dirty="0">
                <a:solidFill>
                  <a:schemeClr val="tx1"/>
                </a:solidFill>
              </a:rPr>
              <a:t>, 14, 15</a:t>
            </a:r>
            <a:endParaRPr lang="en-SG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619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4CB1-8AE0-43A7-857A-0E842A470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13.1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8C8412B-6A58-4527-BE7C-BA052D445FB8}"/>
              </a:ext>
            </a:extLst>
          </p:cNvPr>
          <p:cNvSpPr txBox="1">
            <a:spLocks/>
          </p:cNvSpPr>
          <p:nvPr/>
        </p:nvSpPr>
        <p:spPr>
          <a:xfrm>
            <a:off x="1371601" y="1471613"/>
            <a:ext cx="9872662" cy="4391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#include &lt;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math.h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square(</a:t>
            </a:r>
            <a:r>
              <a:rPr lang="en-US" sz="2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x)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return x*x;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} </a:t>
            </a:r>
            <a:endParaRPr lang="en-SG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double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hypotenuse_of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2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base, </a:t>
            </a:r>
            <a:r>
              <a:rPr lang="en-US" sz="2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height) {</a:t>
            </a:r>
            <a:b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return sqrt(square(base) + square(height));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main() {</a:t>
            </a:r>
            <a:b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hypotenuse_of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(3, 4);</a:t>
            </a:r>
            <a:b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en-SG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904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4CB1-8AE0-43A7-857A-0E842A470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13.1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8C8412B-6A58-4527-BE7C-BA052D445FB8}"/>
              </a:ext>
            </a:extLst>
          </p:cNvPr>
          <p:cNvSpPr txBox="1">
            <a:spLocks/>
          </p:cNvSpPr>
          <p:nvPr/>
        </p:nvSpPr>
        <p:spPr>
          <a:xfrm>
            <a:off x="1371601" y="1471613"/>
            <a:ext cx="9872662" cy="4391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#include &lt;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math.h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square(</a:t>
            </a:r>
            <a:r>
              <a:rPr lang="en-US" sz="2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x)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return x*x;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} </a:t>
            </a:r>
            <a:endParaRPr lang="en-SG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highlight>
                  <a:srgbClr val="FF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double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highlight>
                  <a:srgbClr val="FF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hypotenuse_of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2400" dirty="0">
                <a:solidFill>
                  <a:srgbClr val="0070C0"/>
                </a:solidFill>
                <a:highlight>
                  <a:srgbClr val="FF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base, </a:t>
            </a:r>
            <a:r>
              <a:rPr lang="en-US" sz="2400" dirty="0">
                <a:solidFill>
                  <a:srgbClr val="0070C0"/>
                </a:solidFill>
                <a:highlight>
                  <a:srgbClr val="FF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height) 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{</a:t>
            </a:r>
            <a:b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return sqrt(square(base) + square(height));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main() {</a:t>
            </a:r>
            <a:b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hypotenuse_of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(3, 4);</a:t>
            </a:r>
            <a:b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en-SG" sz="2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6E0A85-4F2B-4120-A92B-B1F8D950FDA1}"/>
              </a:ext>
            </a:extLst>
          </p:cNvPr>
          <p:cNvSpPr/>
          <p:nvPr/>
        </p:nvSpPr>
        <p:spPr>
          <a:xfrm>
            <a:off x="7702850" y="4964502"/>
            <a:ext cx="4233789" cy="9430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7BBEE-D95F-42AD-9FD2-2C495F1A003A}"/>
              </a:ext>
            </a:extLst>
          </p:cNvPr>
          <p:cNvSpPr txBox="1"/>
          <p:nvPr/>
        </p:nvSpPr>
        <p:spPr>
          <a:xfrm>
            <a:off x="7697998" y="4573483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main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806C1E-65AA-40B8-BF68-795B8F406325}"/>
              </a:ext>
            </a:extLst>
          </p:cNvPr>
          <p:cNvSpPr/>
          <p:nvPr/>
        </p:nvSpPr>
        <p:spPr>
          <a:xfrm>
            <a:off x="7702850" y="2990081"/>
            <a:ext cx="4233789" cy="14145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59207-B32C-43FD-9CBA-CBB9F888B06F}"/>
              </a:ext>
            </a:extLst>
          </p:cNvPr>
          <p:cNvSpPr txBox="1"/>
          <p:nvPr/>
        </p:nvSpPr>
        <p:spPr>
          <a:xfrm>
            <a:off x="7697998" y="2562719"/>
            <a:ext cx="2686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halkduster" panose="03050602040202020205" pitchFamily="66" charset="77"/>
              </a:rPr>
              <a:t>hypotenuse_of</a:t>
            </a:r>
            <a:endParaRPr lang="en-US" sz="2400" dirty="0">
              <a:latin typeface="Chalkduster" panose="03050602040202020205" pitchFamily="66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852F2C-A65B-47FD-A1CE-1D626BAC4D65}"/>
              </a:ext>
            </a:extLst>
          </p:cNvPr>
          <p:cNvSpPr/>
          <p:nvPr/>
        </p:nvSpPr>
        <p:spPr>
          <a:xfrm>
            <a:off x="8954782" y="3112160"/>
            <a:ext cx="2859314" cy="535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DDDBDE-8D72-45AA-944A-1088D68398D4}"/>
              </a:ext>
            </a:extLst>
          </p:cNvPr>
          <p:cNvSpPr txBox="1"/>
          <p:nvPr/>
        </p:nvSpPr>
        <p:spPr>
          <a:xfrm>
            <a:off x="7947660" y="3154229"/>
            <a:ext cx="918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base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3C364-B939-484A-B223-972C99CEAADB}"/>
              </a:ext>
            </a:extLst>
          </p:cNvPr>
          <p:cNvSpPr txBox="1"/>
          <p:nvPr/>
        </p:nvSpPr>
        <p:spPr>
          <a:xfrm>
            <a:off x="7725248" y="3780041"/>
            <a:ext cx="1228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height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45976D-4FE7-4A69-B01A-4DC78D9E6BA0}"/>
              </a:ext>
            </a:extLst>
          </p:cNvPr>
          <p:cNvSpPr/>
          <p:nvPr/>
        </p:nvSpPr>
        <p:spPr>
          <a:xfrm>
            <a:off x="8976509" y="3743228"/>
            <a:ext cx="2859314" cy="535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0865315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1656</Words>
  <Application>Microsoft Office PowerPoint</Application>
  <PresentationFormat>Widescreen</PresentationFormat>
  <Paragraphs>520</Paragraphs>
  <Slides>52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Chalkduster</vt:lpstr>
      <vt:lpstr>Arial</vt:lpstr>
      <vt:lpstr>Calibri</vt:lpstr>
      <vt:lpstr>Franklin Gothic Book</vt:lpstr>
      <vt:lpstr>Segoe UI</vt:lpstr>
      <vt:lpstr>Crop</vt:lpstr>
      <vt:lpstr>CS1010</vt:lpstr>
      <vt:lpstr>Today’s plan</vt:lpstr>
      <vt:lpstr>recap</vt:lpstr>
      <vt:lpstr>Pointer Fact #1: Short-cut</vt:lpstr>
      <vt:lpstr>Pointer Fact #2: [] in different context</vt:lpstr>
      <vt:lpstr>Pointer Fact #3: Array decay</vt:lpstr>
      <vt:lpstr>PROBLEM SETS</vt:lpstr>
      <vt:lpstr>Problem Set 13.1</vt:lpstr>
      <vt:lpstr>Problem Set 13.1</vt:lpstr>
      <vt:lpstr>Problem Set 13.1</vt:lpstr>
      <vt:lpstr>Problem Set 13.1</vt:lpstr>
      <vt:lpstr>Problem Set 13.1</vt:lpstr>
      <vt:lpstr>Problem Set 13.1</vt:lpstr>
      <vt:lpstr>Problem Set 13.1</vt:lpstr>
      <vt:lpstr>Problem Set 13.1</vt:lpstr>
      <vt:lpstr>Problem Set 13.1</vt:lpstr>
      <vt:lpstr>PROBLEM SETS</vt:lpstr>
      <vt:lpstr>Problem Set 13.2</vt:lpstr>
      <vt:lpstr>Problem Set 13.2</vt:lpstr>
      <vt:lpstr>Problem Set 13.2</vt:lpstr>
      <vt:lpstr>Problem Set 13.2</vt:lpstr>
      <vt:lpstr>Problem Set 13.2</vt:lpstr>
      <vt:lpstr>Problem Set 13.2</vt:lpstr>
      <vt:lpstr>Problem Set 13.2</vt:lpstr>
      <vt:lpstr>Problem Set 13.2</vt:lpstr>
      <vt:lpstr>Problem Set 13.2</vt:lpstr>
      <vt:lpstr>PROBLEM SETS</vt:lpstr>
      <vt:lpstr>Problem Set 13.3</vt:lpstr>
      <vt:lpstr>Problem Set 13.3</vt:lpstr>
      <vt:lpstr>PROBLEM SETS</vt:lpstr>
      <vt:lpstr>Problem Set 14.1</vt:lpstr>
      <vt:lpstr>Problem Set 14.1</vt:lpstr>
      <vt:lpstr>PowerPoint Presentation</vt:lpstr>
      <vt:lpstr>Problem Set 14.1</vt:lpstr>
      <vt:lpstr>Problem Set 14.1</vt:lpstr>
      <vt:lpstr>PowerPoint Presentation</vt:lpstr>
      <vt:lpstr>Problem Set 14.1</vt:lpstr>
      <vt:lpstr>Problem Set 14.1</vt:lpstr>
      <vt:lpstr>PowerPoint Presentation</vt:lpstr>
      <vt:lpstr>PROBLEM SETS</vt:lpstr>
      <vt:lpstr>Problem Set 14.2</vt:lpstr>
      <vt:lpstr>Problem Set 14.2</vt:lpstr>
      <vt:lpstr>PROBLEM SETS</vt:lpstr>
      <vt:lpstr>Problem Set 15.1</vt:lpstr>
      <vt:lpstr>PROBLEM SETS</vt:lpstr>
      <vt:lpstr>Problem Set 15.2 a)</vt:lpstr>
      <vt:lpstr>Problem Set 15.2 a)</vt:lpstr>
      <vt:lpstr>Problem Set 15.2 b)</vt:lpstr>
      <vt:lpstr>Problem Set 15.2 b)</vt:lpstr>
      <vt:lpstr>PROBLEM SETS</vt:lpstr>
      <vt:lpstr>Problem Set 15.3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</dc:title>
  <dc:creator>Evan Tay</dc:creator>
  <cp:lastModifiedBy>Evan Tay</cp:lastModifiedBy>
  <cp:revision>20</cp:revision>
  <dcterms:created xsi:type="dcterms:W3CDTF">2018-10-07T13:04:46Z</dcterms:created>
  <dcterms:modified xsi:type="dcterms:W3CDTF">2018-10-07T18:11:52Z</dcterms:modified>
</cp:coreProperties>
</file>