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cc7c1b633_2_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9cc7c1b633_2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cc7c1b633_8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9cc7c1b633_8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cc7c1b633_2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9cc7c1b633_2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9cc7c1b633_2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9cc7c1b633_2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cc7c1b63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cc7c1b63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cc7c1b633_2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9cc7c1b633_2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cc7c1b633_8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9cc7c1b633_8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cc7c1b633_8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9cc7c1b633_8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cc7c1b633_6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9cc7c1b633_6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cc7c1b633_2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9cc7c1b633_2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cc7c1b633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9cc7c1b633_2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cc7c1b633_2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9cc7c1b633_2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cc7c1b633_2_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9cc7c1b633_2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629840" y="273844"/>
            <a:ext cx="788670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629840" y="1260872"/>
            <a:ext cx="3868342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2" type="body"/>
          </p:nvPr>
        </p:nvSpPr>
        <p:spPr>
          <a:xfrm>
            <a:off x="4629150" y="1260872"/>
            <a:ext cx="3887391" cy="61793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9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1382" y="4811070"/>
            <a:ext cx="193968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4294967295" type="ctr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</a:pPr>
            <a:r>
              <a:rPr b="1" i="0" lang="pt-BR" sz="4500" u="none" cap="none" strike="noStrike">
                <a:solidFill>
                  <a:srgbClr val="000000"/>
                </a:solidFill>
              </a:rPr>
              <a:t>Image Classification</a:t>
            </a:r>
            <a:endParaRPr b="1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</a:pPr>
            <a:r>
              <a:rPr b="1" i="0" lang="pt-BR" sz="4500" u="none" cap="none" strike="noStrike">
                <a:solidFill>
                  <a:srgbClr val="000000"/>
                </a:solidFill>
              </a:rPr>
              <a:t>With CNN</a:t>
            </a:r>
            <a:endParaRPr b="1"/>
          </a:p>
        </p:txBody>
      </p:sp>
      <p:sp>
        <p:nvSpPr>
          <p:cNvPr id="95" name="Google Shape;95;p23"/>
          <p:cNvSpPr txBox="1"/>
          <p:nvPr>
            <p:ph idx="4294967295" type="subTitle"/>
          </p:nvPr>
        </p:nvSpPr>
        <p:spPr>
          <a:xfrm>
            <a:off x="1143000" y="3086903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- 5 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Ahmad - Georg - Matheus - Sofia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/>
          <p:nvPr>
            <p:ph type="title"/>
          </p:nvPr>
        </p:nvSpPr>
        <p:spPr>
          <a:xfrm>
            <a:off x="258175" y="273850"/>
            <a:ext cx="8606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>
                <a:solidFill>
                  <a:schemeClr val="dk1"/>
                </a:solidFill>
              </a:rPr>
              <a:t>Image Classification – Transfer Learning with VGG16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None/>
            </a:pPr>
            <a:r>
              <a:rPr b="1" lang="pt-BR"/>
              <a:t>🧠🔄</a:t>
            </a:r>
            <a:endParaRPr b="1"/>
          </a:p>
        </p:txBody>
      </p:sp>
      <p:sp>
        <p:nvSpPr>
          <p:cNvPr id="156" name="Google Shape;156;p32"/>
          <p:cNvSpPr txBox="1"/>
          <p:nvPr>
            <p:ph idx="1" type="body"/>
          </p:nvPr>
        </p:nvSpPr>
        <p:spPr>
          <a:xfrm>
            <a:off x="333875" y="1268050"/>
            <a:ext cx="7182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epochs, batch size 64, Adam optimizer (learning rate = 0.001), ReLU &amp; Softmax activation, </a:t>
            </a: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VGG16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convolutional base frozen + custom classifier (Flatten, Dense 128, Dropout 0.5, Dense 10 softmax)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Accuracy: 0.5916 (~59%) | Loss: 1.1737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Accuracy: 0.5968 (~60%) | Loss: 1.1530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transfer learning allowed the model to leverage pre-trained features, which improved performance and reduced training time. This approach is particularly useful when working with limited data, and it showed good validation accuracy while learning efficiently.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Winning Model 🏆</a:t>
            </a:r>
            <a:endParaRPr b="1" sz="5200"/>
          </a:p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251175" y="1369275"/>
            <a:ext cx="44412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Model: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ResNet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0.8425 | </a:t>
            </a: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0.6126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Quick recap of alternatives</a:t>
            </a:r>
            <a:r>
              <a:rPr lang="pt-BR" sz="1300">
                <a:latin typeface="Arial"/>
                <a:ea typeface="Arial"/>
                <a:cs typeface="Arial"/>
                <a:sym typeface="Arial"/>
              </a:rPr>
              <a:t>: 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CNN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MobileNetV2 (Transfer Learning)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with Data Augmentation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Observations: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 outperformed all other models in both accuracy and stability.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simpler CNNs improved training stability and reduced loss, highlighting the importance of normalization in deep learning.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sted-movie.png" id="163" name="Google Shape;16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150" y="1369275"/>
            <a:ext cx="4080302" cy="2884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type="title"/>
          </p:nvPr>
        </p:nvSpPr>
        <p:spPr>
          <a:xfrm>
            <a:off x="628650" y="6149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Takeaways 🔑</a:t>
            </a:r>
            <a:endParaRPr b="1"/>
          </a:p>
        </p:txBody>
      </p:sp>
      <p:sp>
        <p:nvSpPr>
          <p:cNvPr id="169" name="Google Shape;169;p34"/>
          <p:cNvSpPr txBox="1"/>
          <p:nvPr>
            <p:ph idx="1" type="body"/>
          </p:nvPr>
        </p:nvSpPr>
        <p:spPr>
          <a:xfrm>
            <a:off x="628650" y="1132700"/>
            <a:ext cx="38760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Residual connections in ResNet improve learning for deeper networks.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Outperformed simple CNN and augmented CNN.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 / Conclusions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most effective model for CIFAR-10 classification.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improves generalization but alone is insufficient.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simple CNN boosts performance.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learning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no good results on the dataset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4"/>
          <p:cNvSpPr txBox="1"/>
          <p:nvPr/>
        </p:nvSpPr>
        <p:spPr>
          <a:xfrm>
            <a:off x="4822250" y="1055700"/>
            <a:ext cx="40812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Challenges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Overfitting when training on limited subsets of data.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High loss with simple CNN, even with small architectures.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Choosing optimal hyperparameters (batch size, learning rate, epochs).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200">
                <a:solidFill>
                  <a:schemeClr val="dk1"/>
                </a:solidFill>
              </a:rPr>
              <a:t>Key Learnings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Preprocessing (one-hot encoding, normalization) is crucial for CNNs.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Data augmentation mitigates overfitting but doesn’t fully replace model complexity.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Deep architectures like ResNet handle vanishing gradient and outperform shallow networks.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pt-BR" sz="1200">
                <a:solidFill>
                  <a:schemeClr val="dk1"/>
                </a:solidFill>
              </a:rPr>
              <a:t>Combining batch normalization and advanced architectures yields the best results.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/>
          <p:nvPr>
            <p:ph type="title"/>
          </p:nvPr>
        </p:nvSpPr>
        <p:spPr>
          <a:xfrm>
            <a:off x="628650" y="69369"/>
            <a:ext cx="7886700" cy="9942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Closing Remarks ✍️</a:t>
            </a:r>
            <a:endParaRPr/>
          </a:p>
        </p:txBody>
      </p:sp>
      <p:sp>
        <p:nvSpPr>
          <p:cNvPr id="176" name="Google Shape;176;p35"/>
          <p:cNvSpPr txBox="1"/>
          <p:nvPr>
            <p:ph idx="1" type="body"/>
          </p:nvPr>
        </p:nvSpPr>
        <p:spPr>
          <a:xfrm>
            <a:off x="416300" y="1063575"/>
            <a:ext cx="3943500" cy="3568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666"/>
              <a:buFont typeface="Arial"/>
              <a:buNone/>
            </a:pP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image classification project demonstrated the </a:t>
            </a:r>
            <a:r>
              <a:rPr b="1"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of deep learning</a:t>
            </a: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impact of architectural choices on model performance.</a:t>
            </a:r>
            <a:b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Through multiple experiments — from a </a:t>
            </a:r>
            <a:r>
              <a:rPr b="1"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CNN</a:t>
            </a: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augmentation</a:t>
            </a: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pt-BR" sz="358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we observed clear improvements in accuracy, stability, and generalization.</a:t>
            </a:r>
            <a:endParaRPr sz="358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5757"/>
              <a:buFont typeface="Arial"/>
              <a:buNone/>
            </a:pPr>
            <a:r>
              <a:t/>
            </a:r>
            <a:endParaRPr sz="42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5"/>
          <p:cNvSpPr txBox="1"/>
          <p:nvPr>
            <p:ph idx="1" type="body"/>
          </p:nvPr>
        </p:nvSpPr>
        <p:spPr>
          <a:xfrm>
            <a:off x="4572000" y="1063575"/>
            <a:ext cx="3943500" cy="3568800"/>
          </a:xfrm>
          <a:prstGeom prst="rect">
            <a:avLst/>
          </a:prstGeom>
        </p:spPr>
        <p:txBody>
          <a:bodyPr anchorCtr="0" anchor="t" bIns="34275" lIns="34275" spcFirstLastPara="1" rIns="34275" wrap="square" tIns="3427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journey showed that</a:t>
            </a: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65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adjustments like </a:t>
            </a:r>
            <a:r>
              <a:rPr b="1"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batch normalization</a:t>
            </a: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augmentation</a:t>
            </a: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make a significant difference.</a:t>
            </a:r>
            <a:b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6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’s residual learning architecture remains one of the most reliable methods for image classification.</a:t>
            </a:r>
            <a:b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36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Continuous experimentation and fine-tuning are key to achieving high performance in real-world applications.</a:t>
            </a:r>
            <a:b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pt-BR" sz="49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Thoughts</a:t>
            </a:r>
            <a:endParaRPr b="1" sz="49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 deep learning, progress comes not only from deeper models —</a:t>
            </a:r>
            <a:b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72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from deeper understanding.”</a:t>
            </a:r>
            <a:endParaRPr sz="472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Methods (preprocessing) ⚙️</a:t>
            </a:r>
            <a:endParaRPr b="1"/>
          </a:p>
        </p:txBody>
      </p:sp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333875" y="1770375"/>
            <a:ext cx="45930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8415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b="1"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Used:</a:t>
            </a: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CIFAR-10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Reviewed all dataset classes and organized them into training vectors.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Converted class labels into </a:t>
            </a:r>
            <a:r>
              <a:rPr b="1"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one-hot encoding</a:t>
            </a: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model compatibility.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Filtered the dataset to include only animal classes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Remapped class indexes accordingly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Evaluation: </a:t>
            </a: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on animal classes showed </a:t>
            </a:r>
            <a:r>
              <a:rPr b="1"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significant overfitting</a:t>
            </a: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our experiments.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75" y="1770375"/>
            <a:ext cx="3124850" cy="289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5657850" y="1403800"/>
            <a:ext cx="29328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Sample of the selected classes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/>
              <a:t>Model Evaluation 📊</a:t>
            </a:r>
            <a:endParaRPr b="1"/>
          </a:p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333875" y="1770375"/>
            <a:ext cx="49422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184150" lvl="0" marL="177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models on the animal subset.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</a:t>
            </a:r>
            <a:r>
              <a:rPr b="1"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significant overfitting</a:t>
            </a: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experiments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177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Evaluated multiple architectures to find best performance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/>
              <a:t>Experiments Overview 🔬</a:t>
            </a:r>
            <a:endParaRPr b="1"/>
          </a:p>
        </p:txBody>
      </p:sp>
      <p:sp>
        <p:nvSpPr>
          <p:cNvPr id="115" name="Google Shape;115;p26"/>
          <p:cNvSpPr txBox="1"/>
          <p:nvPr>
            <p:ph idx="1" type="body"/>
          </p:nvPr>
        </p:nvSpPr>
        <p:spPr>
          <a:xfrm>
            <a:off x="333875" y="1770375"/>
            <a:ext cx="83919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tested multiple CNN-based approaches: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CNN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MobileNetV2 (Transfer Learning)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with Data Augmentation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ResNet</a:t>
            </a:r>
            <a:b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experiment aimed to improve model accuracy and reduce loss.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Image Classification </a:t>
            </a:r>
            <a:r>
              <a:rPr b="1" lang="pt-BR"/>
              <a:t>- S</a:t>
            </a:r>
            <a:r>
              <a:rPr b="1" i="0" lang="pt-BR" sz="3300" u="none" cap="none" strike="noStrike">
                <a:solidFill>
                  <a:srgbClr val="000000"/>
                </a:solidFill>
              </a:rPr>
              <a:t>imple CNN</a:t>
            </a:r>
            <a:endParaRPr b="1" i="0" sz="3300" u="none" cap="none" strike="noStrike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/>
              <a:t>📷🔍</a:t>
            </a:r>
            <a:endParaRPr b="1"/>
          </a:p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198525" y="1579150"/>
            <a:ext cx="4250100" cy="3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10 epochs, batch size 64, Adam optimizer, ReLU &amp; Softmax activation, 4 neuron layers.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Accuracy: 0.6849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 8.905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❏"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Accuracy: 0.6835 | Loss: 9.255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Basic CNN performed reasonably but showed high loss, suggesting room for improvement (possible main causes: underfitting or lack of model depth)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75" y="1941672"/>
            <a:ext cx="4250099" cy="263525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7"/>
          <p:cNvSpPr txBox="1"/>
          <p:nvPr/>
        </p:nvSpPr>
        <p:spPr>
          <a:xfrm>
            <a:off x="4719375" y="1488900"/>
            <a:ext cx="4250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Calibri"/>
                <a:ea typeface="Calibri"/>
                <a:cs typeface="Calibri"/>
                <a:sym typeface="Calibri"/>
              </a:rPr>
              <a:t>Metrics - Parameters Example:</a:t>
            </a:r>
            <a:endParaRPr sz="2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Image Classification </a:t>
            </a:r>
            <a:r>
              <a:rPr b="1" lang="pt-BR"/>
              <a:t>- VGG-Style CNN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/>
              <a:t>📷🧱</a:t>
            </a:r>
            <a:endParaRPr b="1"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141175" y="1369225"/>
            <a:ext cx="4050600" cy="35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45 epochs, batch size 512, Adam optimizer (learning rate = 0.001), ReLU &amp; Softmax activation, 11 convolutional + dense layers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Accuracy: 0.733 | Loss: 1.672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VGG-style CNN showed improved accuracy compared to the simple CNN.</a:t>
            </a:r>
            <a:b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Training was more stable due to batch normalization, but the model still displayed moderate loss — indicating potential for further optimization or regularization.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812" y="1369225"/>
            <a:ext cx="3983612" cy="26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Image Classification </a:t>
            </a:r>
            <a:r>
              <a:rPr b="1" lang="pt-BR"/>
              <a:t>- CNN with Data Augmentation - Early Stopping </a:t>
            </a:r>
            <a:r>
              <a:rPr b="1" i="0" lang="pt-BR" sz="3300" u="none" cap="none" strike="noStrike">
                <a:solidFill>
                  <a:srgbClr val="000000"/>
                </a:solidFill>
              </a:rPr>
              <a:t>📷✨</a:t>
            </a:r>
            <a:endParaRPr b="1"/>
          </a:p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8650" y="1526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50 epochs, batch size 128, Adam optimizer (learning rate = 0.001), ReLU &amp; Softmax activation, 4 convolutional + dense layers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Accuracy: 0.8505 (~85%) | Loss: 0.3791 (38%)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❏"/>
            </a:pP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Validation Accuracy: 0.6892 (~69%) | Loss: 1.1196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b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augmentation helped slightly improve validation performance, and early stopping prevented overfitting.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Image Classification with Resnet</a:t>
            </a:r>
            <a:endParaRPr b="1" i="0" sz="3300" u="none" cap="none" strike="noStrike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lang="pt-BR"/>
              <a:t>📷📈</a:t>
            </a:r>
            <a:endParaRPr b="1"/>
          </a:p>
        </p:txBody>
      </p:sp>
      <p:sp>
        <p:nvSpPr>
          <p:cNvPr id="142" name="Google Shape;142;p30"/>
          <p:cNvSpPr txBox="1"/>
          <p:nvPr>
            <p:ph idx="1" type="body"/>
          </p:nvPr>
        </p:nvSpPr>
        <p:spPr>
          <a:xfrm>
            <a:off x="628650" y="15422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Concept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Addressing Vanishing Gradient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Allows models to learn identity functions.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Forward Original Inputs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Enables unchanged re-passing of inputs.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Simplified Learning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Easier adjustments when function complexity is unnecessary.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Stable Gradient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Enhances training efficiency in deeper networks.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Efficiency and Accuracy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Facilitates effective model construction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</a:rPr>
              <a:t>Resnet Model</a:t>
            </a:r>
            <a:r>
              <a:rPr b="1" lang="pt-BR"/>
              <a:t> </a:t>
            </a:r>
            <a:r>
              <a:rPr b="1" i="0" lang="pt-BR" sz="3300" u="none" cap="none" strike="noStrike">
                <a:solidFill>
                  <a:srgbClr val="000000"/>
                </a:solidFill>
              </a:rPr>
              <a:t>📈</a:t>
            </a:r>
            <a:endParaRPr b="1"/>
          </a:p>
        </p:txBody>
      </p:sp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4932225" y="1268025"/>
            <a:ext cx="3811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7145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optimizer is used with the default learning rate of 0.001.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model uses </a:t>
            </a: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crossentropy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compute the loss.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b="1"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Rate Scheduler</a:t>
            </a:r>
            <a:r>
              <a:rPr lang="pt-BR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learning rate is reduced by a factor of 0.4 if validation loss does not improve over 5 epochs.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149" name="Google Shape;149;p31" title="screenshot_2025-10-24_160917_48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475" y="3983525"/>
            <a:ext cx="5189375" cy="9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1" title="Screenshot 2025-10-24 1609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125" y="1338791"/>
            <a:ext cx="4310102" cy="2573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