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hjq3joc4Pv/wYevTFBgCstlKtj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DD7D28-38AE-472A-A09A-269E2EC0EB46}">
  <a:tblStyle styleId="{D2DD7D28-38AE-472A-A09A-269E2EC0EB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EFF3BF8-1382-4811-8381-27EB2139797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Sheet3.xlsx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Config.1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Random Forest</c:v>
                </c:pt>
                <c:pt idx="1">
                  <c:v>Logistic Regression</c:v>
                </c:pt>
                <c:pt idx="2">
                  <c:v>Naive Bayes</c:v>
                </c:pt>
                <c:pt idx="3">
                  <c:v>XG Boost</c:v>
                </c:pt>
                <c:pt idx="4">
                  <c:v>SF NN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90</c:v>
                </c:pt>
                <c:pt idx="1">
                  <c:v>93</c:v>
                </c:pt>
                <c:pt idx="2">
                  <c:v>94</c:v>
                </c:pt>
                <c:pt idx="3">
                  <c:v>84</c:v>
                </c:pt>
                <c:pt idx="4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DA-4152-8974-B0B0943EB5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Config.2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Random Forest</c:v>
                </c:pt>
                <c:pt idx="1">
                  <c:v>Logistic Regression</c:v>
                </c:pt>
                <c:pt idx="2">
                  <c:v>Naive Bayes</c:v>
                </c:pt>
                <c:pt idx="3">
                  <c:v>XG Boost</c:v>
                </c:pt>
                <c:pt idx="4">
                  <c:v>SF NN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91</c:v>
                </c:pt>
                <c:pt idx="1">
                  <c:v>94</c:v>
                </c:pt>
                <c:pt idx="2">
                  <c:v>95</c:v>
                </c:pt>
                <c:pt idx="3">
                  <c:v>83</c:v>
                </c:pt>
                <c:pt idx="4">
                  <c:v>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DA-4152-8974-B0B0943EB5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Config.3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Random Forest</c:v>
                </c:pt>
                <c:pt idx="1">
                  <c:v>Logistic Regression</c:v>
                </c:pt>
                <c:pt idx="2">
                  <c:v>Naive Bayes</c:v>
                </c:pt>
                <c:pt idx="3">
                  <c:v>XG Boost</c:v>
                </c:pt>
                <c:pt idx="4">
                  <c:v>SF NN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90</c:v>
                </c:pt>
                <c:pt idx="1">
                  <c:v>93</c:v>
                </c:pt>
                <c:pt idx="2">
                  <c:v>94</c:v>
                </c:pt>
                <c:pt idx="3">
                  <c:v>82</c:v>
                </c:pt>
                <c:pt idx="4">
                  <c:v>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24-4F72-9363-6BEB2568BB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54431"/>
        <c:axId val="109778767"/>
      </c:line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Preprocessing </a:t>
            </a:r>
            <a:r>
              <a:rPr lang="en-US" dirty="0" smtClean="0"/>
              <a:t>pipelines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Forest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clen + lemmatize + TD-IDF</c:v>
                </c:pt>
                <c:pt idx="1">
                  <c:v>TD-IDF (raw text)</c:v>
                </c:pt>
                <c:pt idx="2">
                  <c:v>TD-IDF (stopword removed)</c:v>
                </c:pt>
                <c:pt idx="3">
                  <c:v>Sentence embedding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91</c:v>
                </c:pt>
                <c:pt idx="2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97-4ED9-9D7E-FA5135C9C8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Linear Regression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clen + lemmatize + TD-IDF</c:v>
                </c:pt>
                <c:pt idx="1">
                  <c:v>TD-IDF (raw text)</c:v>
                </c:pt>
                <c:pt idx="2">
                  <c:v>TD-IDF (stopword removed)</c:v>
                </c:pt>
                <c:pt idx="3">
                  <c:v>Sentence embedding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93</c:v>
                </c:pt>
                <c:pt idx="1">
                  <c:v>94</c:v>
                </c:pt>
                <c:pt idx="2">
                  <c:v>93</c:v>
                </c:pt>
                <c:pt idx="3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97-4ED9-9D7E-FA5135C9C8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Naive Bayes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clen + lemmatize + TD-IDF</c:v>
                </c:pt>
                <c:pt idx="1">
                  <c:v>TD-IDF (raw text)</c:v>
                </c:pt>
                <c:pt idx="2">
                  <c:v>TD-IDF (stopword removed)</c:v>
                </c:pt>
                <c:pt idx="3">
                  <c:v>Sentence embedding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94</c:v>
                </c:pt>
                <c:pt idx="1">
                  <c:v>95</c:v>
                </c:pt>
                <c:pt idx="2">
                  <c:v>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97-4ED9-9D7E-FA5135C9C86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XG Boost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clen + lemmatize + TD-IDF</c:v>
                </c:pt>
                <c:pt idx="1">
                  <c:v>TD-IDF (raw text)</c:v>
                </c:pt>
                <c:pt idx="2">
                  <c:v>TD-IDF (stopword removed)</c:v>
                </c:pt>
                <c:pt idx="3">
                  <c:v>Sentence embedding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84</c:v>
                </c:pt>
                <c:pt idx="1">
                  <c:v>83</c:v>
                </c:pt>
                <c:pt idx="2">
                  <c:v>82</c:v>
                </c:pt>
                <c:pt idx="3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EA-472B-95F5-064E25CDCD6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SF NN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clen + lemmatize + TD-IDF</c:v>
                </c:pt>
                <c:pt idx="1">
                  <c:v>TD-IDF (raw text)</c:v>
                </c:pt>
                <c:pt idx="2">
                  <c:v>TD-IDF (stopword removed)</c:v>
                </c:pt>
                <c:pt idx="3">
                  <c:v>Sentence embedding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93</c:v>
                </c:pt>
                <c:pt idx="1">
                  <c:v>94</c:v>
                </c:pt>
                <c:pt idx="2">
                  <c:v>94</c:v>
                </c:pt>
                <c:pt idx="3">
                  <c:v>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5F-4828-B213-E46A68D24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54431"/>
        <c:axId val="109778767"/>
      </c:line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Config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Random Forest</c:v>
                </c:pt>
                <c:pt idx="1">
                  <c:v>Linear Regression</c:v>
                </c:pt>
                <c:pt idx="2">
                  <c:v>Naive Bayes</c:v>
                </c:pt>
                <c:pt idx="3">
                  <c:v>XG Boost</c:v>
                </c:pt>
                <c:pt idx="4">
                  <c:v>SF NN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90</c:v>
                </c:pt>
                <c:pt idx="1">
                  <c:v>93</c:v>
                </c:pt>
                <c:pt idx="2">
                  <c:v>94</c:v>
                </c:pt>
                <c:pt idx="3">
                  <c:v>84</c:v>
                </c:pt>
                <c:pt idx="4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DA-4BDF-A72C-7ECED7C12F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Config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Random Forest</c:v>
                </c:pt>
                <c:pt idx="1">
                  <c:v>Linear Regression</c:v>
                </c:pt>
                <c:pt idx="2">
                  <c:v>Naive Bayes</c:v>
                </c:pt>
                <c:pt idx="3">
                  <c:v>XG Boost</c:v>
                </c:pt>
                <c:pt idx="4">
                  <c:v>SF NN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91</c:v>
                </c:pt>
                <c:pt idx="1">
                  <c:v>94</c:v>
                </c:pt>
                <c:pt idx="2">
                  <c:v>95</c:v>
                </c:pt>
                <c:pt idx="3">
                  <c:v>83</c:v>
                </c:pt>
                <c:pt idx="4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DA-4BDF-A72C-7ECED7C12F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Config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Random Forest</c:v>
                </c:pt>
                <c:pt idx="1">
                  <c:v>Linear Regression</c:v>
                </c:pt>
                <c:pt idx="2">
                  <c:v>Naive Bayes</c:v>
                </c:pt>
                <c:pt idx="3">
                  <c:v>XG Boost</c:v>
                </c:pt>
                <c:pt idx="4">
                  <c:v>SF NN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90</c:v>
                </c:pt>
                <c:pt idx="1">
                  <c:v>93</c:v>
                </c:pt>
                <c:pt idx="2">
                  <c:v>94</c:v>
                </c:pt>
                <c:pt idx="3">
                  <c:v>82</c:v>
                </c:pt>
                <c:pt idx="4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DA-4BDF-A72C-7ECED7C12F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Embedding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Random Forest</c:v>
                </c:pt>
                <c:pt idx="1">
                  <c:v>Linear Regression</c:v>
                </c:pt>
                <c:pt idx="2">
                  <c:v>Naive Bayes</c:v>
                </c:pt>
                <c:pt idx="3">
                  <c:v>XG Boost</c:v>
                </c:pt>
                <c:pt idx="4">
                  <c:v>SF NN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93</c:v>
                </c:pt>
                <c:pt idx="2">
                  <c:v>0</c:v>
                </c:pt>
                <c:pt idx="3">
                  <c:v>93</c:v>
                </c:pt>
                <c:pt idx="4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76-4803-B432-399F241031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97-4C13-AF8F-B049F27072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97-4C13-AF8F-B049F2707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9efff8fa4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9efff8fa4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9efff8fa4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9efff8fa44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efff8fa44_3_5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39efff8fa44_3_5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g39efff8fa44_3_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4.xm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5775158"/>
            <a:ext cx="12192000" cy="1130241"/>
          </a:xfrm>
          <a:prstGeom prst="rect">
            <a:avLst/>
          </a:prstGeom>
          <a:solidFill>
            <a:srgbClr val="59595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18658" y="5114101"/>
            <a:ext cx="4542300" cy="197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 2</a:t>
            </a:r>
            <a:br>
              <a:rPr b="1" i="0" lang="en-US" sz="6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4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48475" y="6341682"/>
            <a:ext cx="4113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99FF33"/>
                </a:solidFill>
                <a:latin typeface="Calibri"/>
                <a:ea typeface="Calibri"/>
                <a:cs typeface="Calibri"/>
                <a:sym typeface="Calibri"/>
              </a:rPr>
              <a:t>Group 4_  Georg, Mariana, Ralitza, Sandra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4711991" y="3355196"/>
            <a:ext cx="8743432" cy="19786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Helvetica Neue"/>
              <a:buNone/>
            </a:pPr>
            <a:r>
              <a:rPr b="0" lang="en-US" sz="3200" u="non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natural language processing challenge</a:t>
            </a:r>
            <a:endParaRPr b="0" sz="3200" u="non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0414115" y="5295884"/>
            <a:ext cx="2097154" cy="11464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Helvetica Neue"/>
              <a:buNone/>
            </a:pPr>
            <a:r>
              <a:rPr b="1" lang="en-US" sz="5400" u="non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NLP</a:t>
            </a:r>
            <a:br>
              <a:rPr b="1" lang="en-US" sz="600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sz="480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5262465" cy="6905400"/>
          </a:xfrm>
          <a:prstGeom prst="rect">
            <a:avLst/>
          </a:prstGeom>
          <a:solidFill>
            <a:srgbClr val="59595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-48128" y="-202780"/>
            <a:ext cx="4362037" cy="13170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lang="en-US" sz="2800">
                <a:solidFill>
                  <a:srgbClr val="99FF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executive summary</a:t>
            </a:r>
            <a:br>
              <a:rPr b="1" lang="en-US" sz="2800">
                <a:solidFill>
                  <a:srgbClr val="99FF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sz="2800">
              <a:solidFill>
                <a:srgbClr val="99FF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218661" y="1260680"/>
            <a:ext cx="4726563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FF33"/>
                </a:solidFill>
                <a:latin typeface="Calibri"/>
                <a:ea typeface="Calibri"/>
                <a:cs typeface="Calibri"/>
                <a:sym typeface="Calibri"/>
              </a:rPr>
              <a:t>Naive Bayes </a:t>
            </a:r>
            <a:r>
              <a:rPr lang="en-US" sz="2000">
                <a:solidFill>
                  <a:srgbClr val="99FF33"/>
                </a:solidFill>
                <a:latin typeface="Calibri"/>
                <a:ea typeface="Calibri"/>
                <a:cs typeface="Calibri"/>
                <a:sym typeface="Calibri"/>
              </a:rPr>
              <a:t>(best model)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FF33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99FF33"/>
                </a:solidFill>
                <a:latin typeface="Calibri"/>
                <a:ea typeface="Calibri"/>
                <a:cs typeface="Calibri"/>
                <a:sym typeface="Calibri"/>
              </a:rPr>
              <a:t>95 % </a:t>
            </a:r>
            <a:r>
              <a:rPr lang="en-US" sz="2000">
                <a:solidFill>
                  <a:srgbClr val="99FF33"/>
                </a:solidFill>
                <a:latin typeface="Calibri"/>
                <a:ea typeface="Calibri"/>
                <a:cs typeface="Calibri"/>
                <a:sym typeface="Calibri"/>
              </a:rPr>
              <a:t>(validation accuracy)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FF33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99FF33"/>
                </a:solidFill>
                <a:latin typeface="Calibri"/>
                <a:ea typeface="Calibri"/>
                <a:cs typeface="Calibri"/>
                <a:sym typeface="Calibri"/>
              </a:rPr>
              <a:t>Config.2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CC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CC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CCFF"/>
                </a:solidFill>
                <a:latin typeface="Calibri"/>
                <a:ea typeface="Calibri"/>
                <a:cs typeface="Calibri"/>
                <a:sym typeface="Calibri"/>
              </a:rPr>
              <a:t>alternatives considered &amp; tested</a:t>
            </a:r>
            <a:endParaRPr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6CC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66CCFF"/>
                </a:solidFill>
                <a:latin typeface="Calibri"/>
                <a:ea typeface="Calibri"/>
                <a:cs typeface="Calibri"/>
                <a:sym typeface="Calibri"/>
              </a:rPr>
              <a:t>Random Forest (91% with Config.2)</a:t>
            </a:r>
            <a:endParaRPr sz="12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6CC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66CCFF"/>
                </a:solidFill>
                <a:latin typeface="Calibri"/>
                <a:ea typeface="Calibri"/>
                <a:cs typeface="Calibri"/>
                <a:sym typeface="Calibri"/>
              </a:rPr>
              <a:t>Logistic Regression (94% with Config.2)</a:t>
            </a:r>
            <a:endParaRPr sz="12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6CC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66CCFF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1800">
                <a:solidFill>
                  <a:srgbClr val="66CCFF"/>
                </a:solidFill>
                <a:latin typeface="Calibri"/>
                <a:ea typeface="Calibri"/>
                <a:cs typeface="Calibri"/>
                <a:sym typeface="Calibri"/>
              </a:rPr>
              <a:t> (84% with Config.1)</a:t>
            </a:r>
            <a:endParaRPr sz="12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6CC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66CCFF"/>
                </a:solidFill>
                <a:latin typeface="Calibri"/>
                <a:ea typeface="Calibri"/>
                <a:cs typeface="Calibri"/>
                <a:sym typeface="Calibri"/>
              </a:rPr>
              <a:t>Simple Feedforward</a:t>
            </a:r>
            <a:r>
              <a:rPr lang="en-US" sz="1800">
                <a:solidFill>
                  <a:srgbClr val="66CCFF"/>
                </a:solidFill>
                <a:latin typeface="Calibri"/>
                <a:ea typeface="Calibri"/>
                <a:cs typeface="Calibri"/>
                <a:sym typeface="Calibri"/>
              </a:rPr>
              <a:t> NN (94% with Config.2)</a:t>
            </a:r>
            <a:endParaRPr sz="1800">
              <a:solidFill>
                <a:srgbClr val="66CC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CC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CC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CC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CC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methodology &amp; considerations</a:t>
            </a:r>
            <a:endParaRPr/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Config.1 </a:t>
            </a:r>
            <a:endParaRPr sz="1300"/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Config.2 </a:t>
            </a:r>
            <a:endParaRPr sz="1300">
              <a:solidFill>
                <a:schemeClr val="accent3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•"/>
            </a:pPr>
            <a:r>
              <a:rPr lang="en-US" sz="1900">
                <a:solidFill>
                  <a:srgbClr val="66CCFF"/>
                </a:solidFill>
                <a:latin typeface="Calibri"/>
                <a:ea typeface="Calibri"/>
                <a:cs typeface="Calibri"/>
                <a:sym typeface="Calibri"/>
              </a:rPr>
              <a:t>Config</a:t>
            </a:r>
            <a:r>
              <a:rPr lang="en-US" sz="1900">
                <a:solidFill>
                  <a:srgbClr val="66CCFF"/>
                </a:solidFill>
                <a:latin typeface="Calibri"/>
                <a:ea typeface="Calibri"/>
                <a:cs typeface="Calibri"/>
                <a:sym typeface="Calibri"/>
              </a:rPr>
              <a:t>.3</a:t>
            </a:r>
            <a:r>
              <a:rPr lang="en-US" sz="2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rgbClr val="66CC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CC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CC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0" name="Google Shape;100;p2"/>
          <p:cNvGraphicFramePr/>
          <p:nvPr/>
        </p:nvGraphicFramePr>
        <p:xfrm>
          <a:off x="6379876" y="1464179"/>
          <a:ext cx="4652579" cy="4262237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0" y="1"/>
            <a:ext cx="12192000" cy="1118936"/>
          </a:xfrm>
          <a:prstGeom prst="rect">
            <a:avLst/>
          </a:prstGeom>
          <a:solidFill>
            <a:srgbClr val="59595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-213608" y="-81446"/>
            <a:ext cx="74307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lang="en-US" sz="2800">
                <a:solidFill>
                  <a:srgbClr val="99FF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models (preprocessing &amp; embedding)</a:t>
            </a:r>
            <a:endParaRPr b="1" sz="2800">
              <a:solidFill>
                <a:srgbClr val="99FF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07" name="Google Shape;107;p3"/>
          <p:cNvGraphicFramePr/>
          <p:nvPr/>
        </p:nvGraphicFramePr>
        <p:xfrm>
          <a:off x="5263575" y="2404625"/>
          <a:ext cx="6778200" cy="3552300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108" name="Google Shape;108;p3"/>
          <p:cNvGraphicFramePr/>
          <p:nvPr/>
        </p:nvGraphicFramePr>
        <p:xfrm>
          <a:off x="300075" y="284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{D2DD7D28-38AE-472A-A09A-269E2EC0EB46}</a:tableStyleId>
              </a:tblPr>
              <a:tblGrid>
                <a:gridCol w="2364325"/>
                <a:gridCol w="2364325"/>
              </a:tblGrid>
              <a:tr h="36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highlight>
                            <a:schemeClr val="lt1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Configuration</a:t>
                      </a:r>
                      <a:endParaRPr b="1">
                        <a:highlight>
                          <a:schemeClr val="lt1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highlight>
                            <a:schemeClr val="lt1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  <a:endParaRPr b="1">
                        <a:highlight>
                          <a:schemeClr val="lt1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4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1F2328"/>
                          </a:solidFill>
                          <a:highlight>
                            <a:schemeClr val="lt1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 Clean + Lemmatize + TF-IDF</a:t>
                      </a:r>
                      <a:endParaRPr sz="1000">
                        <a:highlight>
                          <a:schemeClr val="lt1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1F2328"/>
                          </a:solidFill>
                          <a:highlight>
                            <a:schemeClr val="lt1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Custom cleaning and lemmatization, bigram TF-IDF</a:t>
                      </a:r>
                      <a:endParaRPr sz="1000">
                        <a:highlight>
                          <a:schemeClr val="lt1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4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1F2328"/>
                          </a:solidFill>
                          <a:highlight>
                            <a:schemeClr val="lt1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 TF-IDF (raw text)</a:t>
                      </a:r>
                      <a:endParaRPr sz="1000">
                        <a:highlight>
                          <a:schemeClr val="lt1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1F2328"/>
                          </a:solidFill>
                          <a:highlight>
                            <a:schemeClr val="lt1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Unprocessed text with 1–3 grams</a:t>
                      </a:r>
                      <a:endParaRPr sz="1000">
                        <a:highlight>
                          <a:schemeClr val="lt1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4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1F2328"/>
                          </a:solidFill>
                          <a:highlight>
                            <a:schemeClr val="lt1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3. TF-IDF (stopwords removed)</a:t>
                      </a:r>
                      <a:endParaRPr sz="1000">
                        <a:highlight>
                          <a:schemeClr val="lt1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1F2328"/>
                          </a:solidFill>
                          <a:highlight>
                            <a:schemeClr val="lt1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Removes English stopwords</a:t>
                      </a:r>
                      <a:endParaRPr sz="1000">
                        <a:highlight>
                          <a:schemeClr val="lt1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  <a:tr h="34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1F2328"/>
                          </a:solidFill>
                          <a:highlight>
                            <a:schemeClr val="lt1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 Sentence Embeddings</a:t>
                      </a:r>
                      <a:endParaRPr sz="1000">
                        <a:highlight>
                          <a:schemeClr val="lt1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1F2328"/>
                          </a:solidFill>
                          <a:highlight>
                            <a:schemeClr val="lt1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Encoded with all-MiniLM-L6-v2 (384-dim vectors)</a:t>
                      </a:r>
                      <a:endParaRPr sz="1000">
                        <a:highlight>
                          <a:schemeClr val="lt1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3"/>
          <p:cNvSpPr txBox="1"/>
          <p:nvPr/>
        </p:nvSpPr>
        <p:spPr>
          <a:xfrm>
            <a:off x="7445700" y="5527325"/>
            <a:ext cx="1356900" cy="41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7420300" y="5527325"/>
            <a:ext cx="1356900" cy="41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6061400" y="5531525"/>
            <a:ext cx="1155600" cy="41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8935950" y="5531525"/>
            <a:ext cx="10236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0131750" y="5527325"/>
            <a:ext cx="790800" cy="41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1058850" y="5531175"/>
            <a:ext cx="638400" cy="41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SF NN</a:t>
            </a:r>
            <a:endParaRPr sz="1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/>
          <p:nvPr/>
        </p:nvSpPr>
        <p:spPr>
          <a:xfrm>
            <a:off x="0" y="1"/>
            <a:ext cx="12192000" cy="1034715"/>
          </a:xfrm>
          <a:prstGeom prst="rect">
            <a:avLst/>
          </a:prstGeom>
          <a:solidFill>
            <a:srgbClr val="59595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-657225" y="-144649"/>
            <a:ext cx="87483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lang="en-US" sz="2800">
                <a:solidFill>
                  <a:srgbClr val="99FF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</a:t>
            </a:r>
            <a:r>
              <a:rPr b="1" lang="en-US" sz="2800">
                <a:solidFill>
                  <a:srgbClr val="99FF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hods (preprocessing &amp; embedding)</a:t>
            </a:r>
            <a:endParaRPr b="1" sz="2800">
              <a:solidFill>
                <a:srgbClr val="99FF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21" name="Google Shape;121;p5"/>
          <p:cNvGraphicFramePr/>
          <p:nvPr/>
        </p:nvGraphicFramePr>
        <p:xfrm>
          <a:off x="1580251" y="1757898"/>
          <a:ext cx="8415900" cy="441060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g39efff8fa44_3_5"/>
          <p:cNvGraphicFramePr/>
          <p:nvPr/>
        </p:nvGraphicFramePr>
        <p:xfrm>
          <a:off x="1099717" y="250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{6EFF3BF8-1382-4811-8381-27EB2139797E}</a:tableStyleId>
              </a:tblPr>
              <a:tblGrid>
                <a:gridCol w="1954000"/>
                <a:gridCol w="3459325"/>
                <a:gridCol w="3314625"/>
              </a:tblGrid>
              <a:tr h="62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TF-IDF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Embeddings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1900" marB="121900" marR="121900" marL="121900"/>
                </a:tc>
              </a:tr>
              <a:tr h="8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Interpretable?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✅ Yes — we know which words matter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❌ No — abstract dimensions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1900" marB="121900" marR="121900" marL="121900"/>
                </a:tc>
              </a:tr>
              <a:tr h="8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Captures meaning?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❌ </a:t>
                      </a:r>
                      <a:r>
                        <a:rPr lang="en-US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✅ </a:t>
                      </a:r>
                      <a:r>
                        <a:rPr lang="en-US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1900" marB="121900" marR="121900" marL="121900"/>
                </a:tc>
              </a:tr>
              <a:tr h="85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Best for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Simple, small, domain-specific data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Large, semantic, cross-domain data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121900" marB="121900" marR="121900" marL="121900"/>
                </a:tc>
              </a:tr>
            </a:tbl>
          </a:graphicData>
        </a:graphic>
      </p:graphicFrame>
      <p:sp>
        <p:nvSpPr>
          <p:cNvPr id="127" name="Google Shape;127;g39efff8fa44_3_5"/>
          <p:cNvSpPr txBox="1"/>
          <p:nvPr>
            <p:ph idx="1" type="body"/>
          </p:nvPr>
        </p:nvSpPr>
        <p:spPr>
          <a:xfrm>
            <a:off x="415600" y="1536626"/>
            <a:ext cx="11360700" cy="52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❌ </a:t>
            </a: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Embeddings didn’t significantly improve the performance of our models (except for XGBoost).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g39efff8fa44_3_5"/>
          <p:cNvSpPr/>
          <p:nvPr/>
        </p:nvSpPr>
        <p:spPr>
          <a:xfrm>
            <a:off x="0" y="0"/>
            <a:ext cx="12192000" cy="1095000"/>
          </a:xfrm>
          <a:prstGeom prst="rect">
            <a:avLst/>
          </a:prstGeom>
          <a:solidFill>
            <a:srgbClr val="59595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39efff8fa44_3_5"/>
          <p:cNvSpPr txBox="1"/>
          <p:nvPr>
            <p:ph type="title"/>
          </p:nvPr>
        </p:nvSpPr>
        <p:spPr>
          <a:xfrm>
            <a:off x="320350" y="26951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99FF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note about embeddings</a:t>
            </a:r>
            <a:endParaRPr b="1">
              <a:solidFill>
                <a:srgbClr val="99FF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0" y="0"/>
            <a:ext cx="12192000" cy="1094874"/>
          </a:xfrm>
          <a:prstGeom prst="rect">
            <a:avLst/>
          </a:prstGeom>
          <a:solidFill>
            <a:srgbClr val="59595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-120319" y="-178718"/>
            <a:ext cx="6172201" cy="13170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lang="en-US" sz="2800">
                <a:solidFill>
                  <a:srgbClr val="99FF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vs validation accuracy</a:t>
            </a:r>
            <a:br>
              <a:rPr b="1" lang="en-US" sz="2800">
                <a:solidFill>
                  <a:srgbClr val="99FF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sz="2800">
              <a:solidFill>
                <a:srgbClr val="99FF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6" name="Google Shape;136;p6"/>
          <p:cNvGraphicFramePr/>
          <p:nvPr/>
        </p:nvGraphicFramePr>
        <p:xfrm>
          <a:off x="501424" y="2045408"/>
          <a:ext cx="3551689" cy="3522959"/>
        </p:xfrm>
        <a:graphic>
          <a:graphicData uri="http://schemas.openxmlformats.org/drawingml/2006/chart">
            <c:chart r:id="rId3"/>
          </a:graphicData>
        </a:graphic>
      </p:graphicFrame>
      <p:pic>
        <p:nvPicPr>
          <p:cNvPr id="137" name="Google Shape;13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5436" y="1651517"/>
            <a:ext cx="2305310" cy="4310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5">
            <a:alphaModFix/>
          </a:blip>
          <a:srcRect b="10583" l="9586" r="60390" t="36551"/>
          <a:stretch/>
        </p:blipFill>
        <p:spPr>
          <a:xfrm>
            <a:off x="7345350" y="1651525"/>
            <a:ext cx="4375848" cy="43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/>
          <p:nvPr/>
        </p:nvSpPr>
        <p:spPr>
          <a:xfrm>
            <a:off x="4240185" y="5946556"/>
            <a:ext cx="27099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10 words_TEST dataset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7345350" y="5985700"/>
            <a:ext cx="27099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10 words_TRAIN dataset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/>
          <p:nvPr/>
        </p:nvSpPr>
        <p:spPr>
          <a:xfrm>
            <a:off x="0" y="0"/>
            <a:ext cx="12192000" cy="994800"/>
          </a:xfrm>
          <a:prstGeom prst="rect">
            <a:avLst/>
          </a:prstGeom>
          <a:solidFill>
            <a:srgbClr val="59595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-1225224" y="-578776"/>
            <a:ext cx="50565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</a:pPr>
            <a:r>
              <a:rPr b="1" lang="en-US" sz="2800">
                <a:solidFill>
                  <a:srgbClr val="99FF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takeaways</a:t>
            </a:r>
            <a:endParaRPr b="1" sz="2800">
              <a:solidFill>
                <a:srgbClr val="99FF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558925" y="3528475"/>
            <a:ext cx="109494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Challenges and Key learnings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●"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training and testing data consistency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text was exactly the same in structure and format, so that overfitting that avoided overfitting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●"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Saving time with TF-IDF built- in- cleaner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Lowercasing– Tokenization--Stop-word removal, N-gram creation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●"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 processing data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Manually cleaning and using the built- in- cleaner of TF-IDF resulted removing too much data and losing valuable features. This resulted in a much lower accuracy.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8"/>
          <p:cNvSpPr txBox="1"/>
          <p:nvPr>
            <p:ph idx="4294967295" type="body"/>
          </p:nvPr>
        </p:nvSpPr>
        <p:spPr>
          <a:xfrm>
            <a:off x="558925" y="1223425"/>
            <a:ext cx="1094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latin typeface="Helvetica Neue"/>
                <a:ea typeface="Helvetica Neue"/>
                <a:cs typeface="Helvetica Neue"/>
                <a:sym typeface="Helvetica Neue"/>
              </a:rPr>
              <a:t>Recap and Conclusions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Font typeface="Helvetica Neue"/>
              <a:buChar char="•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Raw text+ TF-IDF+ Naive Bayes Model= 95% (best model)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9efff8fa44_1_16"/>
          <p:cNvSpPr/>
          <p:nvPr/>
        </p:nvSpPr>
        <p:spPr>
          <a:xfrm>
            <a:off x="0" y="5775158"/>
            <a:ext cx="12192000" cy="1130100"/>
          </a:xfrm>
          <a:prstGeom prst="rect">
            <a:avLst/>
          </a:prstGeom>
          <a:solidFill>
            <a:srgbClr val="59595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39efff8fa44_1_16"/>
          <p:cNvSpPr txBox="1"/>
          <p:nvPr/>
        </p:nvSpPr>
        <p:spPr>
          <a:xfrm>
            <a:off x="3496954" y="5255692"/>
            <a:ext cx="5198100" cy="197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Helvetica Neue"/>
              <a:buNone/>
            </a:pPr>
            <a:r>
              <a:rPr b="1" lang="en-US" sz="6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br>
              <a:rPr b="1" lang="en-US" sz="6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sz="4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g39efff8fa44_1_16"/>
          <p:cNvSpPr/>
          <p:nvPr/>
        </p:nvSpPr>
        <p:spPr>
          <a:xfrm>
            <a:off x="3535054" y="6393440"/>
            <a:ext cx="411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FF33"/>
                </a:solidFill>
                <a:latin typeface="Calibri"/>
                <a:ea typeface="Calibri"/>
                <a:cs typeface="Calibri"/>
                <a:sym typeface="Calibri"/>
              </a:rPr>
              <a:t>Group 4_  Georg, Mariana, Ralitza, Sandra</a:t>
            </a:r>
            <a:endParaRPr/>
          </a:p>
        </p:txBody>
      </p:sp>
      <p:sp>
        <p:nvSpPr>
          <p:cNvPr id="156" name="Google Shape;156;g39efff8fa44_1_16"/>
          <p:cNvSpPr txBox="1"/>
          <p:nvPr>
            <p:ph idx="4294967295" type="body"/>
          </p:nvPr>
        </p:nvSpPr>
        <p:spPr>
          <a:xfrm>
            <a:off x="558925" y="1223425"/>
            <a:ext cx="1094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latin typeface="Helvetica Neue"/>
                <a:ea typeface="Helvetica Neue"/>
                <a:cs typeface="Helvetica Neue"/>
                <a:sym typeface="Helvetica Neue"/>
              </a:rPr>
              <a:t>Our estimate for accuracy on TEST DATA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Font typeface="Helvetica Neue"/>
              <a:buChar char="•"/>
            </a:pPr>
            <a:r>
              <a:rPr b="1" lang="en-US" sz="1900">
                <a:latin typeface="Helvetica Neue"/>
                <a:ea typeface="Helvetica Neue"/>
                <a:cs typeface="Helvetica Neue"/>
                <a:sym typeface="Helvetica Neue"/>
              </a:rPr>
              <a:t>92% - 94% </a:t>
            </a:r>
            <a:endParaRPr b="1" sz="1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2024-10-03T09:08:22Z</dcterms:created>
  <dc:creator>Carlos Fenollosa</dc:creator>
</cp:coreProperties>
</file>