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3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12095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0321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19600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66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6002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5264A-87FD-4453-B64F-601FFDD59EA8}"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96626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5264A-87FD-4453-B64F-601FFDD59EA8}"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27398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B5264A-87FD-4453-B64F-601FFDD59EA8}" type="datetimeFigureOut">
              <a:rPr lang="en-US" smtClean="0"/>
              <a:t>4/8/2022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384647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69DC36-B429-45CE-8A74-3095C5A4D1CD}" type="slidenum">
              <a:rPr lang="en-US" smtClean="0"/>
              <a:t>‹#›</a:t>
            </a:fld>
            <a:endParaRPr lang="en-US"/>
          </a:p>
        </p:txBody>
      </p:sp>
    </p:spTree>
    <p:extLst>
      <p:ext uri="{BB962C8B-B14F-4D97-AF65-F5344CB8AC3E}">
        <p14:creationId xmlns:p14="http://schemas.microsoft.com/office/powerpoint/2010/main" val="361862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0881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B5264A-87FD-4453-B64F-601FFDD59EA8}" type="datetimeFigureOut">
              <a:rPr lang="en-US" smtClean="0"/>
              <a:t>4/8/2022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69DC36-B429-45CE-8A74-3095C5A4D1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85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pygame.org/new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D2E3-C4FD-45CA-AAE4-7393EC5857B9}"/>
              </a:ext>
            </a:extLst>
          </p:cNvPr>
          <p:cNvSpPr>
            <a:spLocks noGrp="1"/>
          </p:cNvSpPr>
          <p:nvPr>
            <p:ph type="ctrTitle"/>
          </p:nvPr>
        </p:nvSpPr>
        <p:spPr>
          <a:xfrm>
            <a:off x="1524000" y="835742"/>
            <a:ext cx="9144000" cy="2674221"/>
          </a:xfrm>
        </p:spPr>
        <p:txBody>
          <a:bodyPr/>
          <a:lstStyle/>
          <a:p>
            <a:r>
              <a:rPr lang="en-US" dirty="0"/>
              <a:t>PYTHON PYGAMES</a:t>
            </a:r>
          </a:p>
        </p:txBody>
      </p:sp>
      <p:sp>
        <p:nvSpPr>
          <p:cNvPr id="3" name="Subtitle 2">
            <a:extLst>
              <a:ext uri="{FF2B5EF4-FFF2-40B4-BE49-F238E27FC236}">
                <a16:creationId xmlns:a16="http://schemas.microsoft.com/office/drawing/2014/main" id="{B2D2FFE7-BCD6-4169-8893-80873F47C8D0}"/>
              </a:ext>
            </a:extLst>
          </p:cNvPr>
          <p:cNvSpPr>
            <a:spLocks noGrp="1"/>
          </p:cNvSpPr>
          <p:nvPr>
            <p:ph type="subTitle" idx="1"/>
          </p:nvPr>
        </p:nvSpPr>
        <p:spPr/>
        <p:txBody>
          <a:bodyPr/>
          <a:lstStyle/>
          <a:p>
            <a:r>
              <a:rPr lang="en-US" dirty="0"/>
              <a:t>INTRODUCTION</a:t>
            </a:r>
          </a:p>
          <a:p>
            <a:endParaRPr lang="en-US" dirty="0"/>
          </a:p>
        </p:txBody>
      </p:sp>
    </p:spTree>
    <p:extLst>
      <p:ext uri="{BB962C8B-B14F-4D97-AF65-F5344CB8AC3E}">
        <p14:creationId xmlns:p14="http://schemas.microsoft.com/office/powerpoint/2010/main" val="403139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C548-6590-438F-8FB3-044321D6574E}"/>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Introduction</a:t>
            </a:r>
          </a:p>
        </p:txBody>
      </p:sp>
      <p:sp>
        <p:nvSpPr>
          <p:cNvPr id="3" name="Content Placeholder 2">
            <a:extLst>
              <a:ext uri="{FF2B5EF4-FFF2-40B4-BE49-F238E27FC236}">
                <a16:creationId xmlns:a16="http://schemas.microsoft.com/office/drawing/2014/main" id="{04CCA6B0-7372-4FED-8BFF-E6A239E541AF}"/>
              </a:ext>
            </a:extLst>
          </p:cNvPr>
          <p:cNvSpPr>
            <a:spLocks noGrp="1"/>
          </p:cNvSpPr>
          <p:nvPr>
            <p:ph idx="1"/>
          </p:nvPr>
        </p:nvSpPr>
        <p:spPr/>
        <p:txBody>
          <a:bodyPr/>
          <a:lstStyle/>
          <a:p>
            <a:pPr algn="l"/>
            <a:r>
              <a:rPr lang="en-US" b="0" i="0" dirty="0">
                <a:effectLst/>
                <a:latin typeface="Poppins Light" panose="00000400000000000000" pitchFamily="2" charset="0"/>
                <a:cs typeface="Poppins Light" panose="00000400000000000000" pitchFamily="2" charset="0"/>
              </a:rPr>
              <a:t>Don't be afraid to ask questions!</a:t>
            </a:r>
          </a:p>
          <a:p>
            <a:pPr algn="l"/>
            <a:r>
              <a:rPr lang="en-US" b="0" i="0" dirty="0">
                <a:effectLst/>
                <a:latin typeface="Poppins Light" panose="00000400000000000000" pitchFamily="2" charset="0"/>
                <a:cs typeface="Poppins Light" panose="00000400000000000000" pitchFamily="2" charset="0"/>
              </a:rPr>
              <a:t>Game creation in any programming language is very rewarding, and also makes for a great teaching tool. With game development, you often have quite a bit of logic, mathematics, physics, artificial intelligence, and other things, all of which come together for game creation. Not only this, but the topic is games, so it can be very fun.</a:t>
            </a:r>
          </a:p>
          <a:p>
            <a:pPr algn="l"/>
            <a:r>
              <a:rPr lang="en-US" b="0" i="0" dirty="0">
                <a:effectLst/>
                <a:latin typeface="Poppins Light" panose="00000400000000000000" pitchFamily="2" charset="0"/>
                <a:cs typeface="Poppins Light" panose="00000400000000000000" pitchFamily="2" charset="0"/>
              </a:rPr>
              <a:t>Many times people like to visualize the programs they are creating, as it can help people to learn programming logic quickly. Games are fantastic for this, as your are specifically programming everything you see.</a:t>
            </a:r>
          </a:p>
          <a:p>
            <a:pPr algn="l"/>
            <a:r>
              <a:rPr lang="en-US" b="0" i="0" dirty="0">
                <a:effectLst/>
                <a:latin typeface="Poppins Light" panose="00000400000000000000" pitchFamily="2" charset="0"/>
                <a:cs typeface="Poppins Light" panose="00000400000000000000" pitchFamily="2" charset="0"/>
              </a:rPr>
              <a:t>First, you're going to need </a:t>
            </a:r>
            <a:r>
              <a:rPr lang="en-US" b="0" i="0" u="sng" strike="noStrike" dirty="0">
                <a:solidFill>
                  <a:srgbClr val="039BE5"/>
                </a:solidFill>
                <a:effectLst/>
                <a:latin typeface="Poppins Light" panose="00000400000000000000" pitchFamily="2" charset="0"/>
                <a:cs typeface="Poppins Light" panose="00000400000000000000" pitchFamily="2" charset="0"/>
                <a:hlinkClick r:id="rId2" tooltip="PyGame module for game creating in Python"/>
              </a:rPr>
              <a:t>PyGame</a:t>
            </a:r>
            <a:r>
              <a:rPr lang="en-US" b="0" i="0" dirty="0">
                <a:effectLst/>
                <a:latin typeface="Poppins Light" panose="00000400000000000000" pitchFamily="2" charset="0"/>
                <a:cs typeface="Poppins Light" panose="00000400000000000000" pitchFamily="2" charset="0"/>
              </a:rPr>
              <a:t>!</a:t>
            </a:r>
          </a:p>
          <a:p>
            <a:endParaRPr lang="en-US" dirty="0"/>
          </a:p>
        </p:txBody>
      </p:sp>
    </p:spTree>
    <p:extLst>
      <p:ext uri="{BB962C8B-B14F-4D97-AF65-F5344CB8AC3E}">
        <p14:creationId xmlns:p14="http://schemas.microsoft.com/office/powerpoint/2010/main" val="294571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0EB3-DA1E-4FB1-AC5B-0742AA782072}"/>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Installing Pygame</a:t>
            </a:r>
          </a:p>
        </p:txBody>
      </p:sp>
      <p:sp>
        <p:nvSpPr>
          <p:cNvPr id="3" name="Content Placeholder 2">
            <a:extLst>
              <a:ext uri="{FF2B5EF4-FFF2-40B4-BE49-F238E27FC236}">
                <a16:creationId xmlns:a16="http://schemas.microsoft.com/office/drawing/2014/main" id="{35E1DC4C-AF8D-4F7C-9800-1C1CB28F6418}"/>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To install Pygame, we use pip. The exact command is </a:t>
            </a:r>
          </a:p>
          <a:p>
            <a:r>
              <a:rPr lang="en-US" dirty="0">
                <a:latin typeface="Poppins Light" panose="00000400000000000000" pitchFamily="2" charset="0"/>
                <a:cs typeface="Poppins Light" panose="00000400000000000000" pitchFamily="2" charset="0"/>
              </a:rPr>
              <a:t>&gt;&gt;&gt; pip install pygame</a:t>
            </a:r>
          </a:p>
          <a:p>
            <a:r>
              <a:rPr lang="en-US" dirty="0">
                <a:latin typeface="Poppins Light" panose="00000400000000000000" pitchFamily="2" charset="0"/>
                <a:cs typeface="Poppins Light" panose="00000400000000000000" pitchFamily="2" charset="0"/>
              </a:rPr>
              <a:t>Once you have that you are ready to create your first pygame instance.</a:t>
            </a:r>
          </a:p>
          <a:p>
            <a:r>
              <a:rPr lang="en-US" dirty="0">
                <a:latin typeface="Poppins Light" panose="00000400000000000000" pitchFamily="2" charset="0"/>
                <a:cs typeface="Poppins Light" panose="00000400000000000000" pitchFamily="2" charset="0"/>
              </a:rPr>
              <a:t>&gt;&gt;&gt; import pygame</a:t>
            </a:r>
          </a:p>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pygame.init</a:t>
            </a:r>
            <a:r>
              <a:rPr lang="en-US" dirty="0">
                <a:latin typeface="Poppins Light" panose="00000400000000000000" pitchFamily="2" charset="0"/>
                <a:cs typeface="Poppins Light" panose="00000400000000000000" pitchFamily="2" charset="0"/>
              </a:rPr>
              <a:t>()</a:t>
            </a:r>
          </a:p>
          <a:p>
            <a:r>
              <a:rPr lang="en-US" b="0" i="0" dirty="0">
                <a:effectLst/>
                <a:latin typeface="Poppins Light" panose="00000400000000000000" pitchFamily="2" charset="0"/>
                <a:cs typeface="Poppins Light" panose="00000400000000000000" pitchFamily="2" charset="0"/>
              </a:rPr>
              <a:t>Above, we've imported PyGame, which is obviously necessary to make use of the module! Then, we run </a:t>
            </a:r>
            <a:r>
              <a:rPr lang="en-US" b="0" i="0" dirty="0" err="1">
                <a:effectLst/>
                <a:latin typeface="Poppins Light" panose="00000400000000000000" pitchFamily="2" charset="0"/>
                <a:cs typeface="Poppins Light" panose="00000400000000000000" pitchFamily="2" charset="0"/>
              </a:rPr>
              <a:t>pygame.init</a:t>
            </a:r>
            <a:r>
              <a:rPr lang="en-US" b="0" i="0" dirty="0">
                <a:effectLst/>
                <a:latin typeface="Poppins Light" panose="00000400000000000000" pitchFamily="2" charset="0"/>
                <a:cs typeface="Poppins Light" panose="00000400000000000000" pitchFamily="2" charset="0"/>
              </a:rPr>
              <a:t>(), which is integral to every single PyGame application that you will ever write. This will initiate PyGame, and allow you to then make various commands with PyGame and our game.</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1375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49B5-0A48-4354-B7E5-D920BAC8B95D}"/>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More </a:t>
            </a:r>
            <a:r>
              <a:rPr lang="en-US" dirty="0" err="1">
                <a:latin typeface="Poppins Light" panose="00000400000000000000" pitchFamily="2" charset="0"/>
                <a:cs typeface="Poppins Light" panose="00000400000000000000" pitchFamily="2" charset="0"/>
              </a:rPr>
              <a:t>Pygames</a:t>
            </a:r>
            <a:endParaRPr lang="en-US" dirty="0">
              <a:latin typeface="Poppins Light" panose="00000400000000000000" pitchFamily="2" charset="0"/>
              <a:cs typeface="Poppins Light" panose="00000400000000000000" pitchFamily="2" charset="0"/>
            </a:endParaRPr>
          </a:p>
        </p:txBody>
      </p:sp>
      <p:sp>
        <p:nvSpPr>
          <p:cNvPr id="3" name="Content Placeholder 2">
            <a:extLst>
              <a:ext uri="{FF2B5EF4-FFF2-40B4-BE49-F238E27FC236}">
                <a16:creationId xmlns:a16="http://schemas.microsoft.com/office/drawing/2014/main" id="{285F4270-B9B4-4025-914B-517575F723DA}"/>
              </a:ext>
            </a:extLst>
          </p:cNvPr>
          <p:cNvSpPr>
            <a:spLocks noGrp="1"/>
          </p:cNvSpPr>
          <p:nvPr>
            <p:ph idx="1"/>
          </p:nvPr>
        </p:nvSpPr>
        <p:spPr/>
        <p:txBody>
          <a:bodyPr/>
          <a:lstStyle/>
          <a:p>
            <a:r>
              <a:rPr lang="en-US" b="0" i="0" dirty="0">
                <a:effectLst/>
                <a:latin typeface="Poppins Light" panose="00000400000000000000" pitchFamily="2" charset="0"/>
                <a:cs typeface="Poppins Light" panose="00000400000000000000" pitchFamily="2" charset="0"/>
              </a:rPr>
              <a:t>&gt;&gt;&gt;</a:t>
            </a:r>
            <a:r>
              <a:rPr lang="en-US" b="0" i="0" dirty="0" err="1">
                <a:effectLst/>
                <a:latin typeface="Poppins Light" panose="00000400000000000000" pitchFamily="2" charset="0"/>
                <a:cs typeface="Poppins Light" panose="00000400000000000000" pitchFamily="2" charset="0"/>
              </a:rPr>
              <a:t>gameDisplay</a:t>
            </a:r>
            <a:r>
              <a:rPr lang="en-US" b="0" i="0" dirty="0">
                <a:effectLst/>
                <a:latin typeface="Poppins Light" panose="00000400000000000000" pitchFamily="2" charset="0"/>
                <a:cs typeface="Poppins Light" panose="00000400000000000000" pitchFamily="2" charset="0"/>
              </a:rPr>
              <a:t> = </a:t>
            </a:r>
            <a:r>
              <a:rPr lang="en-US" b="0" i="0" dirty="0" err="1">
                <a:effectLst/>
                <a:latin typeface="Poppins Light" panose="00000400000000000000" pitchFamily="2" charset="0"/>
                <a:cs typeface="Poppins Light" panose="00000400000000000000" pitchFamily="2" charset="0"/>
              </a:rPr>
              <a:t>pygame.display.setmode</a:t>
            </a:r>
            <a:r>
              <a:rPr lang="en-US" b="0" i="0" dirty="0">
                <a:effectLst/>
                <a:latin typeface="Poppins Light" panose="00000400000000000000" pitchFamily="2" charset="0"/>
                <a:cs typeface="Poppins Light" panose="00000400000000000000" pitchFamily="2" charset="0"/>
              </a:rPr>
              <a:t>((800, 600))</a:t>
            </a:r>
          </a:p>
          <a:p>
            <a:r>
              <a:rPr lang="en-US" dirty="0">
                <a:latin typeface="Poppins Light" panose="00000400000000000000" pitchFamily="2" charset="0"/>
                <a:cs typeface="Poppins Light" panose="00000400000000000000" pitchFamily="2" charset="0"/>
              </a:rPr>
              <a:t>&gt;&gt;&gt;</a:t>
            </a:r>
            <a:r>
              <a:rPr lang="en-US" dirty="0" err="1">
                <a:latin typeface="Poppins Light" panose="00000400000000000000" pitchFamily="2" charset="0"/>
                <a:cs typeface="Poppins Light" panose="00000400000000000000" pitchFamily="2" charset="0"/>
              </a:rPr>
              <a:t>pygame.display.set_caption</a:t>
            </a:r>
            <a:r>
              <a:rPr lang="en-US" dirty="0">
                <a:latin typeface="Poppins Light" panose="00000400000000000000" pitchFamily="2" charset="0"/>
                <a:cs typeface="Poppins Light" panose="00000400000000000000" pitchFamily="2" charset="0"/>
              </a:rPr>
              <a:t>(“My first Pygame”)</a:t>
            </a:r>
          </a:p>
          <a:p>
            <a:r>
              <a:rPr lang="en-US" b="0" i="0" dirty="0">
                <a:effectLst/>
                <a:latin typeface="Poppins Light" panose="00000400000000000000" pitchFamily="2" charset="0"/>
                <a:cs typeface="Poppins Light" panose="00000400000000000000" pitchFamily="2" charset="0"/>
              </a:rPr>
              <a:t>Next, we define our game's display, which is the main "display" for our game. You may also see this referred to as a "surface," as this is basically our canvas that we will draw things to, and the function literally returns a </a:t>
            </a:r>
            <a:r>
              <a:rPr lang="en-US" b="0" i="0" dirty="0" err="1">
                <a:effectLst/>
                <a:latin typeface="Poppins Light" panose="00000400000000000000" pitchFamily="2" charset="0"/>
                <a:cs typeface="Poppins Light" panose="00000400000000000000" pitchFamily="2" charset="0"/>
              </a:rPr>
              <a:t>pygame.Surface</a:t>
            </a:r>
            <a:r>
              <a:rPr lang="en-US" b="0" i="0" dirty="0">
                <a:effectLst/>
                <a:latin typeface="Poppins Light" panose="00000400000000000000" pitchFamily="2" charset="0"/>
                <a:cs typeface="Poppins Light" panose="00000400000000000000" pitchFamily="2" charset="0"/>
              </a:rPr>
              <a:t> object. We are saying right now that we want the resolution of our game to be 800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wide and 600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tall. Take note that this is a tuple as a function argument. If you do not make this a tuple with parenthesis, then 600 and 800 will be treated as separate parameters and the function will blow up. It's a big deal.</a:t>
            </a:r>
          </a:p>
          <a:p>
            <a:r>
              <a:rPr lang="en-US" b="0" i="0" dirty="0">
                <a:effectLst/>
                <a:latin typeface="Poppins Light" panose="00000400000000000000" pitchFamily="2" charset="0"/>
                <a:cs typeface="Poppins Light" panose="00000400000000000000" pitchFamily="2" charset="0"/>
              </a:rPr>
              <a:t>After that, we define our display's "caption." To me, it's more like a title, and is the title of the window.</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96028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67B-1F3F-49DF-9DBE-74A6C037F928}"/>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Even More </a:t>
            </a:r>
            <a:r>
              <a:rPr lang="en-US" dirty="0" err="1">
                <a:latin typeface="Poppins Light" panose="00000400000000000000" pitchFamily="2" charset="0"/>
                <a:cs typeface="Poppins Light" panose="00000400000000000000" pitchFamily="2" charset="0"/>
              </a:rPr>
              <a:t>Pygames</a:t>
            </a:r>
            <a:br>
              <a:rPr lang="en-US" dirty="0"/>
            </a:br>
            <a:endParaRPr lang="en-US" dirty="0"/>
          </a:p>
        </p:txBody>
      </p:sp>
      <p:sp>
        <p:nvSpPr>
          <p:cNvPr id="3" name="Content Placeholder 2">
            <a:extLst>
              <a:ext uri="{FF2B5EF4-FFF2-40B4-BE49-F238E27FC236}">
                <a16:creationId xmlns:a16="http://schemas.microsoft.com/office/drawing/2014/main" id="{93F81311-B123-4997-9495-3A905C7961BD}"/>
              </a:ext>
            </a:extLst>
          </p:cNvPr>
          <p:cNvSpPr>
            <a:spLocks noGrp="1"/>
          </p:cNvSpPr>
          <p:nvPr>
            <p:ph idx="1"/>
          </p:nvPr>
        </p:nvSpPr>
        <p:spPr/>
        <p:txBody>
          <a:bodyPr>
            <a:normAutofit lnSpcReduction="10000"/>
          </a:bodyPr>
          <a:lstStyle/>
          <a:p>
            <a:r>
              <a:rPr lang="en-US" dirty="0">
                <a:latin typeface="Poppins Light" panose="00000400000000000000" pitchFamily="2" charset="0"/>
                <a:cs typeface="Poppins Light" panose="00000400000000000000" pitchFamily="2" charset="0"/>
              </a:rPr>
              <a:t>&gt;&gt;&gt; clock = </a:t>
            </a:r>
            <a:r>
              <a:rPr lang="en-US" dirty="0" err="1">
                <a:latin typeface="Poppins Light" panose="00000400000000000000" pitchFamily="2" charset="0"/>
                <a:cs typeface="Poppins Light" panose="00000400000000000000" pitchFamily="2" charset="0"/>
              </a:rPr>
              <a:t>pygame.time.Clock</a:t>
            </a:r>
            <a:r>
              <a:rPr lang="en-US" dirty="0">
                <a:latin typeface="Poppins Light" panose="00000400000000000000" pitchFamily="2" charset="0"/>
                <a:cs typeface="Poppins Light" panose="00000400000000000000" pitchFamily="2" charset="0"/>
              </a:rPr>
              <a:t>()</a:t>
            </a:r>
          </a:p>
          <a:p>
            <a:pPr algn="l"/>
            <a:r>
              <a:rPr lang="en-US" b="0" i="0" dirty="0">
                <a:effectLst/>
                <a:latin typeface="Poppins Light" panose="00000400000000000000" pitchFamily="2" charset="0"/>
                <a:cs typeface="Poppins Light" panose="00000400000000000000" pitchFamily="2" charset="0"/>
              </a:rPr>
              <a:t>Simple enough, this is a our game clock. We use this to track time within the game, and this is mostly used for FPS, or "frames per second." While somewhat trivial seeming, FPS is very important, and can be tweaked as we will see later. For the most part, the average human eye can see ~30 FPS. It's important to note, however, that this is only a very general statement, since every human eye is slightly different, and the human eye does not process things in "frames." The better way to put it is that after about 30 FPS, people generally cannot tell the difference.</a:t>
            </a:r>
          </a:p>
          <a:p>
            <a:pPr algn="l"/>
            <a:r>
              <a:rPr lang="en-US" b="0" i="0" dirty="0">
                <a:effectLst/>
                <a:latin typeface="Poppins Light" panose="00000400000000000000" pitchFamily="2" charset="0"/>
                <a:cs typeface="Poppins Light" panose="00000400000000000000" pitchFamily="2" charset="0"/>
              </a:rPr>
              <a:t>Take that 60 FPS YouTube. Anyway, we can increase FPS to literally speed up the game, or slow them down to slow down the game. This isn't ideal, especially when speeding up FPS, as the entire game loop is run per frame, and might be a massive waste of processing. More on this later though!</a:t>
            </a:r>
          </a:p>
          <a:p>
            <a:endParaRPr lang="en-US" dirty="0"/>
          </a:p>
        </p:txBody>
      </p:sp>
    </p:spTree>
    <p:extLst>
      <p:ext uri="{BB962C8B-B14F-4D97-AF65-F5344CB8AC3E}">
        <p14:creationId xmlns:p14="http://schemas.microsoft.com/office/powerpoint/2010/main" val="56343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1D25-9E83-4D3E-A970-B56825158FAE}"/>
              </a:ext>
            </a:extLst>
          </p:cNvPr>
          <p:cNvSpPr>
            <a:spLocks noGrp="1"/>
          </p:cNvSpPr>
          <p:nvPr>
            <p:ph type="title"/>
          </p:nvPr>
        </p:nvSpPr>
        <p:spPr/>
        <p:txBody>
          <a:bodyPr/>
          <a:lstStyle/>
          <a:p>
            <a:r>
              <a:rPr lang="en-US" dirty="0"/>
              <a:t>Game play</a:t>
            </a:r>
          </a:p>
        </p:txBody>
      </p:sp>
      <p:sp>
        <p:nvSpPr>
          <p:cNvPr id="3" name="Content Placeholder 2">
            <a:extLst>
              <a:ext uri="{FF2B5EF4-FFF2-40B4-BE49-F238E27FC236}">
                <a16:creationId xmlns:a16="http://schemas.microsoft.com/office/drawing/2014/main" id="{22F0EA03-BECE-4C43-9F75-155C6D66962D}"/>
              </a:ext>
            </a:extLst>
          </p:cNvPr>
          <p:cNvSpPr>
            <a:spLocks noGrp="1"/>
          </p:cNvSpPr>
          <p:nvPr>
            <p:ph idx="1"/>
          </p:nvPr>
        </p:nvSpPr>
        <p:spPr/>
        <p:txBody>
          <a:bodyPr>
            <a:normAutofit fontScale="77500" lnSpcReduction="20000"/>
          </a:bodyPr>
          <a:lstStyle/>
          <a:p>
            <a:r>
              <a:rPr lang="en-US" b="0" dirty="0">
                <a:solidFill>
                  <a:schemeClr val="tx1">
                    <a:lumMod val="95000"/>
                    <a:lumOff val="5000"/>
                  </a:schemeClr>
                </a:solidFill>
                <a:effectLst/>
                <a:latin typeface="Fira Code" panose="020B0809050000020004" pitchFamily="49" charset="0"/>
              </a:rPr>
              <a:t>crashed = False</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while not crashed:</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for event in </a:t>
            </a:r>
            <a:r>
              <a:rPr lang="en-US" b="0" dirty="0" err="1">
                <a:solidFill>
                  <a:schemeClr val="tx1">
                    <a:lumMod val="95000"/>
                    <a:lumOff val="5000"/>
                  </a:schemeClr>
                </a:solidFill>
                <a:effectLst/>
                <a:latin typeface="Fira Code" panose="020B0809050000020004" pitchFamily="49" charset="0"/>
              </a:rPr>
              <a:t>pygame.event.get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if </a:t>
            </a:r>
            <a:r>
              <a:rPr lang="en-US" b="0" dirty="0" err="1">
                <a:solidFill>
                  <a:schemeClr val="tx1">
                    <a:lumMod val="95000"/>
                    <a:lumOff val="5000"/>
                  </a:schemeClr>
                </a:solidFill>
                <a:effectLst/>
                <a:latin typeface="Fira Code" panose="020B0809050000020004" pitchFamily="49" charset="0"/>
              </a:rPr>
              <a:t>event.type</a:t>
            </a:r>
            <a:r>
              <a:rPr lang="en-US" b="0" dirty="0">
                <a:solidFill>
                  <a:schemeClr val="tx1">
                    <a:lumMod val="95000"/>
                    <a:lumOff val="5000"/>
                  </a:schemeClr>
                </a:solidFill>
                <a:effectLst/>
                <a:latin typeface="Fira Code" panose="020B0809050000020004" pitchFamily="49" charset="0"/>
              </a:rPr>
              <a:t> == </a:t>
            </a:r>
            <a:r>
              <a:rPr lang="en-US" b="0" dirty="0" err="1">
                <a:solidFill>
                  <a:schemeClr val="tx1">
                    <a:lumMod val="95000"/>
                    <a:lumOff val="5000"/>
                  </a:schemeClr>
                </a:solidFill>
                <a:effectLst/>
                <a:latin typeface="Fira Code" panose="020B0809050000020004" pitchFamily="49" charset="0"/>
              </a:rPr>
              <a:t>pygame.QUIT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crashed = True</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print(event)</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pygame.display.update</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clock.tick</a:t>
            </a:r>
            <a:r>
              <a:rPr lang="en-US" b="0" dirty="0">
                <a:solidFill>
                  <a:schemeClr val="tx1">
                    <a:lumMod val="95000"/>
                    <a:lumOff val="5000"/>
                  </a:schemeClr>
                </a:solidFill>
                <a:effectLst/>
                <a:latin typeface="Fira Code" panose="020B0809050000020004" pitchFamily="49" charset="0"/>
              </a:rPr>
              <a:t>(60)</a:t>
            </a:r>
          </a:p>
          <a:p>
            <a:br>
              <a:rPr lang="en-US" b="0" dirty="0">
                <a:solidFill>
                  <a:srgbClr val="C0C5CE"/>
                </a:solidFill>
                <a:effectLst/>
                <a:latin typeface="Fira Code" panose="020B0809050000020004" pitchFamily="49" charset="0"/>
              </a:rPr>
            </a:br>
            <a:endParaRPr lang="en-US" b="0" dirty="0">
              <a:solidFill>
                <a:srgbClr val="C0C5CE"/>
              </a:solidFill>
              <a:effectLst/>
              <a:latin typeface="Fira Code" panose="020B0809050000020004" pitchFamily="49" charset="0"/>
            </a:endParaRPr>
          </a:p>
          <a:p>
            <a:endParaRPr lang="en-US" dirty="0"/>
          </a:p>
        </p:txBody>
      </p:sp>
    </p:spTree>
    <p:extLst>
      <p:ext uri="{BB962C8B-B14F-4D97-AF65-F5344CB8AC3E}">
        <p14:creationId xmlns:p14="http://schemas.microsoft.com/office/powerpoint/2010/main" val="103330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1C2E-064B-4732-9CC0-CFBF3A6B1BBC}"/>
              </a:ext>
            </a:extLst>
          </p:cNvPr>
          <p:cNvSpPr>
            <a:spLocks noGrp="1"/>
          </p:cNvSpPr>
          <p:nvPr>
            <p:ph type="title"/>
          </p:nvPr>
        </p:nvSpPr>
        <p:spPr>
          <a:xfrm>
            <a:off x="1097280" y="286603"/>
            <a:ext cx="10058400" cy="932597"/>
          </a:xfrm>
        </p:spPr>
        <p:txBody>
          <a:bodyPr/>
          <a:lstStyle/>
          <a:p>
            <a:r>
              <a:rPr lang="en-US" dirty="0">
                <a:latin typeface="Poppins Light" panose="00000400000000000000" pitchFamily="2" charset="0"/>
                <a:cs typeface="Poppins Light" panose="00000400000000000000" pitchFamily="2" charset="0"/>
              </a:rPr>
              <a:t>Game Play</a:t>
            </a:r>
          </a:p>
        </p:txBody>
      </p:sp>
      <p:sp>
        <p:nvSpPr>
          <p:cNvPr id="3" name="Content Placeholder 2">
            <a:extLst>
              <a:ext uri="{FF2B5EF4-FFF2-40B4-BE49-F238E27FC236}">
                <a16:creationId xmlns:a16="http://schemas.microsoft.com/office/drawing/2014/main" id="{534A7D22-7B04-4DA7-B702-71F218285F6F}"/>
              </a:ext>
            </a:extLst>
          </p:cNvPr>
          <p:cNvSpPr>
            <a:spLocks noGrp="1"/>
          </p:cNvSpPr>
          <p:nvPr>
            <p:ph idx="1"/>
          </p:nvPr>
        </p:nvSpPr>
        <p:spPr>
          <a:xfrm>
            <a:off x="783631" y="1219200"/>
            <a:ext cx="10624738" cy="5004619"/>
          </a:xfrm>
        </p:spPr>
        <p:txBody>
          <a:bodyPr>
            <a:normAutofit lnSpcReduction="10000"/>
          </a:bodyPr>
          <a:lstStyle/>
          <a:p>
            <a:pPr algn="l"/>
            <a:r>
              <a:rPr lang="en-US" b="0" i="0" dirty="0">
                <a:effectLst/>
                <a:latin typeface="Poppins Light" panose="00000400000000000000" pitchFamily="2" charset="0"/>
                <a:cs typeface="Poppins Light" panose="00000400000000000000" pitchFamily="2" charset="0"/>
              </a:rPr>
              <a:t>So, first, we've got a crashed = False statement, which is just a variable that we set initially. Then, we run our "game loop," which will run until we crash. Currently, the only way we're saying crashed = True is if the user exits out of the window, however.</a:t>
            </a:r>
          </a:p>
          <a:p>
            <a:pPr algn="l"/>
            <a:r>
              <a:rPr lang="en-US" b="0" i="0" dirty="0">
                <a:effectLst/>
                <a:latin typeface="Poppins Light" panose="00000400000000000000" pitchFamily="2" charset="0"/>
                <a:cs typeface="Poppins Light" panose="00000400000000000000" pitchFamily="2" charset="0"/>
              </a:rPr>
              <a:t>You'll notice here that we have a for loop within this while loop. This is going to be present in most PyGame scripts, where events are constantly being logged. It is shown in the video, but not here, but you can still try it: Try adding "print event" above the if statement. You will see in your console everything you do within the PyGame window. Pretty neat!</a:t>
            </a:r>
          </a:p>
          <a:p>
            <a:pPr algn="l"/>
            <a:r>
              <a:rPr lang="en-US" b="0" i="0" dirty="0">
                <a:effectLst/>
                <a:latin typeface="Poppins Light" panose="00000400000000000000" pitchFamily="2" charset="0"/>
                <a:cs typeface="Poppins Light" panose="00000400000000000000" pitchFamily="2" charset="0"/>
              </a:rPr>
              <a:t>After our if statement. you'll see that we run a </a:t>
            </a:r>
            <a:r>
              <a:rPr lang="en-US" b="0" i="0" dirty="0" err="1">
                <a:effectLst/>
                <a:latin typeface="Poppins Light" panose="00000400000000000000" pitchFamily="2" charset="0"/>
                <a:cs typeface="Poppins Light" panose="00000400000000000000" pitchFamily="2" charset="0"/>
              </a:rPr>
              <a:t>pygame.display.update</a:t>
            </a:r>
            <a:r>
              <a:rPr lang="en-US" b="0" i="0" dirty="0">
                <a:effectLst/>
                <a:latin typeface="Poppins Light" panose="00000400000000000000" pitchFamily="2" charset="0"/>
                <a:cs typeface="Poppins Light" panose="00000400000000000000" pitchFamily="2" charset="0"/>
              </a:rPr>
              <a:t>. It's important to note the difference between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and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will update the entire surface. Basically the entire screen.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can just update specific areas of the screen. That said, if you do not pass a parameter, then update will update the entire surface as well, </a:t>
            </a:r>
            <a:r>
              <a:rPr lang="en-US" b="0" i="0" dirty="0" err="1">
                <a:effectLst/>
                <a:latin typeface="Poppins Light" panose="00000400000000000000" pitchFamily="2" charset="0"/>
                <a:cs typeface="Poppins Light" panose="00000400000000000000" pitchFamily="2" charset="0"/>
              </a:rPr>
              <a:t>bascially</a:t>
            </a:r>
            <a:r>
              <a:rPr lang="en-US" b="0" i="0" dirty="0">
                <a:effectLst/>
                <a:latin typeface="Poppins Light" panose="00000400000000000000" pitchFamily="2" charset="0"/>
                <a:cs typeface="Poppins Light" panose="00000400000000000000" pitchFamily="2" charset="0"/>
              </a:rPr>
              <a:t> making flip() pointless for our interests. There might come times when you want to use flip for very specific tasks, however.</a:t>
            </a:r>
          </a:p>
          <a:p>
            <a:pPr algn="l"/>
            <a:r>
              <a:rPr lang="en-US" b="0" i="0" dirty="0">
                <a:effectLst/>
                <a:latin typeface="Poppins Light" panose="00000400000000000000" pitchFamily="2" charset="0"/>
                <a:cs typeface="Poppins Light" panose="00000400000000000000" pitchFamily="2" charset="0"/>
              </a:rPr>
              <a:t>The last thing within this while loop is </a:t>
            </a:r>
            <a:r>
              <a:rPr lang="en-US" b="0" i="0" dirty="0" err="1">
                <a:effectLst/>
                <a:latin typeface="Poppins Light" panose="00000400000000000000" pitchFamily="2" charset="0"/>
                <a:cs typeface="Poppins Light" panose="00000400000000000000" pitchFamily="2" charset="0"/>
              </a:rPr>
              <a:t>clock.tick</a:t>
            </a:r>
            <a:r>
              <a:rPr lang="en-US" b="0" i="0" dirty="0">
                <a:effectLst/>
                <a:latin typeface="Poppins Light" panose="00000400000000000000" pitchFamily="2" charset="0"/>
                <a:cs typeface="Poppins Light" panose="00000400000000000000" pitchFamily="2" charset="0"/>
              </a:rPr>
              <a:t>(60). Basically, this is how many frames per second we are running. In this case, we are running 60 FPS.</a:t>
            </a:r>
          </a:p>
          <a:p>
            <a:endParaRPr lang="en-US" dirty="0"/>
          </a:p>
        </p:txBody>
      </p:sp>
    </p:spTree>
    <p:extLst>
      <p:ext uri="{BB962C8B-B14F-4D97-AF65-F5344CB8AC3E}">
        <p14:creationId xmlns:p14="http://schemas.microsoft.com/office/powerpoint/2010/main" val="121280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C93F-6C34-4DCD-AEC2-D96CCF829F59}"/>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The end;</a:t>
            </a:r>
          </a:p>
        </p:txBody>
      </p:sp>
      <p:sp>
        <p:nvSpPr>
          <p:cNvPr id="3" name="Content Placeholder 2">
            <a:extLst>
              <a:ext uri="{FF2B5EF4-FFF2-40B4-BE49-F238E27FC236}">
                <a16:creationId xmlns:a16="http://schemas.microsoft.com/office/drawing/2014/main" id="{62F8C2B0-C783-4175-BB3E-A0119DF35D95}"/>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pygame.quit</a:t>
            </a:r>
            <a:r>
              <a:rPr lang="en-US" dirty="0">
                <a:latin typeface="Poppins Light" panose="00000400000000000000" pitchFamily="2" charset="0"/>
                <a:cs typeface="Poppins Light" panose="00000400000000000000" pitchFamily="2" charset="0"/>
              </a:rPr>
              <a:t>()</a:t>
            </a:r>
          </a:p>
          <a:p>
            <a:r>
              <a:rPr lang="en-US" dirty="0">
                <a:latin typeface="Poppins Light" panose="00000400000000000000" pitchFamily="2" charset="0"/>
                <a:cs typeface="Poppins Light" panose="00000400000000000000" pitchFamily="2" charset="0"/>
              </a:rPr>
              <a:t>&gt;&gt;&gt; quit()</a:t>
            </a:r>
          </a:p>
          <a:p>
            <a:r>
              <a:rPr lang="en-US" b="0" i="0" dirty="0">
                <a:effectLst/>
                <a:latin typeface="Poppins Light" panose="00000400000000000000" pitchFamily="2" charset="0"/>
                <a:cs typeface="Poppins Light" panose="00000400000000000000" pitchFamily="2" charset="0"/>
              </a:rPr>
              <a:t>Once we have broken our game loop, we want to run a </a:t>
            </a:r>
            <a:r>
              <a:rPr lang="en-US" b="0" i="0" dirty="0" err="1">
                <a:effectLst/>
                <a:latin typeface="Poppins Light" panose="00000400000000000000" pitchFamily="2" charset="0"/>
                <a:cs typeface="Poppins Light" panose="00000400000000000000" pitchFamily="2" charset="0"/>
              </a:rPr>
              <a:t>pygame.quit</a:t>
            </a:r>
            <a:r>
              <a:rPr lang="en-US" b="0" i="0" dirty="0">
                <a:effectLst/>
                <a:latin typeface="Poppins Light" panose="00000400000000000000" pitchFamily="2" charset="0"/>
                <a:cs typeface="Poppins Light" panose="00000400000000000000" pitchFamily="2" charset="0"/>
              </a:rPr>
              <a:t>(). This will end our pygame instance. Then we can run a simple quit(), which will exit Python and the application.</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6880036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994</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Fira Code</vt:lpstr>
      <vt:lpstr>Poppins Light</vt:lpstr>
      <vt:lpstr>Retrospect</vt:lpstr>
      <vt:lpstr>PYTHON PYGAMES</vt:lpstr>
      <vt:lpstr>Introduction</vt:lpstr>
      <vt:lpstr>Installing Pygame</vt:lpstr>
      <vt:lpstr>More Pygames</vt:lpstr>
      <vt:lpstr>Even More Pygames </vt:lpstr>
      <vt:lpstr>Game play</vt:lpstr>
      <vt:lpstr>Game Play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PYGAMES</dc:title>
  <dc:creator>Riunge Maina</dc:creator>
  <cp:lastModifiedBy>Riunge Maina</cp:lastModifiedBy>
  <cp:revision>1</cp:revision>
  <dcterms:created xsi:type="dcterms:W3CDTF">2022-04-08T15:27:42Z</dcterms:created>
  <dcterms:modified xsi:type="dcterms:W3CDTF">2022-04-08T16:00:23Z</dcterms:modified>
</cp:coreProperties>
</file>