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3C580F-1C05-4F22-B344-C8576F46DB1E}"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43691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C580F-1C05-4F22-B344-C8576F46DB1E}" type="datetimeFigureOut">
              <a:rPr lang="en-GB" smtClean="0"/>
              <a:t>07/04/2021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403624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3C580F-1C05-4F22-B344-C8576F46DB1E}"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010306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3C580F-1C05-4F22-B344-C8576F46DB1E}"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45110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C580F-1C05-4F22-B344-C8576F46DB1E}"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2265941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3C580F-1C05-4F22-B344-C8576F46DB1E}" type="datetimeFigureOut">
              <a:rPr lang="en-GB" smtClean="0"/>
              <a:t>07/04/2021</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788724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3C580F-1C05-4F22-B344-C8576F46DB1E}" type="datetimeFigureOut">
              <a:rPr lang="en-GB" smtClean="0"/>
              <a:t>07/04/2021</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2162064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C580F-1C05-4F22-B344-C8576F46DB1E}"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209642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C580F-1C05-4F22-B344-C8576F46DB1E}"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70860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73C580F-1C05-4F22-B344-C8576F46DB1E}"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43125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C580F-1C05-4F22-B344-C8576F46DB1E}"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9476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3C580F-1C05-4F22-B344-C8576F46DB1E}" type="datetimeFigureOut">
              <a:rPr lang="en-GB" smtClean="0"/>
              <a:t>07/04/2021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52572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3C580F-1C05-4F22-B344-C8576F46DB1E}" type="datetimeFigureOut">
              <a:rPr lang="en-GB" smtClean="0"/>
              <a:t>07/04/2021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841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73C580F-1C05-4F22-B344-C8576F46DB1E}" type="datetimeFigureOut">
              <a:rPr lang="en-GB" smtClean="0"/>
              <a:t>07/04/2021</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290910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73C580F-1C05-4F22-B344-C8576F46DB1E}" type="datetimeFigureOut">
              <a:rPr lang="en-GB" smtClean="0"/>
              <a:t>07/04/2021</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257647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73C580F-1C05-4F22-B344-C8576F46DB1E}" type="datetimeFigureOut">
              <a:rPr lang="en-GB" smtClean="0"/>
              <a:t>07/04/2021</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60444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C580F-1C05-4F22-B344-C8576F46DB1E}" type="datetimeFigureOut">
              <a:rPr lang="en-GB" smtClean="0"/>
              <a:t>07/04/2021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21131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73C580F-1C05-4F22-B344-C8576F46DB1E}" type="datetimeFigureOut">
              <a:rPr lang="en-GB" smtClean="0"/>
              <a:t>07/04/2021</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BB923E-EC9B-405D-9B61-BBE400F3AE9E}" type="slidenum">
              <a:rPr lang="en-GB" smtClean="0"/>
              <a:t>‹#›</a:t>
            </a:fld>
            <a:endParaRPr lang="en-GB"/>
          </a:p>
        </p:txBody>
      </p:sp>
    </p:spTree>
    <p:extLst>
      <p:ext uri="{BB962C8B-B14F-4D97-AF65-F5344CB8AC3E}">
        <p14:creationId xmlns:p14="http://schemas.microsoft.com/office/powerpoint/2010/main" val="3429342577"/>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w3schools.com/python/trypython.asp?filename=demo_type_range2" TargetMode="External"/><Relationship Id="rId13" Type="http://schemas.openxmlformats.org/officeDocument/2006/relationships/hyperlink" Target="https://www.w3schools.com/python/trypython.asp?filename=demo_type_bytes2" TargetMode="External"/><Relationship Id="rId3" Type="http://schemas.openxmlformats.org/officeDocument/2006/relationships/hyperlink" Target="https://www.w3schools.com/python/trypython.asp?filename=demo_type_int2" TargetMode="External"/><Relationship Id="rId7" Type="http://schemas.openxmlformats.org/officeDocument/2006/relationships/hyperlink" Target="https://www.w3schools.com/python/trypython.asp?filename=demo_type_tuple2" TargetMode="External"/><Relationship Id="rId12" Type="http://schemas.openxmlformats.org/officeDocument/2006/relationships/hyperlink" Target="https://www.w3schools.com/python/trypython.asp?filename=demo_type_bool2" TargetMode="External"/><Relationship Id="rId2" Type="http://schemas.openxmlformats.org/officeDocument/2006/relationships/hyperlink" Target="https://www.w3schools.com/python/trypython.asp?filename=demo_type_str2" TargetMode="External"/><Relationship Id="rId1" Type="http://schemas.openxmlformats.org/officeDocument/2006/relationships/slideLayout" Target="../slideLayouts/slideLayout2.xml"/><Relationship Id="rId6" Type="http://schemas.openxmlformats.org/officeDocument/2006/relationships/hyperlink" Target="https://www.w3schools.com/python/trypython.asp?filename=demo_type_list2" TargetMode="External"/><Relationship Id="rId11" Type="http://schemas.openxmlformats.org/officeDocument/2006/relationships/hyperlink" Target="https://www.w3schools.com/python/trypython.asp?filename=demo_type_frozenset2" TargetMode="External"/><Relationship Id="rId5" Type="http://schemas.openxmlformats.org/officeDocument/2006/relationships/hyperlink" Target="https://www.w3schools.com/python/trypython.asp?filename=demo_type_complex2" TargetMode="External"/><Relationship Id="rId10" Type="http://schemas.openxmlformats.org/officeDocument/2006/relationships/hyperlink" Target="https://www.w3schools.com/python/trypython.asp?filename=demo_type_set2" TargetMode="External"/><Relationship Id="rId4" Type="http://schemas.openxmlformats.org/officeDocument/2006/relationships/hyperlink" Target="https://www.w3schools.com/python/trypython.asp?filename=demo_type_float2" TargetMode="External"/><Relationship Id="rId9" Type="http://schemas.openxmlformats.org/officeDocument/2006/relationships/hyperlink" Target="https://www.w3schools.com/python/trypython.asp?filename=demo_type_dict2" TargetMode="External"/><Relationship Id="rId14" Type="http://schemas.openxmlformats.org/officeDocument/2006/relationships/hyperlink" Target="https://www.w3schools.com/python/trypython.asp?filename=demo_type_bytearray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70F0-32DD-4048-B1A1-172715D7AB6D}"/>
              </a:ext>
            </a:extLst>
          </p:cNvPr>
          <p:cNvSpPr>
            <a:spLocks noGrp="1"/>
          </p:cNvSpPr>
          <p:nvPr>
            <p:ph type="ctrTitle"/>
          </p:nvPr>
        </p:nvSpPr>
        <p:spPr>
          <a:xfrm>
            <a:off x="1360227" y="1039398"/>
            <a:ext cx="9144000" cy="1121605"/>
          </a:xfrm>
        </p:spPr>
        <p:txBody>
          <a:bodyPr/>
          <a:lstStyle/>
          <a:p>
            <a:r>
              <a:rPr lang="en-GB" dirty="0">
                <a:latin typeface="+mn-lt"/>
              </a:rPr>
              <a:t/>
            </a:r>
            <a:br>
              <a:rPr lang="en-GB" dirty="0">
                <a:latin typeface="+mn-lt"/>
              </a:rPr>
            </a:br>
            <a:r>
              <a:rPr lang="en-GB" dirty="0">
                <a:latin typeface="+mn-lt"/>
              </a:rPr>
              <a:t/>
            </a:r>
            <a:br>
              <a:rPr lang="en-GB" dirty="0">
                <a:latin typeface="+mn-lt"/>
              </a:rPr>
            </a:br>
            <a:r>
              <a:rPr lang="en-GB" dirty="0">
                <a:latin typeface="+mn-lt"/>
              </a:rPr>
              <a:t>INTRODUCTION TO PYTHON</a:t>
            </a:r>
          </a:p>
        </p:txBody>
      </p:sp>
      <p:sp>
        <p:nvSpPr>
          <p:cNvPr id="3" name="Subtitle 2">
            <a:extLst>
              <a:ext uri="{FF2B5EF4-FFF2-40B4-BE49-F238E27FC236}">
                <a16:creationId xmlns:a16="http://schemas.microsoft.com/office/drawing/2014/main" id="{0C0492B9-3D5B-43C8-949C-13562950917E}"/>
              </a:ext>
            </a:extLst>
          </p:cNvPr>
          <p:cNvSpPr>
            <a:spLocks noGrp="1"/>
          </p:cNvSpPr>
          <p:nvPr>
            <p:ph type="subTitle" idx="1"/>
          </p:nvPr>
        </p:nvSpPr>
        <p:spPr>
          <a:xfrm>
            <a:off x="1524000" y="2702256"/>
            <a:ext cx="9144000" cy="2555543"/>
          </a:xfrm>
        </p:spPr>
        <p:txBody>
          <a:bodyPr>
            <a:normAutofit fontScale="77500" lnSpcReduction="20000"/>
          </a:bodyPr>
          <a:lstStyle/>
          <a:p>
            <a:pPr algn="l"/>
            <a:r>
              <a:rPr lang="en-GB" sz="3600" dirty="0">
                <a:latin typeface="+mj-lt"/>
              </a:rPr>
              <a:t>Python is a programming language used for </a:t>
            </a:r>
          </a:p>
          <a:p>
            <a:pPr lvl="1" algn="l">
              <a:buFont typeface="Arial" panose="020B0604020202020204" pitchFamily="34" charset="0"/>
              <a:buChar char="•"/>
            </a:pPr>
            <a:r>
              <a:rPr lang="en-US" sz="3600" b="0" i="0" dirty="0">
                <a:solidFill>
                  <a:srgbClr val="000000"/>
                </a:solidFill>
                <a:effectLst/>
                <a:latin typeface="+mj-lt"/>
              </a:rPr>
              <a:t>web development (server-side),</a:t>
            </a:r>
          </a:p>
          <a:p>
            <a:pPr lvl="1" algn="l">
              <a:buFont typeface="Arial" panose="020B0604020202020204" pitchFamily="34" charset="0"/>
              <a:buChar char="•"/>
            </a:pPr>
            <a:r>
              <a:rPr lang="en-US" sz="3600" b="0" i="0" dirty="0">
                <a:solidFill>
                  <a:srgbClr val="000000"/>
                </a:solidFill>
                <a:effectLst/>
                <a:latin typeface="+mj-lt"/>
              </a:rPr>
              <a:t>software development,</a:t>
            </a:r>
          </a:p>
          <a:p>
            <a:pPr lvl="1" algn="l">
              <a:buFont typeface="Arial" panose="020B0604020202020204" pitchFamily="34" charset="0"/>
              <a:buChar char="•"/>
            </a:pPr>
            <a:r>
              <a:rPr lang="en-US" sz="3600" b="0" i="0" dirty="0">
                <a:solidFill>
                  <a:srgbClr val="000000"/>
                </a:solidFill>
                <a:effectLst/>
                <a:latin typeface="+mj-lt"/>
              </a:rPr>
              <a:t>mathematics,</a:t>
            </a:r>
          </a:p>
          <a:p>
            <a:pPr lvl="1" algn="l">
              <a:buFont typeface="Arial" panose="020B0604020202020204" pitchFamily="34" charset="0"/>
              <a:buChar char="•"/>
            </a:pPr>
            <a:r>
              <a:rPr lang="en-US" sz="3600" b="0" i="0" dirty="0">
                <a:solidFill>
                  <a:srgbClr val="000000"/>
                </a:solidFill>
                <a:effectLst/>
                <a:latin typeface="+mj-lt"/>
              </a:rPr>
              <a:t>system scripting.</a:t>
            </a:r>
          </a:p>
          <a:p>
            <a:pPr lvl="1" algn="l"/>
            <a:endParaRPr lang="en-US" sz="3600" b="0" i="0" dirty="0">
              <a:solidFill>
                <a:srgbClr val="000000"/>
              </a:solidFill>
              <a:effectLst/>
              <a:latin typeface="+mj-lt"/>
            </a:endParaRPr>
          </a:p>
          <a:p>
            <a:endParaRPr lang="en-GB" dirty="0"/>
          </a:p>
        </p:txBody>
      </p:sp>
    </p:spTree>
    <p:extLst>
      <p:ext uri="{BB962C8B-B14F-4D97-AF65-F5344CB8AC3E}">
        <p14:creationId xmlns:p14="http://schemas.microsoft.com/office/powerpoint/2010/main" val="3683356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3969-B193-482A-92DB-F3FF090ADC29}"/>
              </a:ext>
            </a:extLst>
          </p:cNvPr>
          <p:cNvSpPr>
            <a:spLocks noGrp="1"/>
          </p:cNvSpPr>
          <p:nvPr>
            <p:ph type="title"/>
          </p:nvPr>
        </p:nvSpPr>
        <p:spPr/>
        <p:txBody>
          <a:bodyPr/>
          <a:lstStyle/>
          <a:p>
            <a:r>
              <a:rPr lang="en-GB" dirty="0"/>
              <a:t>ARITHMETIC OPERATIONS</a:t>
            </a:r>
          </a:p>
        </p:txBody>
      </p:sp>
      <p:sp>
        <p:nvSpPr>
          <p:cNvPr id="3" name="Content Placeholder 2">
            <a:extLst>
              <a:ext uri="{FF2B5EF4-FFF2-40B4-BE49-F238E27FC236}">
                <a16:creationId xmlns:a16="http://schemas.microsoft.com/office/drawing/2014/main" id="{C2874EA5-F4C2-4778-A3B7-E2BDCCC941FC}"/>
              </a:ext>
            </a:extLst>
          </p:cNvPr>
          <p:cNvSpPr>
            <a:spLocks noGrp="1"/>
          </p:cNvSpPr>
          <p:nvPr>
            <p:ph idx="1"/>
          </p:nvPr>
        </p:nvSpPr>
        <p:spPr/>
        <p:txBody>
          <a:bodyPr/>
          <a:lstStyle/>
          <a:p>
            <a:r>
              <a:rPr lang="en-GB" dirty="0"/>
              <a:t>+</a:t>
            </a:r>
          </a:p>
          <a:p>
            <a:r>
              <a:rPr lang="en-GB" dirty="0"/>
              <a:t>/</a:t>
            </a:r>
          </a:p>
          <a:p>
            <a:r>
              <a:rPr lang="en-GB" dirty="0"/>
              <a:t>*</a:t>
            </a:r>
          </a:p>
          <a:p>
            <a:r>
              <a:rPr lang="en-GB" dirty="0"/>
              <a:t>-</a:t>
            </a:r>
          </a:p>
        </p:txBody>
      </p:sp>
    </p:spTree>
    <p:extLst>
      <p:ext uri="{BB962C8B-B14F-4D97-AF65-F5344CB8AC3E}">
        <p14:creationId xmlns:p14="http://schemas.microsoft.com/office/powerpoint/2010/main" val="2573324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78F7-B290-4810-8B07-302896C3FDD7}"/>
              </a:ext>
            </a:extLst>
          </p:cNvPr>
          <p:cNvSpPr>
            <a:spLocks noGrp="1"/>
          </p:cNvSpPr>
          <p:nvPr>
            <p:ph type="title"/>
          </p:nvPr>
        </p:nvSpPr>
        <p:spPr/>
        <p:txBody>
          <a:bodyPr/>
          <a:lstStyle/>
          <a:p>
            <a:r>
              <a:rPr lang="en-GB" dirty="0"/>
              <a:t>PYTHON IF STATEMENTS</a:t>
            </a:r>
          </a:p>
        </p:txBody>
      </p:sp>
      <p:sp>
        <p:nvSpPr>
          <p:cNvPr id="3" name="Content Placeholder 2">
            <a:extLst>
              <a:ext uri="{FF2B5EF4-FFF2-40B4-BE49-F238E27FC236}">
                <a16:creationId xmlns:a16="http://schemas.microsoft.com/office/drawing/2014/main" id="{0C79ABAF-02F1-4D7F-8199-64860BD124CC}"/>
              </a:ext>
            </a:extLst>
          </p:cNvPr>
          <p:cNvSpPr>
            <a:spLocks noGrp="1"/>
          </p:cNvSpPr>
          <p:nvPr>
            <p:ph idx="1"/>
          </p:nvPr>
        </p:nvSpPr>
        <p:spPr/>
        <p:txBody>
          <a:bodyPr/>
          <a:lstStyle/>
          <a:p>
            <a:r>
              <a:rPr lang="en-GB" dirty="0"/>
              <a:t>If test expression:</a:t>
            </a:r>
          </a:p>
          <a:p>
            <a:pPr marL="457200" lvl="1" indent="0">
              <a:buNone/>
            </a:pPr>
            <a:r>
              <a:rPr lang="en-GB" dirty="0"/>
              <a:t>Statement(s)</a:t>
            </a:r>
          </a:p>
          <a:p>
            <a:pPr marL="457200" lvl="1" indent="0">
              <a:buNone/>
            </a:pPr>
            <a:r>
              <a:rPr lang="en-GB" dirty="0"/>
              <a:t>The program evaluates the </a:t>
            </a:r>
            <a:r>
              <a:rPr lang="en-GB" b="1" dirty="0"/>
              <a:t>test expression </a:t>
            </a:r>
            <a:r>
              <a:rPr lang="en-GB" dirty="0"/>
              <a:t>and will execute statement(s) only if the test expression is </a:t>
            </a:r>
            <a:r>
              <a:rPr lang="en-GB" b="1" dirty="0"/>
              <a:t>true</a:t>
            </a:r>
          </a:p>
          <a:p>
            <a:r>
              <a:rPr lang="en-GB" dirty="0"/>
              <a:t>If the expression is </a:t>
            </a:r>
            <a:r>
              <a:rPr lang="en-GB" b="1" dirty="0"/>
              <a:t>false </a:t>
            </a:r>
            <a:r>
              <a:rPr lang="en-GB" dirty="0"/>
              <a:t>the statements will not execute</a:t>
            </a:r>
          </a:p>
          <a:p>
            <a:pPr marL="0" indent="0">
              <a:buNone/>
            </a:pPr>
            <a:r>
              <a:rPr lang="en-GB" dirty="0"/>
              <a:t>Example:</a:t>
            </a:r>
          </a:p>
          <a:p>
            <a:pPr marL="0" indent="0">
              <a:buNone/>
            </a:pPr>
            <a:r>
              <a:rPr lang="en-GB" dirty="0" err="1"/>
              <a:t>num</a:t>
            </a:r>
            <a:r>
              <a:rPr lang="en-GB" dirty="0"/>
              <a:t> = 3</a:t>
            </a:r>
          </a:p>
          <a:p>
            <a:pPr marL="0" indent="0">
              <a:buNone/>
            </a:pPr>
            <a:r>
              <a:rPr lang="en-GB" dirty="0"/>
              <a:t>if </a:t>
            </a:r>
            <a:r>
              <a:rPr lang="en-GB" dirty="0" err="1"/>
              <a:t>num</a:t>
            </a:r>
            <a:r>
              <a:rPr lang="en-GB" dirty="0"/>
              <a:t> &gt; 0:</a:t>
            </a:r>
          </a:p>
          <a:p>
            <a:pPr marL="0" indent="0">
              <a:buNone/>
            </a:pPr>
            <a:r>
              <a:rPr lang="en-GB" dirty="0"/>
              <a:t>	print(</a:t>
            </a:r>
            <a:r>
              <a:rPr lang="en-GB" dirty="0" err="1"/>
              <a:t>num</a:t>
            </a:r>
            <a:r>
              <a:rPr lang="en-GB" dirty="0"/>
              <a:t>, “is a positive number.”)</a:t>
            </a:r>
          </a:p>
          <a:p>
            <a:pPr marL="0" indent="0">
              <a:buNone/>
            </a:pPr>
            <a:r>
              <a:rPr lang="en-GB" dirty="0"/>
              <a:t>print(“This is always printed.”)</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88202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24A0-03A4-4D64-8C9A-2DE5D45DCEFF}"/>
              </a:ext>
            </a:extLst>
          </p:cNvPr>
          <p:cNvSpPr>
            <a:spLocks noGrp="1"/>
          </p:cNvSpPr>
          <p:nvPr>
            <p:ph type="title"/>
          </p:nvPr>
        </p:nvSpPr>
        <p:spPr/>
        <p:txBody>
          <a:bodyPr/>
          <a:lstStyle/>
          <a:p>
            <a:r>
              <a:rPr lang="en-GB" sz="5400" b="1" i="0" u="none" strike="noStrike" baseline="0" dirty="0" err="1">
                <a:solidFill>
                  <a:srgbClr val="377AB2"/>
                </a:solidFill>
              </a:rPr>
              <a:t>Iterables</a:t>
            </a:r>
            <a:r>
              <a:rPr lang="en-GB" sz="5400" b="1" i="0" u="none" strike="noStrike" baseline="0" dirty="0">
                <a:solidFill>
                  <a:srgbClr val="377AB2"/>
                </a:solidFill>
              </a:rPr>
              <a:t> and Iterators</a:t>
            </a:r>
            <a:endParaRPr lang="en-GB" sz="5400" dirty="0"/>
          </a:p>
        </p:txBody>
      </p:sp>
      <p:sp>
        <p:nvSpPr>
          <p:cNvPr id="3" name="Content Placeholder 2">
            <a:extLst>
              <a:ext uri="{FF2B5EF4-FFF2-40B4-BE49-F238E27FC236}">
                <a16:creationId xmlns:a16="http://schemas.microsoft.com/office/drawing/2014/main" id="{D6A7D5AC-CE35-486A-9C21-E946A8CFCC28}"/>
              </a:ext>
            </a:extLst>
          </p:cNvPr>
          <p:cNvSpPr>
            <a:spLocks noGrp="1"/>
          </p:cNvSpPr>
          <p:nvPr>
            <p:ph idx="1"/>
          </p:nvPr>
        </p:nvSpPr>
        <p:spPr>
          <a:xfrm>
            <a:off x="805218" y="1296538"/>
            <a:ext cx="9244635" cy="4951862"/>
          </a:xfrm>
        </p:spPr>
        <p:txBody>
          <a:bodyPr/>
          <a:lstStyle/>
          <a:p>
            <a:r>
              <a:rPr lang="en-GB" dirty="0"/>
              <a:t>PYTHON FOR LOOPS</a:t>
            </a:r>
          </a:p>
          <a:p>
            <a:pPr marL="0" indent="0">
              <a:buNone/>
            </a:pPr>
            <a:r>
              <a:rPr lang="en-GB" dirty="0"/>
              <a:t>A for loop is used to iterate over a sequence(that is either a list, a tuple, a dictionary, a set or a string)</a:t>
            </a:r>
          </a:p>
          <a:p>
            <a:pPr marL="0" indent="0">
              <a:buNone/>
            </a:pPr>
            <a:r>
              <a:rPr lang="en-GB" dirty="0"/>
              <a:t>With a for loop we can execute a set of statements, once for each item in a list, tuple etc</a:t>
            </a:r>
          </a:p>
          <a:p>
            <a:pPr marL="0" indent="0">
              <a:buNone/>
            </a:pPr>
            <a:r>
              <a:rPr lang="en-GB" dirty="0"/>
              <a:t>Example</a:t>
            </a:r>
          </a:p>
          <a:p>
            <a:pPr marL="0" indent="0">
              <a:buNone/>
            </a:pPr>
            <a:r>
              <a:rPr lang="en-GB" dirty="0"/>
              <a:t>Print each item in the list:</a:t>
            </a:r>
          </a:p>
          <a:p>
            <a:pPr marL="0" indent="0">
              <a:buNone/>
            </a:pPr>
            <a:r>
              <a:rPr lang="en-US" b="0" i="0" dirty="0">
                <a:solidFill>
                  <a:srgbClr val="000000"/>
                </a:solidFill>
                <a:effectLst/>
                <a:latin typeface="+mn-lt"/>
              </a:rPr>
              <a:t>fruits = [</a:t>
            </a:r>
            <a:r>
              <a:rPr lang="en-US" b="0" i="0" dirty="0">
                <a:solidFill>
                  <a:srgbClr val="A52A2A"/>
                </a:solidFill>
                <a:effectLst/>
                <a:latin typeface="+mn-lt"/>
              </a:rPr>
              <a:t>"apple"</a:t>
            </a:r>
            <a:r>
              <a:rPr lang="en-US" b="0" i="0" dirty="0">
                <a:solidFill>
                  <a:srgbClr val="000000"/>
                </a:solidFill>
                <a:effectLst/>
                <a:latin typeface="+mn-lt"/>
              </a:rPr>
              <a:t>, </a:t>
            </a:r>
            <a:r>
              <a:rPr lang="en-US" b="0" i="0" dirty="0">
                <a:solidFill>
                  <a:srgbClr val="A52A2A"/>
                </a:solidFill>
                <a:effectLst/>
                <a:latin typeface="+mn-lt"/>
              </a:rPr>
              <a:t>"banana"</a:t>
            </a:r>
            <a:r>
              <a:rPr lang="en-US" b="0" i="0" dirty="0">
                <a:solidFill>
                  <a:srgbClr val="000000"/>
                </a:solidFill>
                <a:effectLst/>
                <a:latin typeface="+mn-lt"/>
              </a:rPr>
              <a:t>, </a:t>
            </a:r>
            <a:r>
              <a:rPr lang="en-US" b="0" i="0" dirty="0">
                <a:solidFill>
                  <a:srgbClr val="A52A2A"/>
                </a:solidFill>
                <a:effectLst/>
                <a:latin typeface="+mn-lt"/>
              </a:rPr>
              <a:t>"cherry"</a:t>
            </a:r>
            <a:r>
              <a:rPr lang="en-US" b="0" i="0" dirty="0">
                <a:solidFill>
                  <a:srgbClr val="000000"/>
                </a:solidFill>
                <a:effectLst/>
                <a:latin typeface="+mn-lt"/>
              </a:rPr>
              <a:t>]</a:t>
            </a:r>
            <a:r>
              <a:rPr lang="en-US" dirty="0">
                <a:latin typeface="+mn-lt"/>
              </a:rPr>
              <a:t/>
            </a:r>
            <a:br>
              <a:rPr lang="en-US" dirty="0">
                <a:latin typeface="+mn-lt"/>
              </a:rPr>
            </a:br>
            <a:r>
              <a:rPr lang="en-US" b="0" i="0" dirty="0">
                <a:solidFill>
                  <a:srgbClr val="0000CD"/>
                </a:solidFill>
                <a:effectLst/>
                <a:latin typeface="+mn-lt"/>
              </a:rPr>
              <a:t>for</a:t>
            </a:r>
            <a:r>
              <a:rPr lang="en-US" b="0" i="0" dirty="0">
                <a:solidFill>
                  <a:srgbClr val="000000"/>
                </a:solidFill>
                <a:effectLst/>
                <a:latin typeface="+mn-lt"/>
              </a:rPr>
              <a:t> x </a:t>
            </a:r>
            <a:r>
              <a:rPr lang="en-US" b="0" i="0" dirty="0">
                <a:solidFill>
                  <a:srgbClr val="0000CD"/>
                </a:solidFill>
                <a:effectLst/>
                <a:latin typeface="+mn-lt"/>
              </a:rPr>
              <a:t>in</a:t>
            </a:r>
            <a:r>
              <a:rPr lang="en-US" b="0" i="0" dirty="0">
                <a:solidFill>
                  <a:srgbClr val="000000"/>
                </a:solidFill>
                <a:effectLst/>
                <a:latin typeface="+mn-lt"/>
              </a:rPr>
              <a:t> fruits:</a:t>
            </a:r>
            <a:r>
              <a:rPr lang="en-US" dirty="0">
                <a:latin typeface="+mn-lt"/>
              </a:rPr>
              <a:t/>
            </a:r>
            <a:br>
              <a:rPr lang="en-US" dirty="0">
                <a:latin typeface="+mn-lt"/>
              </a:rPr>
            </a:br>
            <a:r>
              <a:rPr lang="en-US" b="0" i="0" dirty="0">
                <a:solidFill>
                  <a:srgbClr val="000000"/>
                </a:solidFill>
                <a:effectLst/>
                <a:latin typeface="+mn-lt"/>
              </a:rPr>
              <a:t>  </a:t>
            </a:r>
            <a:r>
              <a:rPr lang="en-US" b="0" i="0" dirty="0">
                <a:solidFill>
                  <a:srgbClr val="0000CD"/>
                </a:solidFill>
                <a:effectLst/>
                <a:latin typeface="+mn-lt"/>
              </a:rPr>
              <a:t>print</a:t>
            </a:r>
            <a:r>
              <a:rPr lang="en-US" b="0" i="0" dirty="0">
                <a:solidFill>
                  <a:srgbClr val="000000"/>
                </a:solidFill>
                <a:effectLst/>
                <a:latin typeface="+mn-lt"/>
              </a:rPr>
              <a:t>(x)</a:t>
            </a:r>
          </a:p>
          <a:p>
            <a:pPr marL="0" indent="0">
              <a:buNone/>
            </a:pPr>
            <a:endParaRPr lang="en-GB" dirty="0">
              <a:latin typeface="+mn-lt"/>
            </a:endParaRPr>
          </a:p>
        </p:txBody>
      </p:sp>
    </p:spTree>
    <p:extLst>
      <p:ext uri="{BB962C8B-B14F-4D97-AF65-F5344CB8AC3E}">
        <p14:creationId xmlns:p14="http://schemas.microsoft.com/office/powerpoint/2010/main" val="328184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88216-401C-4930-AD6A-505D9951068F}"/>
              </a:ext>
            </a:extLst>
          </p:cNvPr>
          <p:cNvSpPr>
            <a:spLocks noGrp="1"/>
          </p:cNvSpPr>
          <p:nvPr>
            <p:ph type="title"/>
          </p:nvPr>
        </p:nvSpPr>
        <p:spPr/>
        <p:txBody>
          <a:bodyPr/>
          <a:lstStyle/>
          <a:p>
            <a:r>
              <a:rPr lang="en-GB" dirty="0"/>
              <a:t>THE BREAK STATEMENT</a:t>
            </a:r>
          </a:p>
        </p:txBody>
      </p:sp>
      <p:sp>
        <p:nvSpPr>
          <p:cNvPr id="3" name="Content Placeholder 2">
            <a:extLst>
              <a:ext uri="{FF2B5EF4-FFF2-40B4-BE49-F238E27FC236}">
                <a16:creationId xmlns:a16="http://schemas.microsoft.com/office/drawing/2014/main" id="{86E6D46B-36A8-46C6-B559-4DAB01576E07}"/>
              </a:ext>
            </a:extLst>
          </p:cNvPr>
          <p:cNvSpPr>
            <a:spLocks noGrp="1"/>
          </p:cNvSpPr>
          <p:nvPr>
            <p:ph idx="1"/>
          </p:nvPr>
        </p:nvSpPr>
        <p:spPr/>
        <p:txBody>
          <a:bodyPr/>
          <a:lstStyle/>
          <a:p>
            <a:r>
              <a:rPr lang="en-GB" dirty="0"/>
              <a:t>With the break statement we can stop the loop before it can looped all the items:</a:t>
            </a:r>
          </a:p>
          <a:p>
            <a:pPr marL="0" indent="0">
              <a:buNone/>
            </a:pPr>
            <a:r>
              <a:rPr lang="en-GB" dirty="0"/>
              <a:t>EXAMPLE</a:t>
            </a:r>
          </a:p>
          <a:p>
            <a:pPr marL="0" indent="0">
              <a:buNone/>
            </a:pPr>
            <a:r>
              <a:rPr lang="en-GB" dirty="0"/>
              <a:t>Exit the loop when “x” is banana:</a:t>
            </a:r>
          </a:p>
          <a:p>
            <a:pPr marL="0" indent="0">
              <a:buNone/>
            </a:pPr>
            <a:r>
              <a:rPr lang="en-US" b="0" i="0" dirty="0">
                <a:solidFill>
                  <a:srgbClr val="000000"/>
                </a:solidFill>
                <a:effectLst/>
                <a:latin typeface="Consolas" panose="020B0609020204030204" pitchFamily="49" charset="0"/>
              </a:rPr>
              <a:t>fruits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fruits:</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x ==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break</a:t>
            </a:r>
            <a:endParaRPr lang="en-GB" dirty="0"/>
          </a:p>
        </p:txBody>
      </p:sp>
    </p:spTree>
    <p:extLst>
      <p:ext uri="{BB962C8B-B14F-4D97-AF65-F5344CB8AC3E}">
        <p14:creationId xmlns:p14="http://schemas.microsoft.com/office/powerpoint/2010/main" val="3187236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F7F8-8E4B-45D0-91EE-F55C1F7DB9C2}"/>
              </a:ext>
            </a:extLst>
          </p:cNvPr>
          <p:cNvSpPr>
            <a:spLocks noGrp="1"/>
          </p:cNvSpPr>
          <p:nvPr>
            <p:ph type="title"/>
          </p:nvPr>
        </p:nvSpPr>
        <p:spPr/>
        <p:txBody>
          <a:bodyPr/>
          <a:lstStyle/>
          <a:p>
            <a:r>
              <a:rPr lang="en-GB" dirty="0"/>
              <a:t>WHILE LOOPS</a:t>
            </a:r>
          </a:p>
        </p:txBody>
      </p:sp>
      <p:sp>
        <p:nvSpPr>
          <p:cNvPr id="3" name="Content Placeholder 2">
            <a:extLst>
              <a:ext uri="{FF2B5EF4-FFF2-40B4-BE49-F238E27FC236}">
                <a16:creationId xmlns:a16="http://schemas.microsoft.com/office/drawing/2014/main" id="{2C1B51B0-E551-4F5D-AFE1-0B090FD41D4E}"/>
              </a:ext>
            </a:extLst>
          </p:cNvPr>
          <p:cNvSpPr>
            <a:spLocks noGrp="1"/>
          </p:cNvSpPr>
          <p:nvPr>
            <p:ph idx="1"/>
          </p:nvPr>
        </p:nvSpPr>
        <p:spPr>
          <a:xfrm>
            <a:off x="645132" y="2052918"/>
            <a:ext cx="9404722" cy="4195481"/>
          </a:xfrm>
        </p:spPr>
        <p:txBody>
          <a:bodyPr>
            <a:normAutofit/>
          </a:bodyPr>
          <a:lstStyle/>
          <a:p>
            <a:r>
              <a:rPr lang="en-GB" dirty="0"/>
              <a:t>A while loop executes a set of statements when a certain condition is true.</a:t>
            </a:r>
          </a:p>
          <a:p>
            <a:pPr marL="0" indent="0">
              <a:buNone/>
            </a:pPr>
            <a:r>
              <a:rPr lang="en-GB" dirty="0"/>
              <a:t>EXAMPLE</a:t>
            </a:r>
          </a:p>
          <a:p>
            <a:pPr marL="0" indent="0">
              <a:buNone/>
            </a:pPr>
            <a:r>
              <a:rPr lang="en-GB" dirty="0"/>
              <a:t>Print i as long as i is less than 6.</a:t>
            </a:r>
          </a:p>
          <a:p>
            <a:pPr marL="0" indent="0">
              <a:buNone/>
            </a:pPr>
            <a:r>
              <a:rPr lang="en-GB" dirty="0"/>
              <a:t>i = 1</a:t>
            </a:r>
          </a:p>
          <a:p>
            <a:pPr marL="0" indent="0">
              <a:buNone/>
            </a:pPr>
            <a:r>
              <a:rPr lang="en-GB" dirty="0"/>
              <a:t>while i &lt; 6:</a:t>
            </a:r>
          </a:p>
          <a:p>
            <a:pPr marL="0" indent="0">
              <a:buNone/>
            </a:pPr>
            <a:r>
              <a:rPr lang="en-GB" dirty="0"/>
              <a:t>	print(i)</a:t>
            </a:r>
          </a:p>
          <a:p>
            <a:pPr marL="0" indent="0">
              <a:buNone/>
            </a:pPr>
            <a:r>
              <a:rPr lang="en-GB" dirty="0"/>
              <a:t>	i += 1</a:t>
            </a:r>
          </a:p>
          <a:p>
            <a:pPr marL="0" indent="0">
              <a:buNone/>
            </a:pPr>
            <a:r>
              <a:rPr lang="en-US" b="0" i="0" dirty="0">
                <a:solidFill>
                  <a:schemeClr val="tx1">
                    <a:lumMod val="95000"/>
                  </a:schemeClr>
                </a:solidFill>
                <a:effectLst/>
                <a:latin typeface="+mn-lt"/>
              </a:rPr>
              <a:t>The while loop requires relevant variables to be ready, in this example we need to define an indexing variable, i, which we set to 1.</a:t>
            </a:r>
            <a:endParaRPr lang="en-GB" dirty="0">
              <a:solidFill>
                <a:schemeClr val="tx1">
                  <a:lumMod val="95000"/>
                </a:schemeClr>
              </a:solidFill>
              <a:latin typeface="+mn-lt"/>
            </a:endParaRPr>
          </a:p>
        </p:txBody>
      </p:sp>
    </p:spTree>
    <p:extLst>
      <p:ext uri="{BB962C8B-B14F-4D97-AF65-F5344CB8AC3E}">
        <p14:creationId xmlns:p14="http://schemas.microsoft.com/office/powerpoint/2010/main" val="2318547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67FD-84EF-41C8-9F16-83F09403045E}"/>
              </a:ext>
            </a:extLst>
          </p:cNvPr>
          <p:cNvSpPr>
            <a:spLocks noGrp="1"/>
          </p:cNvSpPr>
          <p:nvPr>
            <p:ph type="title"/>
          </p:nvPr>
        </p:nvSpPr>
        <p:spPr/>
        <p:txBody>
          <a:bodyPr/>
          <a:lstStyle/>
          <a:p>
            <a:r>
              <a:rPr lang="en-GB" b="0" i="0" dirty="0">
                <a:solidFill>
                  <a:srgbClr val="000000"/>
                </a:solidFill>
                <a:effectLst/>
                <a:latin typeface="Segoe UI" panose="020B0502040204020203" pitchFamily="34" charset="0"/>
              </a:rPr>
              <a:t>The break Statement</a:t>
            </a:r>
            <a:br>
              <a:rPr lang="en-GB" b="0" i="0" dirty="0">
                <a:solidFill>
                  <a:srgbClr val="000000"/>
                </a:solidFill>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CC67B964-6F18-40C5-94CD-13CAD9DBB526}"/>
              </a:ext>
            </a:extLst>
          </p:cNvPr>
          <p:cNvSpPr>
            <a:spLocks noGrp="1"/>
          </p:cNvSpPr>
          <p:nvPr>
            <p:ph idx="1"/>
          </p:nvPr>
        </p:nvSpPr>
        <p:spPr/>
        <p:txBody>
          <a:bodyPr/>
          <a:lstStyle/>
          <a:p>
            <a:r>
              <a:rPr lang="en-GB" dirty="0"/>
              <a:t>With the break statement we can stop a loop even if the while condition  is true.</a:t>
            </a:r>
          </a:p>
          <a:p>
            <a:pPr marL="0" indent="0">
              <a:buNone/>
            </a:pPr>
            <a:r>
              <a:rPr lang="en-GB" dirty="0"/>
              <a:t>EXAMPLE</a:t>
            </a:r>
          </a:p>
          <a:p>
            <a:pPr marL="0" indent="0">
              <a:buNone/>
            </a:pPr>
            <a:r>
              <a:rPr lang="en-GB" dirty="0"/>
              <a:t>Exit the loop when i is 3</a:t>
            </a:r>
          </a:p>
          <a:p>
            <a:pPr marL="0" indent="0">
              <a:buNone/>
            </a:pPr>
            <a:r>
              <a:rPr lang="en-GB" b="0" i="0" dirty="0">
                <a:solidFill>
                  <a:srgbClr val="000000"/>
                </a:solidFill>
                <a:effectLst/>
                <a:latin typeface="Consolas" panose="020B0609020204030204" pitchFamily="49" charset="0"/>
              </a:rPr>
              <a:t>i = </a:t>
            </a:r>
            <a:r>
              <a:rPr lang="en-GB" b="0" i="0" dirty="0">
                <a:solidFill>
                  <a:srgbClr val="FF0000"/>
                </a:solidFill>
                <a:effectLst/>
                <a:latin typeface="Consolas" panose="020B0609020204030204" pitchFamily="49" charset="0"/>
              </a:rPr>
              <a:t>1</a:t>
            </a:r>
            <a:r>
              <a:rPr lang="en-GB" dirty="0"/>
              <a:t/>
            </a:r>
            <a:br>
              <a:rPr lang="en-GB" dirty="0"/>
            </a:br>
            <a:r>
              <a:rPr lang="en-GB" b="0" i="0" dirty="0">
                <a:solidFill>
                  <a:srgbClr val="0000CD"/>
                </a:solidFill>
                <a:effectLst/>
                <a:latin typeface="Consolas" panose="020B0609020204030204" pitchFamily="49" charset="0"/>
              </a:rPr>
              <a:t>while</a:t>
            </a:r>
            <a:r>
              <a:rPr lang="en-GB" b="0" i="0" dirty="0">
                <a:solidFill>
                  <a:srgbClr val="000000"/>
                </a:solidFill>
                <a:effectLst/>
                <a:latin typeface="Consolas" panose="020B0609020204030204" pitchFamily="49" charset="0"/>
              </a:rPr>
              <a:t> i &lt; </a:t>
            </a:r>
            <a:r>
              <a:rPr lang="en-GB" b="0" i="0" dirty="0">
                <a:solidFill>
                  <a:srgbClr val="FF0000"/>
                </a:solidFill>
                <a:effectLst/>
                <a:latin typeface="Consolas" panose="020B0609020204030204" pitchFamily="49" charset="0"/>
              </a:rPr>
              <a:t>6</a:t>
            </a:r>
            <a:r>
              <a:rPr lang="en-GB" b="0" i="0" dirty="0">
                <a:solidFill>
                  <a:srgbClr val="000000"/>
                </a:solidFill>
                <a:effectLst/>
                <a:latin typeface="Consolas" panose="020B0609020204030204" pitchFamily="49" charset="0"/>
              </a:rPr>
              <a:t>:</a:t>
            </a:r>
            <a:r>
              <a:rPr lang="en-GB" dirty="0"/>
              <a:t/>
            </a:r>
            <a:br>
              <a:rPr lang="en-GB" dirty="0"/>
            </a:br>
            <a:r>
              <a:rPr lang="en-GB" b="0" i="0" dirty="0">
                <a:solidFill>
                  <a:srgbClr val="000000"/>
                </a:solidFill>
                <a:effectLst/>
                <a:latin typeface="Consolas" panose="020B0609020204030204" pitchFamily="49" charset="0"/>
              </a:rPr>
              <a:t>  </a:t>
            </a:r>
            <a:r>
              <a:rPr lang="en-GB" b="0" i="0" dirty="0">
                <a:solidFill>
                  <a:srgbClr val="0000CD"/>
                </a:solidFill>
                <a:effectLst/>
                <a:latin typeface="Consolas" panose="020B0609020204030204" pitchFamily="49" charset="0"/>
              </a:rPr>
              <a:t>print</a:t>
            </a:r>
            <a:r>
              <a:rPr lang="en-GB" b="0" i="0" dirty="0">
                <a:solidFill>
                  <a:srgbClr val="000000"/>
                </a:solidFill>
                <a:effectLst/>
                <a:latin typeface="Consolas" panose="020B0609020204030204" pitchFamily="49" charset="0"/>
              </a:rPr>
              <a:t>(i)</a:t>
            </a:r>
            <a:r>
              <a:rPr lang="en-GB" dirty="0"/>
              <a:t/>
            </a:r>
            <a:br>
              <a:rPr lang="en-GB" dirty="0"/>
            </a:br>
            <a:r>
              <a:rPr lang="en-GB" b="0" i="0" dirty="0">
                <a:solidFill>
                  <a:srgbClr val="000000"/>
                </a:solidFill>
                <a:effectLst/>
                <a:latin typeface="Consolas" panose="020B0609020204030204" pitchFamily="49" charset="0"/>
              </a:rPr>
              <a:t>  </a:t>
            </a:r>
            <a:r>
              <a:rPr lang="en-GB" b="0" i="0" dirty="0">
                <a:solidFill>
                  <a:srgbClr val="0000CD"/>
                </a:solidFill>
                <a:effectLst/>
                <a:latin typeface="Consolas" panose="020B0609020204030204" pitchFamily="49" charset="0"/>
              </a:rPr>
              <a:t>if</a:t>
            </a:r>
            <a:r>
              <a:rPr lang="en-GB" b="0" i="0" dirty="0">
                <a:solidFill>
                  <a:srgbClr val="000000"/>
                </a:solidFill>
                <a:effectLst/>
                <a:latin typeface="Consolas" panose="020B0609020204030204" pitchFamily="49" charset="0"/>
              </a:rPr>
              <a:t> i == </a:t>
            </a:r>
            <a:r>
              <a:rPr lang="en-GB" b="0" i="0" dirty="0">
                <a:solidFill>
                  <a:srgbClr val="FF0000"/>
                </a:solidFill>
                <a:effectLst/>
                <a:latin typeface="Consolas" panose="020B0609020204030204" pitchFamily="49" charset="0"/>
              </a:rPr>
              <a:t>3</a:t>
            </a:r>
            <a:r>
              <a:rPr lang="en-GB" b="0" i="0" dirty="0">
                <a:solidFill>
                  <a:srgbClr val="000000"/>
                </a:solidFill>
                <a:effectLst/>
                <a:latin typeface="Consolas" panose="020B0609020204030204" pitchFamily="49" charset="0"/>
              </a:rPr>
              <a:t>:</a:t>
            </a:r>
            <a:r>
              <a:rPr lang="en-GB" dirty="0"/>
              <a:t/>
            </a:r>
            <a:br>
              <a:rPr lang="en-GB" dirty="0"/>
            </a:br>
            <a:r>
              <a:rPr lang="en-GB" b="0" i="0" dirty="0">
                <a:solidFill>
                  <a:srgbClr val="000000"/>
                </a:solidFill>
                <a:effectLst/>
                <a:latin typeface="Consolas" panose="020B0609020204030204" pitchFamily="49" charset="0"/>
              </a:rPr>
              <a:t>    </a:t>
            </a:r>
            <a:r>
              <a:rPr lang="en-GB" b="0" i="0" dirty="0">
                <a:solidFill>
                  <a:srgbClr val="0000CD"/>
                </a:solidFill>
                <a:effectLst/>
                <a:latin typeface="Consolas" panose="020B0609020204030204" pitchFamily="49" charset="0"/>
              </a:rPr>
              <a:t>break</a:t>
            </a:r>
            <a:r>
              <a:rPr lang="en-GB" dirty="0"/>
              <a:t/>
            </a:r>
            <a:br>
              <a:rPr lang="en-GB" dirty="0"/>
            </a:br>
            <a:r>
              <a:rPr lang="en-GB" b="0" i="0" dirty="0">
                <a:solidFill>
                  <a:srgbClr val="000000"/>
                </a:solidFill>
                <a:effectLst/>
                <a:latin typeface="Consolas" panose="020B0609020204030204" pitchFamily="49" charset="0"/>
              </a:rPr>
              <a:t>  i += </a:t>
            </a:r>
            <a:r>
              <a:rPr lang="en-GB" b="0" i="0" dirty="0">
                <a:solidFill>
                  <a:srgbClr val="FF0000"/>
                </a:solidFill>
                <a:effectLst/>
                <a:latin typeface="Consolas" panose="020B0609020204030204" pitchFamily="49" charset="0"/>
              </a:rPr>
              <a:t>1</a:t>
            </a:r>
            <a:endParaRPr lang="en-GB" dirty="0"/>
          </a:p>
        </p:txBody>
      </p:sp>
    </p:spTree>
    <p:extLst>
      <p:ext uri="{BB962C8B-B14F-4D97-AF65-F5344CB8AC3E}">
        <p14:creationId xmlns:p14="http://schemas.microsoft.com/office/powerpoint/2010/main" val="121763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A81A-65C5-4D9C-A37F-78AB7EA7F664}"/>
              </a:ext>
            </a:extLst>
          </p:cNvPr>
          <p:cNvSpPr>
            <a:spLocks noGrp="1"/>
          </p:cNvSpPr>
          <p:nvPr>
            <p:ph type="title"/>
          </p:nvPr>
        </p:nvSpPr>
        <p:spPr/>
        <p:txBody>
          <a:bodyPr/>
          <a:lstStyle/>
          <a:p>
            <a:r>
              <a:rPr lang="en-GB" dirty="0"/>
              <a:t>PYTHON FUNCTIONS</a:t>
            </a:r>
          </a:p>
        </p:txBody>
      </p:sp>
      <p:sp>
        <p:nvSpPr>
          <p:cNvPr id="3" name="Content Placeholder 2">
            <a:extLst>
              <a:ext uri="{FF2B5EF4-FFF2-40B4-BE49-F238E27FC236}">
                <a16:creationId xmlns:a16="http://schemas.microsoft.com/office/drawing/2014/main" id="{93D169E2-A3CD-4E47-BE22-CE6D1AF97B75}"/>
              </a:ext>
            </a:extLst>
          </p:cNvPr>
          <p:cNvSpPr>
            <a:spLocks noGrp="1"/>
          </p:cNvSpPr>
          <p:nvPr>
            <p:ph idx="1"/>
          </p:nvPr>
        </p:nvSpPr>
        <p:spPr/>
        <p:txBody>
          <a:bodyPr/>
          <a:lstStyle/>
          <a:p>
            <a:r>
              <a:rPr lang="en-GB" dirty="0"/>
              <a:t>A function is a block code that only run when called</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my_function():</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from a function"</a:t>
            </a:r>
            <a:r>
              <a:rPr lang="en-US" b="0" i="0" dirty="0">
                <a:solidFill>
                  <a:srgbClr val="000000"/>
                </a:solidFill>
                <a:effectLst/>
                <a:latin typeface="Consolas" panose="020B0609020204030204" pitchFamily="49" charset="0"/>
              </a:rPr>
              <a:t>)</a:t>
            </a:r>
          </a:p>
          <a:p>
            <a:pPr marL="0" indent="0" algn="l">
              <a:buNone/>
            </a:pPr>
            <a:r>
              <a:rPr lang="en-US" b="0" i="0" dirty="0">
                <a:solidFill>
                  <a:schemeClr val="tx1">
                    <a:lumMod val="95000"/>
                  </a:schemeClr>
                </a:solidFill>
                <a:effectLst/>
                <a:latin typeface="+mn-lt"/>
              </a:rPr>
              <a:t>Calling a function.</a:t>
            </a:r>
          </a:p>
          <a:p>
            <a:pPr marL="0" indent="0" algn="l">
              <a:buNone/>
            </a:pP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my_function():</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from a function"</a:t>
            </a:r>
            <a:r>
              <a:rPr lang="en-US" b="0" i="0" dirty="0">
                <a:solidFill>
                  <a:srgbClr val="000000"/>
                </a:solidFill>
                <a:effectLst/>
                <a:latin typeface="Consolas" panose="020B0609020204030204" pitchFamily="49" charset="0"/>
              </a:rPr>
              <a:t>)</a:t>
            </a:r>
            <a:r>
              <a:rPr lang="en-US" dirty="0"/>
              <a:t/>
            </a:r>
            <a:br>
              <a:rPr lang="en-US" dirty="0"/>
            </a:br>
            <a:r>
              <a:rPr lang="en-US" dirty="0"/>
              <a:t/>
            </a:r>
            <a:br>
              <a:rPr lang="en-US" dirty="0"/>
            </a:br>
            <a:r>
              <a:rPr lang="en-US" b="1" i="0" dirty="0">
                <a:solidFill>
                  <a:srgbClr val="000000"/>
                </a:solidFill>
                <a:effectLst/>
                <a:latin typeface="Consolas" panose="020B0609020204030204" pitchFamily="49" charset="0"/>
              </a:rPr>
              <a:t>my_function()</a:t>
            </a:r>
            <a:endParaRPr lang="en-US" b="0" i="0" dirty="0">
              <a:solidFill>
                <a:schemeClr val="tx1">
                  <a:lumMod val="95000"/>
                </a:schemeClr>
              </a:solidFill>
              <a:effectLst/>
              <a:latin typeface="+mn-lt"/>
            </a:endParaRPr>
          </a:p>
          <a:p>
            <a:pPr marL="0" indent="0">
              <a:buNone/>
            </a:pPr>
            <a:endParaRPr lang="en-GB" dirty="0"/>
          </a:p>
        </p:txBody>
      </p:sp>
    </p:spTree>
    <p:extLst>
      <p:ext uri="{BB962C8B-B14F-4D97-AF65-F5344CB8AC3E}">
        <p14:creationId xmlns:p14="http://schemas.microsoft.com/office/powerpoint/2010/main" val="27153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ABDF-CFD9-4627-9EF1-1D1C20B5A11C}"/>
              </a:ext>
            </a:extLst>
          </p:cNvPr>
          <p:cNvSpPr>
            <a:spLocks noGrp="1"/>
          </p:cNvSpPr>
          <p:nvPr>
            <p:ph type="title"/>
          </p:nvPr>
        </p:nvSpPr>
        <p:spPr>
          <a:xfrm>
            <a:off x="4371950" y="-4229"/>
            <a:ext cx="9404723" cy="1400530"/>
          </a:xfrm>
        </p:spPr>
        <p:txBody>
          <a:bodyPr/>
          <a:lstStyle/>
          <a:p>
            <a:r>
              <a:rPr lang="en-GB" dirty="0"/>
              <a:t>ARGUMENTS</a:t>
            </a:r>
          </a:p>
        </p:txBody>
      </p:sp>
      <p:sp>
        <p:nvSpPr>
          <p:cNvPr id="3" name="Content Placeholder 2">
            <a:extLst>
              <a:ext uri="{FF2B5EF4-FFF2-40B4-BE49-F238E27FC236}">
                <a16:creationId xmlns:a16="http://schemas.microsoft.com/office/drawing/2014/main" id="{4A87A12A-F0F8-4A79-A898-6F9396034DCB}"/>
              </a:ext>
            </a:extLst>
          </p:cNvPr>
          <p:cNvSpPr>
            <a:spLocks noGrp="1"/>
          </p:cNvSpPr>
          <p:nvPr>
            <p:ph idx="1"/>
          </p:nvPr>
        </p:nvSpPr>
        <p:spPr>
          <a:xfrm>
            <a:off x="750628" y="696036"/>
            <a:ext cx="9299226" cy="5552363"/>
          </a:xfrm>
        </p:spPr>
        <p:txBody>
          <a:bodyPr/>
          <a:lstStyle/>
          <a:p>
            <a:r>
              <a:rPr lang="en-GB" dirty="0"/>
              <a:t>Information can be passed into functions as arguments.  Arguments are specified after a function name inside the parentheses. You can as many arguments as you want, just separate them with a comma. </a:t>
            </a:r>
          </a:p>
          <a:p>
            <a:pPr marL="0" indent="0" algn="l">
              <a:buNone/>
            </a:pPr>
            <a:r>
              <a:rPr lang="en-US" b="0" i="0" dirty="0">
                <a:solidFill>
                  <a:schemeClr val="tx1">
                    <a:lumMod val="95000"/>
                  </a:schemeClr>
                </a:solidFill>
                <a:effectLst/>
                <a:latin typeface="Segoe UI" panose="020B0502040204020203" pitchFamily="34" charset="0"/>
              </a:rPr>
              <a:t>Example</a:t>
            </a:r>
          </a:p>
          <a:p>
            <a:pPr marL="0" indent="0" algn="l">
              <a:buNone/>
            </a:pP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my_function(</a:t>
            </a:r>
            <a:r>
              <a:rPr lang="en-US" b="1" i="0" dirty="0" err="1">
                <a:solidFill>
                  <a:srgbClr val="000000"/>
                </a:solidFill>
                <a:effectLst/>
                <a:latin typeface="Consolas" panose="020B0609020204030204" pitchFamily="49" charset="0"/>
              </a:rPr>
              <a:t>fname</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 </a:t>
            </a:r>
            <a:r>
              <a:rPr lang="en-US" b="0" i="0" dirty="0" err="1">
                <a:solidFill>
                  <a:srgbClr val="A52A2A"/>
                </a:solidFill>
                <a:effectLst/>
                <a:latin typeface="Consolas" panose="020B0609020204030204" pitchFamily="49" charset="0"/>
              </a:rPr>
              <a:t>Refsnes</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my_function(</a:t>
            </a:r>
            <a:r>
              <a:rPr lang="en-US" b="1" i="0" dirty="0">
                <a:solidFill>
                  <a:srgbClr val="A52A2A"/>
                </a:solidFill>
                <a:effectLst/>
                <a:latin typeface="Consolas" panose="020B0609020204030204" pitchFamily="49" charset="0"/>
              </a:rPr>
              <a:t>"Emil"</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my_function(</a:t>
            </a:r>
            <a:r>
              <a:rPr lang="en-US" b="1" i="0" dirty="0">
                <a:solidFill>
                  <a:srgbClr val="A52A2A"/>
                </a:solidFill>
                <a:effectLst/>
                <a:latin typeface="Consolas" panose="020B0609020204030204" pitchFamily="49" charset="0"/>
              </a:rPr>
              <a:t>"Tobias"</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my_function(</a:t>
            </a:r>
            <a:r>
              <a:rPr lang="en-US" b="1" i="0" dirty="0">
                <a:solidFill>
                  <a:srgbClr val="A52A2A"/>
                </a:solidFill>
                <a:effectLst/>
                <a:latin typeface="Consolas" panose="020B0609020204030204" pitchFamily="49" charset="0"/>
              </a:rPr>
              <a:t>"Linus"</a:t>
            </a:r>
            <a:r>
              <a:rPr lang="en-US" b="0" i="0" dirty="0">
                <a:solidFill>
                  <a:srgbClr val="000000"/>
                </a:solidFill>
                <a:effectLst/>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1354159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D35A-970E-42F9-9786-4FB74C999FAF}"/>
              </a:ext>
            </a:extLst>
          </p:cNvPr>
          <p:cNvSpPr>
            <a:spLocks noGrp="1"/>
          </p:cNvSpPr>
          <p:nvPr>
            <p:ph type="title"/>
          </p:nvPr>
        </p:nvSpPr>
        <p:spPr/>
        <p:txBody>
          <a:bodyPr/>
          <a:lstStyle/>
          <a:p>
            <a:r>
              <a:rPr lang="en-GB" b="0" i="0" dirty="0">
                <a:solidFill>
                  <a:srgbClr val="000000"/>
                </a:solidFill>
                <a:effectLst/>
                <a:latin typeface="Segoe UI" panose="020B0502040204020203" pitchFamily="34" charset="0"/>
              </a:rPr>
              <a:t>Python Arrays</a:t>
            </a:r>
            <a:br>
              <a:rPr lang="en-GB" b="0" i="0" dirty="0">
                <a:solidFill>
                  <a:srgbClr val="000000"/>
                </a:solidFill>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754AA908-9563-4570-9C7A-FE4BEDB0F276}"/>
              </a:ext>
            </a:extLst>
          </p:cNvPr>
          <p:cNvSpPr>
            <a:spLocks noGrp="1"/>
          </p:cNvSpPr>
          <p:nvPr>
            <p:ph idx="1"/>
          </p:nvPr>
        </p:nvSpPr>
        <p:spPr/>
        <p:txBody>
          <a:bodyPr/>
          <a:lstStyle/>
          <a:p>
            <a:r>
              <a:rPr lang="en-GB" dirty="0"/>
              <a:t>Arrays are used to store multiple values in a single variable. An array is a special variable, which can hold more than one value at a time.</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Create an array containing car names:</a:t>
            </a:r>
          </a:p>
          <a:p>
            <a:pPr marL="0" indent="0" algn="l">
              <a:buNone/>
            </a:pPr>
            <a:r>
              <a:rPr lang="en-US" b="0" i="0" dirty="0">
                <a:solidFill>
                  <a:srgbClr val="000000"/>
                </a:solidFill>
                <a:effectLst/>
                <a:latin typeface="Consolas" panose="020B0609020204030204" pitchFamily="49" charset="0"/>
              </a:rPr>
              <a:t>cars = [</a:t>
            </a:r>
            <a:r>
              <a:rPr lang="en-US" b="0" i="0" dirty="0">
                <a:solidFill>
                  <a:srgbClr val="A52A2A"/>
                </a:solidFill>
                <a:effectLst/>
                <a:latin typeface="Consolas" panose="020B0609020204030204" pitchFamily="49" charset="0"/>
              </a:rPr>
              <a:t>"Ford"</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"Volvo"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"BMW"</a:t>
            </a:r>
            <a:r>
              <a:rPr lang="en-US" b="0" i="0" dirty="0">
                <a:solidFill>
                  <a:srgbClr val="000000"/>
                </a:solidFill>
                <a:effectLst/>
                <a:latin typeface="Consolas" panose="020B0609020204030204" pitchFamily="49" charset="0"/>
              </a:rPr>
              <a:t>]</a:t>
            </a:r>
          </a:p>
          <a:p>
            <a:pPr marL="0" indent="0" algn="l">
              <a:buNone/>
            </a:pPr>
            <a:r>
              <a:rPr lang="en-US" b="0" i="0" dirty="0">
                <a:solidFill>
                  <a:schemeClr val="tx1">
                    <a:lumMod val="95000"/>
                  </a:schemeClr>
                </a:solidFill>
                <a:effectLst/>
                <a:latin typeface="+mn-lt"/>
              </a:rPr>
              <a:t>You refer to an array element to the index number.</a:t>
            </a:r>
          </a:p>
          <a:p>
            <a:pPr marL="0" indent="0" algn="l">
              <a:buNone/>
            </a:pPr>
            <a:r>
              <a:rPr lang="en-US" b="0" i="0" dirty="0">
                <a:solidFill>
                  <a:schemeClr val="tx1">
                    <a:lumMod val="95000"/>
                  </a:schemeClr>
                </a:solidFill>
                <a:effectLst/>
                <a:latin typeface="+mn-lt"/>
              </a:rPr>
              <a:t>x = cars[0]</a:t>
            </a:r>
          </a:p>
          <a:p>
            <a:pPr marL="0" indent="0" algn="l">
              <a:buNone/>
            </a:pPr>
            <a:r>
              <a:rPr lang="en-US" dirty="0">
                <a:solidFill>
                  <a:schemeClr val="tx1">
                    <a:lumMod val="95000"/>
                  </a:schemeClr>
                </a:solidFill>
                <a:latin typeface="+mn-lt"/>
              </a:rPr>
              <a:t>To get the length of an array</a:t>
            </a:r>
          </a:p>
          <a:p>
            <a:pPr marL="0" indent="0" algn="l">
              <a:buNone/>
            </a:pPr>
            <a:r>
              <a:rPr lang="en-US" b="0" i="0" dirty="0">
                <a:solidFill>
                  <a:schemeClr val="tx1">
                    <a:lumMod val="95000"/>
                  </a:schemeClr>
                </a:solidFill>
                <a:effectLst/>
                <a:latin typeface="+mn-lt"/>
              </a:rPr>
              <a:t>Len(cars)</a:t>
            </a:r>
          </a:p>
        </p:txBody>
      </p:sp>
    </p:spTree>
    <p:extLst>
      <p:ext uri="{BB962C8B-B14F-4D97-AF65-F5344CB8AC3E}">
        <p14:creationId xmlns:p14="http://schemas.microsoft.com/office/powerpoint/2010/main" val="697087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1977-33EE-4F9D-82F2-DE55E70CD627}"/>
              </a:ext>
            </a:extLst>
          </p:cNvPr>
          <p:cNvSpPr>
            <a:spLocks noGrp="1"/>
          </p:cNvSpPr>
          <p:nvPr>
            <p:ph type="title"/>
          </p:nvPr>
        </p:nvSpPr>
        <p:spPr/>
        <p:txBody>
          <a:bodyPr/>
          <a:lstStyle/>
          <a:p>
            <a:r>
              <a:rPr lang="en-GB" dirty="0"/>
              <a:t>Looping Array Elements</a:t>
            </a:r>
          </a:p>
        </p:txBody>
      </p:sp>
      <p:sp>
        <p:nvSpPr>
          <p:cNvPr id="3" name="Content Placeholder 2">
            <a:extLst>
              <a:ext uri="{FF2B5EF4-FFF2-40B4-BE49-F238E27FC236}">
                <a16:creationId xmlns:a16="http://schemas.microsoft.com/office/drawing/2014/main" id="{E2399272-41F2-4655-8727-AB04D06F6D07}"/>
              </a:ext>
            </a:extLst>
          </p:cNvPr>
          <p:cNvSpPr>
            <a:spLocks noGrp="1"/>
          </p:cNvSpPr>
          <p:nvPr>
            <p:ph idx="1"/>
          </p:nvPr>
        </p:nvSpPr>
        <p:spPr/>
        <p:txBody>
          <a:bodyPr/>
          <a:lstStyle/>
          <a:p>
            <a:r>
              <a:rPr lang="en-GB" dirty="0"/>
              <a:t>You can use the for in loop to loop through all the elements in the elements of an array.</a:t>
            </a:r>
          </a:p>
          <a:p>
            <a:pPr marL="0" indent="0">
              <a:buNone/>
            </a:pPr>
            <a:r>
              <a:rPr lang="en-GB" dirty="0"/>
              <a:t>Example</a:t>
            </a:r>
          </a:p>
          <a:p>
            <a:pPr marL="0" indent="0">
              <a:buNone/>
            </a:pPr>
            <a:r>
              <a:rPr lang="en-GB" dirty="0"/>
              <a:t>Print each item in the cars array.</a:t>
            </a:r>
          </a:p>
          <a:p>
            <a:pPr marL="0" indent="0">
              <a:buNone/>
            </a:pPr>
            <a:r>
              <a:rPr lang="en-GB" dirty="0"/>
              <a:t>for j in cars:</a:t>
            </a:r>
          </a:p>
          <a:p>
            <a:pPr marL="0" indent="0">
              <a:buNone/>
            </a:pPr>
            <a:r>
              <a:rPr lang="en-GB" dirty="0"/>
              <a:t>	print(j)</a:t>
            </a:r>
          </a:p>
          <a:p>
            <a:pPr marL="0" indent="0">
              <a:buNone/>
            </a:pPr>
            <a:r>
              <a:rPr lang="en-GB" dirty="0"/>
              <a:t>Adding elements to an array</a:t>
            </a:r>
          </a:p>
          <a:p>
            <a:pPr marL="0" indent="0">
              <a:buNone/>
            </a:pPr>
            <a:r>
              <a:rPr lang="en-GB" dirty="0" err="1"/>
              <a:t>cars.append</a:t>
            </a:r>
            <a:r>
              <a:rPr lang="en-GB" dirty="0"/>
              <a:t>(“Honda”)</a:t>
            </a:r>
          </a:p>
        </p:txBody>
      </p:sp>
    </p:spTree>
    <p:extLst>
      <p:ext uri="{BB962C8B-B14F-4D97-AF65-F5344CB8AC3E}">
        <p14:creationId xmlns:p14="http://schemas.microsoft.com/office/powerpoint/2010/main" val="383725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AD9F-7E6E-414D-A283-15C505996311}"/>
              </a:ext>
            </a:extLst>
          </p:cNvPr>
          <p:cNvSpPr>
            <a:spLocks noGrp="1"/>
          </p:cNvSpPr>
          <p:nvPr>
            <p:ph type="title"/>
          </p:nvPr>
        </p:nvSpPr>
        <p:spPr/>
        <p:txBody>
          <a:bodyPr/>
          <a:lstStyle/>
          <a:p>
            <a:r>
              <a:rPr lang="en-GB" dirty="0"/>
              <a:t>PYTHON SYNTAX</a:t>
            </a:r>
            <a:br>
              <a:rPr lang="en-GB" dirty="0"/>
            </a:br>
            <a:endParaRPr lang="en-GB" dirty="0"/>
          </a:p>
        </p:txBody>
      </p:sp>
      <p:sp>
        <p:nvSpPr>
          <p:cNvPr id="3" name="Content Placeholder 2">
            <a:extLst>
              <a:ext uri="{FF2B5EF4-FFF2-40B4-BE49-F238E27FC236}">
                <a16:creationId xmlns:a16="http://schemas.microsoft.com/office/drawing/2014/main" id="{CB1C6F51-DDF4-46D5-850B-2F5D4C339AA7}"/>
              </a:ext>
            </a:extLst>
          </p:cNvPr>
          <p:cNvSpPr>
            <a:spLocks noGrp="1"/>
          </p:cNvSpPr>
          <p:nvPr>
            <p:ph idx="1"/>
          </p:nvPr>
        </p:nvSpPr>
        <p:spPr>
          <a:xfrm>
            <a:off x="368490" y="2052918"/>
            <a:ext cx="10658901" cy="4195481"/>
          </a:xfrm>
        </p:spPr>
        <p:txBody>
          <a:bodyPr>
            <a:normAutofit/>
          </a:bodyPr>
          <a:lstStyle/>
          <a:p>
            <a:pPr algn="l">
              <a:buFont typeface="Arial" panose="020B0604020202020204" pitchFamily="34" charset="0"/>
              <a:buChar char="•"/>
            </a:pPr>
            <a:r>
              <a:rPr lang="en-US" sz="2400" b="0" i="0" dirty="0">
                <a:solidFill>
                  <a:srgbClr val="000000"/>
                </a:solidFill>
                <a:effectLst/>
                <a:latin typeface="+mn-lt"/>
              </a:rPr>
              <a:t>Python was designed for readability, and has some similarities to the English language with influence from mathematics.</a:t>
            </a:r>
          </a:p>
          <a:p>
            <a:pPr algn="l">
              <a:buFont typeface="Arial" panose="020B0604020202020204" pitchFamily="34" charset="0"/>
              <a:buChar char="•"/>
            </a:pPr>
            <a:r>
              <a:rPr lang="en-US" sz="2400" b="0" i="0" dirty="0">
                <a:solidFill>
                  <a:srgbClr val="000000"/>
                </a:solidFill>
                <a:effectLst/>
                <a:latin typeface="+mn-lt"/>
              </a:rPr>
              <a:t>Python uses new lines to complete a command, as opposed to other programming languages which often use semicolons or parentheses.</a:t>
            </a:r>
          </a:p>
          <a:p>
            <a:pPr algn="l">
              <a:buFont typeface="Arial" panose="020B0604020202020204" pitchFamily="34" charset="0"/>
              <a:buChar char="•"/>
            </a:pPr>
            <a:r>
              <a:rPr lang="en-US" sz="2400" b="0" i="0" dirty="0">
                <a:solidFill>
                  <a:srgbClr val="000000"/>
                </a:solidFill>
                <a:effectLst/>
                <a:latin typeface="+mn-lt"/>
              </a:rPr>
              <a:t>Python relies on indentation, using whitespace, to define scope; such as the scope of loops, functions and classes. Other programming languages often use curly-brackets for this purpose.</a:t>
            </a:r>
          </a:p>
          <a:p>
            <a:endParaRPr lang="en-GB" sz="2400" dirty="0">
              <a:latin typeface="+mn-lt"/>
            </a:endParaRPr>
          </a:p>
        </p:txBody>
      </p:sp>
    </p:spTree>
    <p:extLst>
      <p:ext uri="{BB962C8B-B14F-4D97-AF65-F5344CB8AC3E}">
        <p14:creationId xmlns:p14="http://schemas.microsoft.com/office/powerpoint/2010/main" val="1149258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0151-1145-417D-8FF2-5552BFD26C67}"/>
              </a:ext>
            </a:extLst>
          </p:cNvPr>
          <p:cNvSpPr>
            <a:spLocks noGrp="1"/>
          </p:cNvSpPr>
          <p:nvPr>
            <p:ph type="title"/>
          </p:nvPr>
        </p:nvSpPr>
        <p:spPr/>
        <p:txBody>
          <a:bodyPr/>
          <a:lstStyle/>
          <a:p>
            <a:r>
              <a:rPr lang="en-GB" dirty="0"/>
              <a:t>PYTHON CLASSES AND OBJECTS</a:t>
            </a:r>
          </a:p>
        </p:txBody>
      </p:sp>
      <p:sp>
        <p:nvSpPr>
          <p:cNvPr id="3" name="Content Placeholder 2">
            <a:extLst>
              <a:ext uri="{FF2B5EF4-FFF2-40B4-BE49-F238E27FC236}">
                <a16:creationId xmlns:a16="http://schemas.microsoft.com/office/drawing/2014/main" id="{5F129D69-1847-4284-B559-891D795645F0}"/>
              </a:ext>
            </a:extLst>
          </p:cNvPr>
          <p:cNvSpPr>
            <a:spLocks noGrp="1"/>
          </p:cNvSpPr>
          <p:nvPr>
            <p:ph idx="1"/>
          </p:nvPr>
        </p:nvSpPr>
        <p:spPr>
          <a:xfrm>
            <a:off x="300252" y="1146412"/>
            <a:ext cx="9749602" cy="5101987"/>
          </a:xfrm>
        </p:spPr>
        <p:txBody>
          <a:bodyPr>
            <a:normAutofit/>
          </a:bodyPr>
          <a:lstStyle/>
          <a:p>
            <a:r>
              <a:rPr lang="en-US" b="0" i="0" dirty="0">
                <a:solidFill>
                  <a:schemeClr val="tx1">
                    <a:lumMod val="95000"/>
                  </a:schemeClr>
                </a:solidFill>
                <a:effectLst/>
                <a:latin typeface="+mn-lt"/>
              </a:rPr>
              <a:t> Python classes provide all the standard features of Object Oriented Programming: the class inheritance mechanism allows multiple base classes, a derived class can override any methods of its base class or classes, and a method can call the method of a base class with the same name</a:t>
            </a:r>
          </a:p>
          <a:p>
            <a:pPr marL="0" indent="0">
              <a:buNone/>
            </a:pPr>
            <a:r>
              <a:rPr lang="en-US" dirty="0">
                <a:solidFill>
                  <a:schemeClr val="tx1">
                    <a:lumMod val="95000"/>
                  </a:schemeClr>
                </a:solidFill>
                <a:latin typeface="+mn-lt"/>
              </a:rPr>
              <a:t>To create a class use the keyword </a:t>
            </a:r>
            <a:r>
              <a:rPr lang="en-US" b="1" dirty="0">
                <a:solidFill>
                  <a:schemeClr val="tx1">
                    <a:lumMod val="95000"/>
                  </a:schemeClr>
                </a:solidFill>
                <a:latin typeface="+mn-lt"/>
              </a:rPr>
              <a:t>class</a:t>
            </a:r>
            <a:r>
              <a:rPr lang="en-US" dirty="0">
                <a:solidFill>
                  <a:schemeClr val="tx1">
                    <a:lumMod val="95000"/>
                  </a:schemeClr>
                </a:solidFill>
                <a:latin typeface="+mn-lt"/>
              </a:rPr>
              <a:t>:</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Create a class named </a:t>
            </a:r>
            <a:r>
              <a:rPr lang="en-US" b="0" i="0" dirty="0" err="1">
                <a:solidFill>
                  <a:srgbClr val="000000"/>
                </a:solidFill>
                <a:effectLst/>
                <a:latin typeface="Verdana" panose="020B0604030504040204" pitchFamily="34" charset="0"/>
              </a:rPr>
              <a:t>MyClass</a:t>
            </a:r>
            <a:r>
              <a:rPr lang="en-US" b="0" i="0" dirty="0">
                <a:solidFill>
                  <a:srgbClr val="000000"/>
                </a:solidFill>
                <a:effectLst/>
                <a:latin typeface="Verdana" panose="020B0604030504040204" pitchFamily="34" charset="0"/>
              </a:rPr>
              <a:t>, with a property named x:</a:t>
            </a:r>
          </a:p>
          <a:p>
            <a:pPr marL="0" indent="0" algn="l">
              <a:buNone/>
            </a:pPr>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MyClass</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5</a:t>
            </a:r>
            <a:endParaRPr lang="en-US" b="0" i="0" dirty="0">
              <a:solidFill>
                <a:srgbClr val="000000"/>
              </a:solidFill>
              <a:effectLst/>
              <a:latin typeface="Consolas" panose="020B0609020204030204" pitchFamily="49" charset="0"/>
            </a:endParaRPr>
          </a:p>
          <a:p>
            <a:pPr marL="0" indent="0">
              <a:buNone/>
            </a:pPr>
            <a:endParaRPr lang="en-US" b="0" i="0" dirty="0">
              <a:solidFill>
                <a:schemeClr val="tx1">
                  <a:lumMod val="95000"/>
                </a:schemeClr>
              </a:solidFill>
              <a:effectLst/>
              <a:latin typeface="+mn-lt"/>
            </a:endParaRPr>
          </a:p>
          <a:p>
            <a:pPr marL="0" indent="0">
              <a:buNone/>
            </a:pPr>
            <a:endParaRPr lang="en-GB" dirty="0">
              <a:solidFill>
                <a:schemeClr val="tx1">
                  <a:lumMod val="95000"/>
                </a:schemeClr>
              </a:solidFill>
              <a:latin typeface="+mn-lt"/>
            </a:endParaRPr>
          </a:p>
        </p:txBody>
      </p:sp>
    </p:spTree>
    <p:extLst>
      <p:ext uri="{BB962C8B-B14F-4D97-AF65-F5344CB8AC3E}">
        <p14:creationId xmlns:p14="http://schemas.microsoft.com/office/powerpoint/2010/main" val="2556534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9020-70E3-4ADD-B0A4-5867689A3E3A}"/>
              </a:ext>
            </a:extLst>
          </p:cNvPr>
          <p:cNvSpPr>
            <a:spLocks noGrp="1"/>
          </p:cNvSpPr>
          <p:nvPr>
            <p:ph type="title"/>
          </p:nvPr>
        </p:nvSpPr>
        <p:spPr/>
        <p:txBody>
          <a:bodyPr/>
          <a:lstStyle/>
          <a:p>
            <a:r>
              <a:rPr lang="en-GB" dirty="0"/>
              <a:t>Create an object instance</a:t>
            </a:r>
          </a:p>
        </p:txBody>
      </p:sp>
      <p:sp>
        <p:nvSpPr>
          <p:cNvPr id="3" name="Content Placeholder 2">
            <a:extLst>
              <a:ext uri="{FF2B5EF4-FFF2-40B4-BE49-F238E27FC236}">
                <a16:creationId xmlns:a16="http://schemas.microsoft.com/office/drawing/2014/main" id="{92A2C6A0-432A-44D0-A573-431081947DD5}"/>
              </a:ext>
            </a:extLst>
          </p:cNvPr>
          <p:cNvSpPr>
            <a:spLocks noGrp="1"/>
          </p:cNvSpPr>
          <p:nvPr>
            <p:ph idx="1"/>
          </p:nvPr>
        </p:nvSpPr>
        <p:spPr/>
        <p:txBody>
          <a:bodyPr/>
          <a:lstStyle/>
          <a:p>
            <a:r>
              <a:rPr lang="en-GB" dirty="0"/>
              <a:t>Now we can use the class named </a:t>
            </a:r>
            <a:r>
              <a:rPr lang="en-GB" dirty="0" err="1"/>
              <a:t>Myclass</a:t>
            </a:r>
            <a:r>
              <a:rPr lang="en-GB" dirty="0"/>
              <a:t> to create objects. </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Create an object named p1, and print the value of x:</a:t>
            </a:r>
          </a:p>
          <a:p>
            <a:pPr marL="0" indent="0" algn="l">
              <a:buNone/>
            </a:pPr>
            <a:r>
              <a:rPr lang="en-US" b="0" i="0" dirty="0">
                <a:solidFill>
                  <a:srgbClr val="000000"/>
                </a:solidFill>
                <a:effectLst/>
                <a:latin typeface="Consolas" panose="020B0609020204030204" pitchFamily="49" charset="0"/>
              </a:rPr>
              <a:t>p1 = </a:t>
            </a:r>
            <a:r>
              <a:rPr lang="en-US" b="0" i="0" dirty="0" err="1">
                <a:solidFill>
                  <a:srgbClr val="000000"/>
                </a:solidFill>
                <a:effectLst/>
                <a:latin typeface="Consolas" panose="020B0609020204030204" pitchFamily="49" charset="0"/>
              </a:rPr>
              <a:t>MyClass</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(p1.x)</a:t>
            </a:r>
          </a:p>
          <a:p>
            <a:pPr marL="0" indent="0" algn="l">
              <a:buNone/>
            </a:pPr>
            <a:endParaRPr lang="en-US" b="0" i="0" dirty="0">
              <a:solidFill>
                <a:srgbClr val="000000"/>
              </a:solidFill>
              <a:effectLst/>
              <a:latin typeface="Consolas" panose="020B0609020204030204" pitchFamily="49" charset="0"/>
            </a:endParaRPr>
          </a:p>
          <a:p>
            <a:pPr marL="0" indent="0">
              <a:buNone/>
            </a:pPr>
            <a:endParaRPr lang="en-GB" dirty="0"/>
          </a:p>
        </p:txBody>
      </p:sp>
    </p:spTree>
    <p:extLst>
      <p:ext uri="{BB962C8B-B14F-4D97-AF65-F5344CB8AC3E}">
        <p14:creationId xmlns:p14="http://schemas.microsoft.com/office/powerpoint/2010/main" val="1509563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9B09-ADCE-467D-8C18-2F949E35D7DF}"/>
              </a:ext>
            </a:extLst>
          </p:cNvPr>
          <p:cNvSpPr>
            <a:spLocks noGrp="1"/>
          </p:cNvSpPr>
          <p:nvPr>
            <p:ph type="title"/>
          </p:nvPr>
        </p:nvSpPr>
        <p:spPr/>
        <p:txBody>
          <a:bodyPr/>
          <a:lstStyle/>
          <a:p>
            <a:r>
              <a:rPr lang="en-GB" b="0" i="0" dirty="0">
                <a:solidFill>
                  <a:srgbClr val="000000"/>
                </a:solidFill>
                <a:effectLst/>
                <a:latin typeface="Segoe UI" panose="020B0502040204020203" pitchFamily="34" charset="0"/>
              </a:rPr>
              <a:t>The __</a:t>
            </a:r>
            <a:r>
              <a:rPr lang="en-GB" b="0" i="0" dirty="0" err="1">
                <a:solidFill>
                  <a:srgbClr val="000000"/>
                </a:solidFill>
                <a:effectLst/>
                <a:latin typeface="Segoe UI" panose="020B0502040204020203" pitchFamily="34" charset="0"/>
              </a:rPr>
              <a:t>init</a:t>
            </a:r>
            <a:r>
              <a:rPr lang="en-GB" b="0" i="0" dirty="0">
                <a:solidFill>
                  <a:srgbClr val="000000"/>
                </a:solidFill>
                <a:effectLst/>
                <a:latin typeface="Segoe UI" panose="020B0502040204020203" pitchFamily="34" charset="0"/>
              </a:rPr>
              <a:t>__() Function</a:t>
            </a:r>
            <a:br>
              <a:rPr lang="en-GB" b="0" i="0" dirty="0">
                <a:solidFill>
                  <a:srgbClr val="000000"/>
                </a:solidFill>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703FB984-010E-494D-9CA8-906AA5789EF1}"/>
              </a:ext>
            </a:extLst>
          </p:cNvPr>
          <p:cNvSpPr>
            <a:spLocks noGrp="1"/>
          </p:cNvSpPr>
          <p:nvPr>
            <p:ph idx="1"/>
          </p:nvPr>
        </p:nvSpPr>
        <p:spPr>
          <a:xfrm>
            <a:off x="1103312" y="1323834"/>
            <a:ext cx="8946541" cy="4924566"/>
          </a:xfrm>
        </p:spPr>
        <p:txBody>
          <a:bodyPr>
            <a:normAutofit lnSpcReduction="10000"/>
          </a:bodyPr>
          <a:lstStyle/>
          <a:p>
            <a:r>
              <a:rPr lang="en-GB" dirty="0"/>
              <a:t>All classes have a function called __</a:t>
            </a:r>
            <a:r>
              <a:rPr lang="en-GB" dirty="0" err="1"/>
              <a:t>init</a:t>
            </a:r>
            <a:r>
              <a:rPr lang="en-GB" dirty="0"/>
              <a:t>__(), which is always executed when the class is being initiated. Use the __</a:t>
            </a:r>
            <a:r>
              <a:rPr lang="en-GB" dirty="0" err="1"/>
              <a:t>init</a:t>
            </a:r>
            <a:r>
              <a:rPr lang="en-GB" dirty="0"/>
              <a:t>__() function to assign values to object properties, or other operations that are necessary to do when the object is being created.</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Create a class named Person, use the __</a:t>
            </a:r>
            <a:r>
              <a:rPr lang="en-US" b="0" i="0" dirty="0" err="1">
                <a:solidFill>
                  <a:srgbClr val="000000"/>
                </a:solidFill>
                <a:effectLst/>
                <a:latin typeface="Verdana" panose="020B0604030504040204" pitchFamily="34" charset="0"/>
              </a:rPr>
              <a:t>init</a:t>
            </a:r>
            <a:r>
              <a:rPr lang="en-US" b="0" i="0" dirty="0">
                <a:solidFill>
                  <a:srgbClr val="000000"/>
                </a:solidFill>
                <a:effectLst/>
                <a:latin typeface="Verdana" panose="020B0604030504040204" pitchFamily="34" charset="0"/>
              </a:rPr>
              <a:t>__() function to assign values for name and age:</a:t>
            </a:r>
          </a:p>
          <a:p>
            <a:pPr marL="0" indent="0" algn="l">
              <a:buNone/>
            </a:pPr>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Person:</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__</a:t>
            </a:r>
            <a:r>
              <a:rPr lang="en-US" b="0" i="0" dirty="0" err="1">
                <a:solidFill>
                  <a:srgbClr val="000000"/>
                </a:solidFill>
                <a:effectLst/>
                <a:latin typeface="Consolas" panose="020B0609020204030204" pitchFamily="49" charset="0"/>
              </a:rPr>
              <a:t>init</a:t>
            </a:r>
            <a:r>
              <a:rPr lang="en-US" b="0" i="0" dirty="0">
                <a:solidFill>
                  <a:srgbClr val="000000"/>
                </a:solidFill>
                <a:effectLst/>
                <a:latin typeface="Consolas" panose="020B0609020204030204" pitchFamily="49" charset="0"/>
              </a:rPr>
              <a:t>__(self, name, age):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self.name = name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self.age</a:t>
            </a:r>
            <a:r>
              <a:rPr lang="en-US" b="0" i="0" dirty="0">
                <a:solidFill>
                  <a:srgbClr val="000000"/>
                </a:solidFill>
                <a:effectLst/>
                <a:latin typeface="Consolas" panose="020B0609020204030204" pitchFamily="49" charset="0"/>
              </a:rPr>
              <a:t> = age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p1 = Person(</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36</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(p1.name)</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(p1.age)</a:t>
            </a:r>
          </a:p>
          <a:p>
            <a:pPr marL="0" indent="0">
              <a:buNone/>
            </a:pPr>
            <a:endParaRPr lang="en-GB" dirty="0"/>
          </a:p>
        </p:txBody>
      </p:sp>
    </p:spTree>
    <p:extLst>
      <p:ext uri="{BB962C8B-B14F-4D97-AF65-F5344CB8AC3E}">
        <p14:creationId xmlns:p14="http://schemas.microsoft.com/office/powerpoint/2010/main" val="346231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8BF07-935E-426E-9424-54489D16A5E2}"/>
              </a:ext>
            </a:extLst>
          </p:cNvPr>
          <p:cNvSpPr>
            <a:spLocks noGrp="1"/>
          </p:cNvSpPr>
          <p:nvPr>
            <p:ph type="title"/>
          </p:nvPr>
        </p:nvSpPr>
        <p:spPr/>
        <p:txBody>
          <a:bodyPr/>
          <a:lstStyle/>
          <a:p>
            <a:r>
              <a:rPr lang="en-GB" dirty="0"/>
              <a:t>OBJECT METHODS </a:t>
            </a:r>
          </a:p>
        </p:txBody>
      </p:sp>
      <p:sp>
        <p:nvSpPr>
          <p:cNvPr id="3" name="Content Placeholder 2">
            <a:extLst>
              <a:ext uri="{FF2B5EF4-FFF2-40B4-BE49-F238E27FC236}">
                <a16:creationId xmlns:a16="http://schemas.microsoft.com/office/drawing/2014/main" id="{9EB5E120-9410-449B-B72B-1719A462BBA7}"/>
              </a:ext>
            </a:extLst>
          </p:cNvPr>
          <p:cNvSpPr>
            <a:spLocks noGrp="1"/>
          </p:cNvSpPr>
          <p:nvPr>
            <p:ph idx="1"/>
          </p:nvPr>
        </p:nvSpPr>
        <p:spPr/>
        <p:txBody>
          <a:bodyPr>
            <a:normAutofit fontScale="92500" lnSpcReduction="10000"/>
          </a:bodyPr>
          <a:lstStyle/>
          <a:p>
            <a:r>
              <a:rPr lang="en-GB" dirty="0"/>
              <a:t>Methods in objects are functions that belong to the object.</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Insert a function that prints a greeting, and execute it on the p1 object:</a:t>
            </a:r>
          </a:p>
          <a:p>
            <a:pPr marL="0" indent="0" algn="l">
              <a:buNone/>
            </a:pPr>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Person:</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__</a:t>
            </a:r>
            <a:r>
              <a:rPr lang="en-US" b="0" i="0" dirty="0" err="1">
                <a:solidFill>
                  <a:srgbClr val="000000"/>
                </a:solidFill>
                <a:effectLst/>
                <a:latin typeface="Consolas" panose="020B0609020204030204" pitchFamily="49" charset="0"/>
              </a:rPr>
              <a:t>init</a:t>
            </a:r>
            <a:r>
              <a:rPr lang="en-US" b="0" i="0" dirty="0">
                <a:solidFill>
                  <a:srgbClr val="000000"/>
                </a:solidFill>
                <a:effectLst/>
                <a:latin typeface="Consolas" panose="020B0609020204030204" pitchFamily="49" charset="0"/>
              </a:rPr>
              <a:t>__(self, name, age):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self.name = name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self.age</a:t>
            </a:r>
            <a:r>
              <a:rPr lang="en-US" b="0" i="0" dirty="0">
                <a:solidFill>
                  <a:srgbClr val="000000"/>
                </a:solidFill>
                <a:effectLst/>
                <a:latin typeface="Consolas" panose="020B0609020204030204" pitchFamily="49" charset="0"/>
              </a:rPr>
              <a:t> = age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a:t>
            </a:r>
            <a:r>
              <a:rPr lang="en-US" b="0" i="0" dirty="0">
                <a:solidFill>
                  <a:srgbClr val="000000"/>
                </a:solidFill>
                <a:effectLst/>
                <a:latin typeface="Consolas" panose="020B0609020204030204" pitchFamily="49" charset="0"/>
              </a:rPr>
              <a:t>(self):</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my name is "</a:t>
            </a:r>
            <a:r>
              <a:rPr lang="en-US" b="0" i="0" dirty="0">
                <a:solidFill>
                  <a:srgbClr val="000000"/>
                </a:solidFill>
                <a:effectLst/>
                <a:latin typeface="Consolas" panose="020B0609020204030204" pitchFamily="49" charset="0"/>
              </a:rPr>
              <a:t> + self.name)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p1 = Person(</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36</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p1.myfunc()</a:t>
            </a:r>
          </a:p>
          <a:p>
            <a:endParaRPr lang="en-GB" dirty="0"/>
          </a:p>
        </p:txBody>
      </p:sp>
    </p:spTree>
    <p:extLst>
      <p:ext uri="{BB962C8B-B14F-4D97-AF65-F5344CB8AC3E}">
        <p14:creationId xmlns:p14="http://schemas.microsoft.com/office/powerpoint/2010/main" val="3502068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22F69-A84C-442A-ABF5-155205CA6B6D}"/>
              </a:ext>
            </a:extLst>
          </p:cNvPr>
          <p:cNvSpPr>
            <a:spLocks noGrp="1"/>
          </p:cNvSpPr>
          <p:nvPr>
            <p:ph type="title"/>
          </p:nvPr>
        </p:nvSpPr>
        <p:spPr/>
        <p:txBody>
          <a:bodyPr/>
          <a:lstStyle/>
          <a:p>
            <a:pPr algn="ctr"/>
            <a:r>
              <a:rPr lang="en-GB" sz="9600" dirty="0"/>
              <a:t>PYGAME </a:t>
            </a:r>
          </a:p>
        </p:txBody>
      </p:sp>
      <p:sp>
        <p:nvSpPr>
          <p:cNvPr id="3" name="Content Placeholder 2">
            <a:extLst>
              <a:ext uri="{FF2B5EF4-FFF2-40B4-BE49-F238E27FC236}">
                <a16:creationId xmlns:a16="http://schemas.microsoft.com/office/drawing/2014/main" id="{F2A4E690-43C7-4AB7-97BC-DDAA25A2C9B5}"/>
              </a:ext>
            </a:extLst>
          </p:cNvPr>
          <p:cNvSpPr>
            <a:spLocks noGrp="1"/>
          </p:cNvSpPr>
          <p:nvPr>
            <p:ph idx="1"/>
          </p:nvPr>
        </p:nvSpPr>
        <p:spPr>
          <a:xfrm>
            <a:off x="395786" y="2052918"/>
            <a:ext cx="9654068" cy="4195481"/>
          </a:xfrm>
        </p:spPr>
        <p:txBody>
          <a:bodyPr/>
          <a:lstStyle/>
          <a:p>
            <a:r>
              <a:rPr lang="en-US" b="0" i="0" dirty="0">
                <a:solidFill>
                  <a:schemeClr val="tx1">
                    <a:lumMod val="95000"/>
                  </a:schemeClr>
                </a:solidFill>
                <a:effectLst/>
                <a:latin typeface="+mn-lt"/>
              </a:rPr>
              <a:t>Pygame is a cross-platform set of Python modules designed for writing video games. It includes computer graphics and sound libraries designed to be used with the Python programming language</a:t>
            </a:r>
            <a:endParaRPr lang="en-GB" b="0" i="0" dirty="0">
              <a:solidFill>
                <a:schemeClr val="tx1">
                  <a:lumMod val="95000"/>
                </a:schemeClr>
              </a:solidFill>
              <a:effectLst/>
              <a:latin typeface="+mn-lt"/>
            </a:endParaRPr>
          </a:p>
          <a:p>
            <a:pPr marL="0" indent="0">
              <a:buNone/>
            </a:pPr>
            <a:r>
              <a:rPr lang="en-GB" b="1" i="0" dirty="0">
                <a:solidFill>
                  <a:schemeClr val="tx1">
                    <a:lumMod val="95000"/>
                  </a:schemeClr>
                </a:solidFill>
                <a:effectLst/>
                <a:latin typeface="+mn-lt"/>
              </a:rPr>
              <a:t>Installing </a:t>
            </a:r>
            <a:r>
              <a:rPr lang="en-GB" b="1" i="0" dirty="0" err="1">
                <a:solidFill>
                  <a:schemeClr val="tx1">
                    <a:lumMod val="95000"/>
                  </a:schemeClr>
                </a:solidFill>
                <a:effectLst/>
                <a:latin typeface="+mn-lt"/>
              </a:rPr>
              <a:t>PyGame</a:t>
            </a:r>
            <a:endParaRPr lang="en-GB" b="1" i="0" dirty="0">
              <a:solidFill>
                <a:schemeClr val="tx1">
                  <a:lumMod val="95000"/>
                </a:schemeClr>
              </a:solidFill>
              <a:effectLst/>
              <a:latin typeface="+mn-lt"/>
            </a:endParaRPr>
          </a:p>
          <a:p>
            <a:pPr marL="0" indent="0">
              <a:buNone/>
            </a:pPr>
            <a:r>
              <a:rPr lang="en-GB" b="1" dirty="0">
                <a:solidFill>
                  <a:schemeClr val="tx1">
                    <a:lumMod val="95000"/>
                  </a:schemeClr>
                </a:solidFill>
                <a:latin typeface="+mn-lt"/>
              </a:rPr>
              <a:t>Use pip install python.</a:t>
            </a:r>
            <a:endParaRPr lang="en-GB" b="0" i="0" dirty="0">
              <a:solidFill>
                <a:schemeClr val="tx1">
                  <a:lumMod val="95000"/>
                </a:schemeClr>
              </a:solidFill>
              <a:effectLst/>
              <a:latin typeface="+mn-lt"/>
            </a:endParaRPr>
          </a:p>
          <a:p>
            <a:endParaRPr lang="en-US" b="0" i="0" dirty="0">
              <a:solidFill>
                <a:schemeClr val="tx1">
                  <a:lumMod val="95000"/>
                </a:schemeClr>
              </a:solidFill>
              <a:effectLst/>
              <a:latin typeface="+mn-lt"/>
            </a:endParaRPr>
          </a:p>
        </p:txBody>
      </p:sp>
    </p:spTree>
    <p:extLst>
      <p:ext uri="{BB962C8B-B14F-4D97-AF65-F5344CB8AC3E}">
        <p14:creationId xmlns:p14="http://schemas.microsoft.com/office/powerpoint/2010/main" val="889890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17BB-9F4A-4DB3-AA3D-2795F140C865}"/>
              </a:ext>
            </a:extLst>
          </p:cNvPr>
          <p:cNvSpPr>
            <a:spLocks noGrp="1"/>
          </p:cNvSpPr>
          <p:nvPr>
            <p:ph type="title"/>
          </p:nvPr>
        </p:nvSpPr>
        <p:spPr/>
        <p:txBody>
          <a:bodyPr/>
          <a:lstStyle/>
          <a:p>
            <a:r>
              <a:rPr lang="en-GB" b="1" i="0" dirty="0">
                <a:solidFill>
                  <a:schemeClr val="bg1">
                    <a:lumMod val="95000"/>
                    <a:lumOff val="5000"/>
                  </a:schemeClr>
                </a:solidFill>
                <a:effectLst/>
                <a:latin typeface="Open Sans"/>
              </a:rPr>
              <a:t>Simple </a:t>
            </a:r>
            <a:r>
              <a:rPr lang="en-GB" b="1" i="0" dirty="0" err="1">
                <a:solidFill>
                  <a:schemeClr val="bg1">
                    <a:lumMod val="95000"/>
                    <a:lumOff val="5000"/>
                  </a:schemeClr>
                </a:solidFill>
                <a:effectLst/>
                <a:latin typeface="Open Sans"/>
              </a:rPr>
              <a:t>PyGame</a:t>
            </a:r>
            <a:r>
              <a:rPr lang="en-GB" b="1" i="0" dirty="0">
                <a:solidFill>
                  <a:schemeClr val="bg1">
                    <a:lumMod val="95000"/>
                    <a:lumOff val="5000"/>
                  </a:schemeClr>
                </a:solidFill>
                <a:effectLst/>
                <a:latin typeface="Open Sans"/>
              </a:rPr>
              <a:t> Application</a:t>
            </a:r>
            <a:r>
              <a:rPr lang="en-GB" b="0" i="0" dirty="0">
                <a:solidFill>
                  <a:srgbClr val="4A4A4A"/>
                </a:solidFill>
                <a:effectLst/>
                <a:latin typeface="Open Sans"/>
              </a:rPr>
              <a:t/>
            </a:r>
            <a:br>
              <a:rPr lang="en-GB" b="0" i="0" dirty="0">
                <a:solidFill>
                  <a:srgbClr val="4A4A4A"/>
                </a:solidFill>
                <a:effectLst/>
                <a:latin typeface="Open Sans"/>
              </a:rPr>
            </a:br>
            <a:endParaRPr lang="en-GB" dirty="0"/>
          </a:p>
        </p:txBody>
      </p:sp>
      <p:sp>
        <p:nvSpPr>
          <p:cNvPr id="3" name="Content Placeholder 2">
            <a:extLst>
              <a:ext uri="{FF2B5EF4-FFF2-40B4-BE49-F238E27FC236}">
                <a16:creationId xmlns:a16="http://schemas.microsoft.com/office/drawing/2014/main" id="{902E272C-2D70-4AF1-96F1-DE8F893FBE86}"/>
              </a:ext>
            </a:extLst>
          </p:cNvPr>
          <p:cNvSpPr>
            <a:spLocks noGrp="1"/>
          </p:cNvSpPr>
          <p:nvPr>
            <p:ph idx="1"/>
          </p:nvPr>
        </p:nvSpPr>
        <p:spPr/>
        <p:txBody>
          <a:bodyPr/>
          <a:lstStyle/>
          <a:p>
            <a:r>
              <a:rPr lang="en-GB" dirty="0"/>
              <a:t>import Pygame</a:t>
            </a:r>
          </a:p>
          <a:p>
            <a:r>
              <a:rPr lang="en-GB" dirty="0" err="1"/>
              <a:t>pygame.init</a:t>
            </a:r>
            <a:r>
              <a:rPr lang="en-GB" dirty="0"/>
              <a:t>()</a:t>
            </a:r>
          </a:p>
          <a:p>
            <a:r>
              <a:rPr lang="en-GB" dirty="0"/>
              <a:t>screen = </a:t>
            </a:r>
            <a:r>
              <a:rPr lang="en-GB" dirty="0" err="1"/>
              <a:t>pygame.display.set_mode</a:t>
            </a:r>
            <a:r>
              <a:rPr lang="en-GB" dirty="0"/>
              <a:t>((400, 300))</a:t>
            </a:r>
          </a:p>
          <a:p>
            <a:r>
              <a:rPr lang="en-GB" dirty="0"/>
              <a:t>done = False</a:t>
            </a:r>
          </a:p>
          <a:p>
            <a:r>
              <a:rPr lang="en-GB" dirty="0"/>
              <a:t>while not done: </a:t>
            </a:r>
          </a:p>
          <a:p>
            <a:pPr lvl="1"/>
            <a:r>
              <a:rPr lang="en-GB" dirty="0"/>
              <a:t>for event in </a:t>
            </a:r>
            <a:r>
              <a:rPr lang="en-GB" dirty="0" err="1"/>
              <a:t>Pygame.event.get</a:t>
            </a:r>
            <a:r>
              <a:rPr lang="en-GB" dirty="0"/>
              <a:t>():</a:t>
            </a:r>
          </a:p>
          <a:p>
            <a:pPr lvl="2"/>
            <a:r>
              <a:rPr lang="en-GB" dirty="0"/>
              <a:t>if </a:t>
            </a:r>
            <a:r>
              <a:rPr lang="en-GB" dirty="0" err="1"/>
              <a:t>event.type</a:t>
            </a:r>
            <a:r>
              <a:rPr lang="en-GB" dirty="0"/>
              <a:t> == </a:t>
            </a:r>
            <a:r>
              <a:rPr lang="en-GB" dirty="0" err="1"/>
              <a:t>Pygame.QUIT</a:t>
            </a:r>
            <a:r>
              <a:rPr lang="en-GB" dirty="0"/>
              <a:t>():</a:t>
            </a:r>
          </a:p>
          <a:p>
            <a:pPr lvl="3"/>
            <a:r>
              <a:rPr lang="en-GB" dirty="0"/>
              <a:t>done = True</a:t>
            </a:r>
          </a:p>
          <a:p>
            <a:pPr lvl="3"/>
            <a:endParaRPr lang="en-GB" dirty="0"/>
          </a:p>
          <a:p>
            <a:pPr lvl="3"/>
            <a:r>
              <a:rPr lang="en-GB" dirty="0" err="1"/>
              <a:t>Pygame,display.flip</a:t>
            </a:r>
            <a:r>
              <a:rPr lang="en-GB" dirty="0"/>
              <a:t>()</a:t>
            </a:r>
          </a:p>
        </p:txBody>
      </p:sp>
    </p:spTree>
    <p:extLst>
      <p:ext uri="{BB962C8B-B14F-4D97-AF65-F5344CB8AC3E}">
        <p14:creationId xmlns:p14="http://schemas.microsoft.com/office/powerpoint/2010/main" val="1520372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B7D5-217A-44E0-9A4A-487C0C60A7BF}"/>
              </a:ext>
            </a:extLst>
          </p:cNvPr>
          <p:cNvSpPr>
            <a:spLocks noGrp="1"/>
          </p:cNvSpPr>
          <p:nvPr>
            <p:ph type="title"/>
          </p:nvPr>
        </p:nvSpPr>
        <p:spPr/>
        <p:txBody>
          <a:bodyPr/>
          <a:lstStyle/>
          <a:p>
            <a:r>
              <a:rPr lang="en-GB" dirty="0"/>
              <a:t>Assessing the syntax</a:t>
            </a:r>
          </a:p>
        </p:txBody>
      </p:sp>
      <p:sp>
        <p:nvSpPr>
          <p:cNvPr id="3" name="Content Placeholder 2">
            <a:extLst>
              <a:ext uri="{FF2B5EF4-FFF2-40B4-BE49-F238E27FC236}">
                <a16:creationId xmlns:a16="http://schemas.microsoft.com/office/drawing/2014/main" id="{8B163483-176D-4E27-BF43-36B499944A19}"/>
              </a:ext>
            </a:extLst>
          </p:cNvPr>
          <p:cNvSpPr>
            <a:spLocks noGrp="1"/>
          </p:cNvSpPr>
          <p:nvPr>
            <p:ph idx="1"/>
          </p:nvPr>
        </p:nvSpPr>
        <p:spPr>
          <a:xfrm>
            <a:off x="436728" y="1228299"/>
            <a:ext cx="9613125" cy="5020100"/>
          </a:xfrm>
        </p:spPr>
        <p:txBody>
          <a:bodyPr/>
          <a:lstStyle/>
          <a:p>
            <a:r>
              <a:rPr lang="en-GB" b="1" dirty="0"/>
              <a:t>import Pygame – </a:t>
            </a:r>
            <a:r>
              <a:rPr lang="en-GB" dirty="0"/>
              <a:t>is used to access the Pygame frame work/ module</a:t>
            </a:r>
          </a:p>
          <a:p>
            <a:r>
              <a:rPr lang="en-GB" b="1" dirty="0" err="1"/>
              <a:t>pygame.init</a:t>
            </a:r>
            <a:r>
              <a:rPr lang="en-GB" b="1" dirty="0"/>
              <a:t>() – </a:t>
            </a:r>
            <a:r>
              <a:rPr lang="en-GB" dirty="0"/>
              <a:t>this initiates all the modules required for pygame</a:t>
            </a:r>
          </a:p>
          <a:p>
            <a:r>
              <a:rPr lang="en-GB" b="1" dirty="0" err="1"/>
              <a:t>pygame.display.set_mode</a:t>
            </a:r>
            <a:r>
              <a:rPr lang="en-GB" b="1" dirty="0"/>
              <a:t>((width, height)) - </a:t>
            </a:r>
            <a:r>
              <a:rPr lang="en-GB" dirty="0"/>
              <a:t> This </a:t>
            </a:r>
            <a:r>
              <a:rPr lang="en-GB" dirty="0" err="1"/>
              <a:t>lauches</a:t>
            </a:r>
            <a:r>
              <a:rPr lang="en-GB" dirty="0"/>
              <a:t> a window of a desired size. The return value is the surface object which is the </a:t>
            </a:r>
            <a:r>
              <a:rPr lang="en-GB" dirty="0" err="1"/>
              <a:t>obeject</a:t>
            </a:r>
            <a:r>
              <a:rPr lang="en-GB" dirty="0"/>
              <a:t> you perform graphical operations on</a:t>
            </a:r>
          </a:p>
          <a:p>
            <a:r>
              <a:rPr lang="en-GB" b="1" dirty="0" err="1"/>
              <a:t>pygame.event.get</a:t>
            </a:r>
            <a:r>
              <a:rPr lang="en-GB" b="1" dirty="0"/>
              <a:t>() –</a:t>
            </a:r>
            <a:r>
              <a:rPr lang="en-GB" dirty="0"/>
              <a:t>This empties the event queue. If you don’t call this, the windows messages will start to pile up</a:t>
            </a:r>
          </a:p>
          <a:p>
            <a:r>
              <a:rPr lang="en-GB" b="1" dirty="0" err="1"/>
              <a:t>pygame.QUIT</a:t>
            </a:r>
            <a:r>
              <a:rPr lang="en-GB" b="1" dirty="0"/>
              <a:t>() – </a:t>
            </a:r>
            <a:r>
              <a:rPr lang="en-GB" dirty="0"/>
              <a:t>This is the event type that is fired when you click on the close button at the corner of the window.</a:t>
            </a:r>
          </a:p>
          <a:p>
            <a:r>
              <a:rPr lang="en-GB" b="1" dirty="0" err="1"/>
              <a:t>pygame.display.flip</a:t>
            </a:r>
            <a:r>
              <a:rPr lang="en-GB" b="1" dirty="0"/>
              <a:t>() – </a:t>
            </a:r>
            <a:r>
              <a:rPr lang="en-GB" dirty="0"/>
              <a:t>pygame is double-buffered so this swaps the buffers. This call is important for any updates that you make on the game screen to become visible</a:t>
            </a:r>
            <a:endParaRPr lang="en-GB" b="1" dirty="0"/>
          </a:p>
        </p:txBody>
      </p:sp>
    </p:spTree>
    <p:extLst>
      <p:ext uri="{BB962C8B-B14F-4D97-AF65-F5344CB8AC3E}">
        <p14:creationId xmlns:p14="http://schemas.microsoft.com/office/powerpoint/2010/main" val="3022885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2EE6-0F64-4C3D-8DB5-A43B2B96ED38}"/>
              </a:ext>
            </a:extLst>
          </p:cNvPr>
          <p:cNvSpPr>
            <a:spLocks noGrp="1"/>
          </p:cNvSpPr>
          <p:nvPr>
            <p:ph type="title"/>
          </p:nvPr>
        </p:nvSpPr>
        <p:spPr/>
        <p:txBody>
          <a:bodyPr/>
          <a:lstStyle/>
          <a:p>
            <a:r>
              <a:rPr lang="en-GB" dirty="0"/>
              <a:t>DRAWING ON THE PLAIN FIELD</a:t>
            </a:r>
            <a:br>
              <a:rPr lang="en-GB" dirty="0"/>
            </a:br>
            <a:endParaRPr lang="en-GB" dirty="0"/>
          </a:p>
        </p:txBody>
      </p:sp>
      <p:sp>
        <p:nvSpPr>
          <p:cNvPr id="3" name="Content Placeholder 2">
            <a:extLst>
              <a:ext uri="{FF2B5EF4-FFF2-40B4-BE49-F238E27FC236}">
                <a16:creationId xmlns:a16="http://schemas.microsoft.com/office/drawing/2014/main" id="{F573F36F-AE7D-47F0-B751-C8F7002C281B}"/>
              </a:ext>
            </a:extLst>
          </p:cNvPr>
          <p:cNvSpPr>
            <a:spLocks noGrp="1"/>
          </p:cNvSpPr>
          <p:nvPr>
            <p:ph idx="1"/>
          </p:nvPr>
        </p:nvSpPr>
        <p:spPr/>
        <p:txBody>
          <a:bodyPr/>
          <a:lstStyle/>
          <a:p>
            <a:r>
              <a:rPr lang="en-GB" dirty="0"/>
              <a:t>We can begin by drawing a rectangle </a:t>
            </a:r>
            <a:r>
              <a:rPr lang="en-GB" b="1" dirty="0" err="1"/>
              <a:t>pygame.draw.rect</a:t>
            </a:r>
            <a:r>
              <a:rPr lang="en-GB" b="1" dirty="0"/>
              <a:t>(screen, (0, 128, 255), </a:t>
            </a:r>
            <a:r>
              <a:rPr lang="en-GB" b="1" dirty="0" err="1"/>
              <a:t>pygame.Rect</a:t>
            </a:r>
            <a:r>
              <a:rPr lang="en-GB" b="1" dirty="0"/>
              <a:t>(30, 30, 60, 60))</a:t>
            </a:r>
          </a:p>
          <a:p>
            <a:r>
              <a:rPr lang="en-GB" dirty="0"/>
              <a:t>The first argument is the surface instance to draw the rectangle on to</a:t>
            </a:r>
          </a:p>
          <a:p>
            <a:r>
              <a:rPr lang="en-GB" dirty="0"/>
              <a:t>The second argument represents the </a:t>
            </a:r>
            <a:r>
              <a:rPr lang="en-GB" dirty="0" err="1"/>
              <a:t>color</a:t>
            </a:r>
            <a:r>
              <a:rPr lang="en-GB" dirty="0"/>
              <a:t>(RGB) of our rectangle</a:t>
            </a:r>
          </a:p>
          <a:p>
            <a:r>
              <a:rPr lang="en-GB" dirty="0"/>
              <a:t>The 3</a:t>
            </a:r>
            <a:r>
              <a:rPr lang="en-GB" baseline="30000" dirty="0"/>
              <a:t>rd</a:t>
            </a:r>
            <a:r>
              <a:rPr lang="en-GB" dirty="0"/>
              <a:t> argument is a </a:t>
            </a:r>
            <a:r>
              <a:rPr lang="en-GB" dirty="0" err="1"/>
              <a:t>pygame.Rect</a:t>
            </a:r>
            <a:r>
              <a:rPr lang="en-GB" dirty="0"/>
              <a:t> instance. The arguments of this constructor are the x and y coordinates from the top corner, the width and height if the rectangle</a:t>
            </a:r>
          </a:p>
        </p:txBody>
      </p:sp>
    </p:spTree>
    <p:extLst>
      <p:ext uri="{BB962C8B-B14F-4D97-AF65-F5344CB8AC3E}">
        <p14:creationId xmlns:p14="http://schemas.microsoft.com/office/powerpoint/2010/main" val="841944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6BE5-3135-4BE0-A28C-5BB908602458}"/>
              </a:ext>
            </a:extLst>
          </p:cNvPr>
          <p:cNvSpPr>
            <a:spLocks noGrp="1"/>
          </p:cNvSpPr>
          <p:nvPr>
            <p:ph type="title"/>
          </p:nvPr>
        </p:nvSpPr>
        <p:spPr/>
        <p:txBody>
          <a:bodyPr/>
          <a:lstStyle/>
          <a:p>
            <a:r>
              <a:rPr lang="en-GB" dirty="0"/>
              <a:t>INTERACTIVITY</a:t>
            </a:r>
          </a:p>
        </p:txBody>
      </p:sp>
      <p:sp>
        <p:nvSpPr>
          <p:cNvPr id="3" name="Content Placeholder 2">
            <a:extLst>
              <a:ext uri="{FF2B5EF4-FFF2-40B4-BE49-F238E27FC236}">
                <a16:creationId xmlns:a16="http://schemas.microsoft.com/office/drawing/2014/main" id="{4D8FA223-511C-4AC2-B99D-257122A3FADE}"/>
              </a:ext>
            </a:extLst>
          </p:cNvPr>
          <p:cNvSpPr>
            <a:spLocks noGrp="1"/>
          </p:cNvSpPr>
          <p:nvPr>
            <p:ph idx="1"/>
          </p:nvPr>
        </p:nvSpPr>
        <p:spPr/>
        <p:txBody>
          <a:bodyPr/>
          <a:lstStyle/>
          <a:p>
            <a:r>
              <a:rPr lang="en-GB" dirty="0"/>
              <a:t>The point of the game is to be interactive. Right now the only thing you can interact with is the close button. We simply add more if statements to the loop to make the game more interactive. In 001.py, when the game does not run as expected. For one we are drawing a screeched rectangle and it is also moving very fast.</a:t>
            </a:r>
          </a:p>
          <a:p>
            <a:r>
              <a:rPr lang="en-GB" dirty="0"/>
              <a:t>To correct these errors, we need to reset the screen after drawing the rectangle. We use the </a:t>
            </a:r>
            <a:r>
              <a:rPr lang="en-GB" b="1" dirty="0" err="1"/>
              <a:t>screen.fill</a:t>
            </a:r>
            <a:r>
              <a:rPr lang="en-GB" b="1" dirty="0"/>
              <a:t>(()) </a:t>
            </a:r>
            <a:r>
              <a:rPr lang="en-GB" dirty="0"/>
              <a:t>method. It takes RGB in a tuple. Next is to fix the speed of the rectangle. The is a class in </a:t>
            </a:r>
            <a:r>
              <a:rPr lang="en-GB" dirty="0" err="1"/>
              <a:t>pygame.time</a:t>
            </a:r>
            <a:r>
              <a:rPr lang="en-GB" dirty="0"/>
              <a:t> called clock that does this for us. It is a method called tick which takes in a desired fps rate.</a:t>
            </a:r>
          </a:p>
        </p:txBody>
      </p:sp>
    </p:spTree>
    <p:extLst>
      <p:ext uri="{BB962C8B-B14F-4D97-AF65-F5344CB8AC3E}">
        <p14:creationId xmlns:p14="http://schemas.microsoft.com/office/powerpoint/2010/main" val="134600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9BCF-32D2-409B-9867-DEAAB7055F2D}"/>
              </a:ext>
            </a:extLst>
          </p:cNvPr>
          <p:cNvSpPr>
            <a:spLocks noGrp="1"/>
          </p:cNvSpPr>
          <p:nvPr>
            <p:ph type="title"/>
          </p:nvPr>
        </p:nvSpPr>
        <p:spPr/>
        <p:txBody>
          <a:bodyPr/>
          <a:lstStyle/>
          <a:p>
            <a:r>
              <a:rPr lang="en-GB" dirty="0"/>
              <a:t>Adding Images</a:t>
            </a:r>
          </a:p>
        </p:txBody>
      </p:sp>
      <p:sp>
        <p:nvSpPr>
          <p:cNvPr id="3" name="Content Placeholder 2">
            <a:extLst>
              <a:ext uri="{FF2B5EF4-FFF2-40B4-BE49-F238E27FC236}">
                <a16:creationId xmlns:a16="http://schemas.microsoft.com/office/drawing/2014/main" id="{AA5B68AA-2048-42FF-A211-8F539BE3E6CB}"/>
              </a:ext>
            </a:extLst>
          </p:cNvPr>
          <p:cNvSpPr>
            <a:spLocks noGrp="1"/>
          </p:cNvSpPr>
          <p:nvPr>
            <p:ph idx="1"/>
          </p:nvPr>
        </p:nvSpPr>
        <p:spPr>
          <a:xfrm>
            <a:off x="875201" y="1853248"/>
            <a:ext cx="8946541" cy="4195481"/>
          </a:xfrm>
        </p:spPr>
        <p:txBody>
          <a:bodyPr/>
          <a:lstStyle/>
          <a:p>
            <a:r>
              <a:rPr lang="en-GB" dirty="0"/>
              <a:t>You can initiate a blank surface by using the following code. </a:t>
            </a:r>
          </a:p>
          <a:p>
            <a:pPr marL="0" indent="0">
              <a:buNone/>
            </a:pPr>
            <a:r>
              <a:rPr lang="en-GB" b="1" dirty="0"/>
              <a:t>surface = </a:t>
            </a:r>
            <a:r>
              <a:rPr lang="en-GB" b="1" dirty="0" err="1"/>
              <a:t>pygame.Surface</a:t>
            </a:r>
            <a:r>
              <a:rPr lang="en-GB" b="1" dirty="0"/>
              <a:t>((100, 100)) </a:t>
            </a:r>
            <a:r>
              <a:rPr lang="en-GB" dirty="0"/>
              <a:t>this creates a blank 24 bit image that is 100 x 100 pixels. To load an image from a file we use </a:t>
            </a:r>
            <a:r>
              <a:rPr lang="en-GB" b="1" dirty="0"/>
              <a:t>image = </a:t>
            </a:r>
            <a:r>
              <a:rPr lang="en-GB" b="1" dirty="0" err="1"/>
              <a:t>pygame.image.load</a:t>
            </a:r>
            <a:r>
              <a:rPr lang="en-GB" b="1" dirty="0"/>
              <a:t>(‘img1.png’) – </a:t>
            </a:r>
            <a:r>
              <a:rPr lang="en-GB" dirty="0"/>
              <a:t>The image must be in the same directory as the python file. If not so, we use </a:t>
            </a:r>
            <a:r>
              <a:rPr lang="en-GB" b="1" dirty="0" err="1"/>
              <a:t>pygame.image.load</a:t>
            </a:r>
            <a:r>
              <a:rPr lang="en-GB" b="1" dirty="0"/>
              <a:t>(</a:t>
            </a:r>
            <a:r>
              <a:rPr lang="en-US" b="0" i="0" dirty="0">
                <a:solidFill>
                  <a:srgbClr val="0000FF"/>
                </a:solidFill>
                <a:effectLst/>
                <a:latin typeface="Consolas" panose="020B0609020204030204" pitchFamily="49" charset="0"/>
              </a:rPr>
              <a:t>'C:\Users\user\Pictures\carol.jpg’) </a:t>
            </a:r>
          </a:p>
          <a:p>
            <a:pPr marL="0" indent="0">
              <a:buNone/>
            </a:pPr>
            <a:endParaRPr lang="en-GB" b="1" dirty="0"/>
          </a:p>
        </p:txBody>
      </p:sp>
    </p:spTree>
    <p:extLst>
      <p:ext uri="{BB962C8B-B14F-4D97-AF65-F5344CB8AC3E}">
        <p14:creationId xmlns:p14="http://schemas.microsoft.com/office/powerpoint/2010/main" val="400338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B03DB-5E8C-4BF1-AA22-98FE6F1F8AAD}"/>
              </a:ext>
            </a:extLst>
          </p:cNvPr>
          <p:cNvSpPr>
            <a:spLocks noGrp="1"/>
          </p:cNvSpPr>
          <p:nvPr>
            <p:ph type="title"/>
          </p:nvPr>
        </p:nvSpPr>
        <p:spPr/>
        <p:txBody>
          <a:bodyPr/>
          <a:lstStyle/>
          <a:p>
            <a:r>
              <a:rPr lang="en-GB" dirty="0"/>
              <a:t>SIMPLE PYTHON SYNTAX</a:t>
            </a:r>
          </a:p>
        </p:txBody>
      </p:sp>
      <p:sp>
        <p:nvSpPr>
          <p:cNvPr id="3" name="Content Placeholder 2">
            <a:extLst>
              <a:ext uri="{FF2B5EF4-FFF2-40B4-BE49-F238E27FC236}">
                <a16:creationId xmlns:a16="http://schemas.microsoft.com/office/drawing/2014/main" id="{9BA25DF5-D512-4556-87D8-824936C3B0DC}"/>
              </a:ext>
            </a:extLst>
          </p:cNvPr>
          <p:cNvSpPr>
            <a:spLocks noGrp="1"/>
          </p:cNvSpPr>
          <p:nvPr>
            <p:ph idx="1"/>
          </p:nvPr>
        </p:nvSpPr>
        <p:spPr/>
        <p:txBody>
          <a:bodyPr>
            <a:normAutofit/>
          </a:bodyPr>
          <a:lstStyle/>
          <a:p>
            <a:r>
              <a:rPr lang="en-GB" sz="6000" b="0" i="0" dirty="0">
                <a:solidFill>
                  <a:srgbClr val="FFFF00"/>
                </a:solidFill>
                <a:effectLst/>
                <a:latin typeface="+mn-lt"/>
              </a:rPr>
              <a:t>print</a:t>
            </a:r>
            <a:r>
              <a:rPr lang="en-GB" sz="6000" b="0" i="0" dirty="0">
                <a:solidFill>
                  <a:srgbClr val="000000"/>
                </a:solidFill>
                <a:effectLst/>
                <a:latin typeface="+mn-lt"/>
              </a:rPr>
              <a:t>(</a:t>
            </a:r>
            <a:r>
              <a:rPr lang="en-GB" sz="6000" b="0" i="0" dirty="0">
                <a:solidFill>
                  <a:srgbClr val="FF0000"/>
                </a:solidFill>
                <a:effectLst/>
                <a:latin typeface="+mn-lt"/>
              </a:rPr>
              <a:t>"Hello, World!"</a:t>
            </a:r>
            <a:r>
              <a:rPr lang="en-GB" sz="6000" b="0" i="0" dirty="0">
                <a:solidFill>
                  <a:srgbClr val="000000"/>
                </a:solidFill>
                <a:effectLst/>
                <a:latin typeface="+mn-lt"/>
              </a:rPr>
              <a:t>)</a:t>
            </a:r>
            <a:endParaRPr lang="en-GB" sz="6000" dirty="0">
              <a:latin typeface="+mn-lt"/>
            </a:endParaRPr>
          </a:p>
        </p:txBody>
      </p:sp>
    </p:spTree>
    <p:extLst>
      <p:ext uri="{BB962C8B-B14F-4D97-AF65-F5344CB8AC3E}">
        <p14:creationId xmlns:p14="http://schemas.microsoft.com/office/powerpoint/2010/main" val="22694944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1C52-2F0D-42F7-A14B-C3E1FC54058E}"/>
              </a:ext>
            </a:extLst>
          </p:cNvPr>
          <p:cNvSpPr>
            <a:spLocks noGrp="1"/>
          </p:cNvSpPr>
          <p:nvPr>
            <p:ph type="title"/>
          </p:nvPr>
        </p:nvSpPr>
        <p:spPr/>
        <p:txBody>
          <a:bodyPr/>
          <a:lstStyle/>
          <a:p>
            <a:r>
              <a:rPr lang="en-GB" dirty="0"/>
              <a:t>SOUND AND MUSIC</a:t>
            </a:r>
            <a:br>
              <a:rPr lang="en-GB" dirty="0"/>
            </a:br>
            <a:endParaRPr lang="en-GB" dirty="0"/>
          </a:p>
        </p:txBody>
      </p:sp>
      <p:sp>
        <p:nvSpPr>
          <p:cNvPr id="3" name="Content Placeholder 2">
            <a:extLst>
              <a:ext uri="{FF2B5EF4-FFF2-40B4-BE49-F238E27FC236}">
                <a16:creationId xmlns:a16="http://schemas.microsoft.com/office/drawing/2014/main" id="{C3CBCEB4-D943-4E2D-860D-EDB6629A6951}"/>
              </a:ext>
            </a:extLst>
          </p:cNvPr>
          <p:cNvSpPr>
            <a:spLocks noGrp="1"/>
          </p:cNvSpPr>
          <p:nvPr>
            <p:ph idx="1"/>
          </p:nvPr>
        </p:nvSpPr>
        <p:spPr/>
        <p:txBody>
          <a:bodyPr/>
          <a:lstStyle/>
          <a:p>
            <a:r>
              <a:rPr lang="en-GB" dirty="0"/>
              <a:t>We use </a:t>
            </a:r>
            <a:r>
              <a:rPr lang="en-GB" b="1" dirty="0" err="1"/>
              <a:t>pygame.mixer.music.load</a:t>
            </a:r>
            <a:r>
              <a:rPr lang="en-GB" b="1" dirty="0"/>
              <a:t>(“carol.mp3”) </a:t>
            </a:r>
            <a:r>
              <a:rPr lang="en-GB" dirty="0"/>
              <a:t>then </a:t>
            </a:r>
            <a:r>
              <a:rPr lang="en-GB" b="1" dirty="0" err="1"/>
              <a:t>pygame.mixer.music.play</a:t>
            </a:r>
            <a:r>
              <a:rPr lang="en-GB" b="1" dirty="0"/>
              <a:t>(0). </a:t>
            </a:r>
            <a:r>
              <a:rPr lang="en-GB" dirty="0"/>
              <a:t>Its is important to note that the above code plays music only once. To play the music infinitely, change the 0 to -1.</a:t>
            </a:r>
          </a:p>
          <a:p>
            <a:r>
              <a:rPr lang="en-GB" dirty="0"/>
              <a:t>Queuing a song </a:t>
            </a:r>
            <a:r>
              <a:rPr lang="en-GB" b="1" dirty="0" err="1"/>
              <a:t>pygame.mixer.music.queue</a:t>
            </a:r>
            <a:r>
              <a:rPr lang="en-GB" b="1" dirty="0"/>
              <a:t>(“nextCarol.mp3”)</a:t>
            </a:r>
          </a:p>
          <a:p>
            <a:r>
              <a:rPr lang="en-GB" dirty="0"/>
              <a:t>Stopping a song </a:t>
            </a:r>
            <a:r>
              <a:rPr lang="en-GB" b="1" dirty="0" err="1"/>
              <a:t>pygame.mixer.music.stop</a:t>
            </a:r>
            <a:r>
              <a:rPr lang="en-GB" b="1" dirty="0"/>
              <a:t>(“carol.mp3”) </a:t>
            </a:r>
            <a:endParaRPr lang="en-GB" dirty="0"/>
          </a:p>
        </p:txBody>
      </p:sp>
    </p:spTree>
    <p:extLst>
      <p:ext uri="{BB962C8B-B14F-4D97-AF65-F5344CB8AC3E}">
        <p14:creationId xmlns:p14="http://schemas.microsoft.com/office/powerpoint/2010/main" val="135648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12D8-1B26-4ADE-827F-A9155B3C272C}"/>
              </a:ext>
            </a:extLst>
          </p:cNvPr>
          <p:cNvSpPr>
            <a:spLocks noGrp="1"/>
          </p:cNvSpPr>
          <p:nvPr>
            <p:ph type="title"/>
          </p:nvPr>
        </p:nvSpPr>
        <p:spPr/>
        <p:txBody>
          <a:bodyPr/>
          <a:lstStyle/>
          <a:p>
            <a:r>
              <a:rPr lang="en-GB" dirty="0"/>
              <a:t>GEOMETRIC DRAWING</a:t>
            </a:r>
          </a:p>
        </p:txBody>
      </p:sp>
      <p:sp>
        <p:nvSpPr>
          <p:cNvPr id="3" name="Content Placeholder 2">
            <a:extLst>
              <a:ext uri="{FF2B5EF4-FFF2-40B4-BE49-F238E27FC236}">
                <a16:creationId xmlns:a16="http://schemas.microsoft.com/office/drawing/2014/main" id="{072F41E8-0391-4217-B779-C98B08D20F61}"/>
              </a:ext>
            </a:extLst>
          </p:cNvPr>
          <p:cNvSpPr>
            <a:spLocks noGrp="1"/>
          </p:cNvSpPr>
          <p:nvPr>
            <p:ph idx="1"/>
          </p:nvPr>
        </p:nvSpPr>
        <p:spPr/>
        <p:txBody>
          <a:bodyPr/>
          <a:lstStyle/>
          <a:p>
            <a:r>
              <a:rPr lang="en-GB" dirty="0"/>
              <a:t>Drawing a rectangle:</a:t>
            </a:r>
          </a:p>
          <a:p>
            <a:pPr marL="0" indent="0">
              <a:buNone/>
            </a:pPr>
            <a:r>
              <a:rPr lang="en-US" b="1" i="0" dirty="0" err="1">
                <a:solidFill>
                  <a:srgbClr val="000000"/>
                </a:solidFill>
                <a:effectLst/>
                <a:latin typeface="Monaco"/>
              </a:rPr>
              <a:t>pygame.draw.rect</a:t>
            </a:r>
            <a:r>
              <a:rPr lang="en-US" b="1" i="0" dirty="0">
                <a:solidFill>
                  <a:srgbClr val="000000"/>
                </a:solidFill>
                <a:effectLst/>
                <a:latin typeface="Monaco"/>
              </a:rPr>
              <a:t>(surface, color, </a:t>
            </a:r>
            <a:r>
              <a:rPr lang="en-US" b="1" i="0" dirty="0" err="1">
                <a:solidFill>
                  <a:srgbClr val="000000"/>
                </a:solidFill>
                <a:effectLst/>
                <a:latin typeface="Monaco"/>
              </a:rPr>
              <a:t>pygame.Rect</a:t>
            </a:r>
            <a:r>
              <a:rPr lang="en-US" b="1" i="0" dirty="0">
                <a:solidFill>
                  <a:srgbClr val="000000"/>
                </a:solidFill>
                <a:effectLst/>
                <a:latin typeface="Monaco"/>
              </a:rPr>
              <a:t>(left, top, width, height))</a:t>
            </a:r>
          </a:p>
          <a:p>
            <a:pPr marL="0" indent="0">
              <a:buNone/>
            </a:pPr>
            <a:r>
              <a:rPr lang="en-US" dirty="0">
                <a:latin typeface="+mn-lt"/>
              </a:rPr>
              <a:t>Drawing a circle:</a:t>
            </a:r>
          </a:p>
          <a:p>
            <a:pPr marL="0" indent="0">
              <a:buNone/>
            </a:pPr>
            <a:r>
              <a:rPr lang="en-GB" b="1" i="0" dirty="0" err="1">
                <a:solidFill>
                  <a:srgbClr val="000000"/>
                </a:solidFill>
                <a:effectLst/>
                <a:latin typeface="Monaco"/>
              </a:rPr>
              <a:t>pygame.draw.circle</a:t>
            </a:r>
            <a:r>
              <a:rPr lang="en-GB" b="1" i="0" dirty="0">
                <a:solidFill>
                  <a:srgbClr val="000000"/>
                </a:solidFill>
                <a:effectLst/>
                <a:latin typeface="Monaco"/>
              </a:rPr>
              <a:t>(surface, </a:t>
            </a:r>
            <a:r>
              <a:rPr lang="en-GB" b="1" i="0" dirty="0" err="1">
                <a:solidFill>
                  <a:srgbClr val="000000"/>
                </a:solidFill>
                <a:effectLst/>
                <a:latin typeface="Monaco"/>
              </a:rPr>
              <a:t>color</a:t>
            </a:r>
            <a:r>
              <a:rPr lang="en-GB" b="1" i="0" dirty="0">
                <a:solidFill>
                  <a:srgbClr val="000000"/>
                </a:solidFill>
                <a:effectLst/>
                <a:latin typeface="Monaco"/>
              </a:rPr>
              <a:t>, (x, y), radius</a:t>
            </a:r>
          </a:p>
          <a:p>
            <a:pPr marL="0" indent="0">
              <a:buNone/>
            </a:pPr>
            <a:r>
              <a:rPr lang="en-US" i="0" dirty="0">
                <a:effectLst/>
                <a:latin typeface="+mn-lt"/>
              </a:rPr>
              <a:t>It is important tha</a:t>
            </a:r>
            <a:r>
              <a:rPr lang="en-US" dirty="0">
                <a:latin typeface="+mn-lt"/>
              </a:rPr>
              <a:t>t you pass in a last parameter as the thickness.</a:t>
            </a:r>
            <a:endParaRPr lang="en-US" i="0" dirty="0">
              <a:effectLst/>
              <a:latin typeface="+mn-lt"/>
            </a:endParaRPr>
          </a:p>
        </p:txBody>
      </p:sp>
    </p:spTree>
    <p:extLst>
      <p:ext uri="{BB962C8B-B14F-4D97-AF65-F5344CB8AC3E}">
        <p14:creationId xmlns:p14="http://schemas.microsoft.com/office/powerpoint/2010/main" val="1343198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8855-9426-4EB9-92D7-FFE16E10F5AF}"/>
              </a:ext>
            </a:extLst>
          </p:cNvPr>
          <p:cNvSpPr>
            <a:spLocks noGrp="1"/>
          </p:cNvSpPr>
          <p:nvPr>
            <p:ph type="title"/>
          </p:nvPr>
        </p:nvSpPr>
        <p:spPr/>
        <p:txBody>
          <a:bodyPr/>
          <a:lstStyle/>
          <a:p>
            <a:r>
              <a:rPr lang="en-GB" dirty="0"/>
              <a:t>FONTS AND TEXTS</a:t>
            </a:r>
          </a:p>
        </p:txBody>
      </p:sp>
      <p:sp>
        <p:nvSpPr>
          <p:cNvPr id="3" name="Content Placeholder 2">
            <a:extLst>
              <a:ext uri="{FF2B5EF4-FFF2-40B4-BE49-F238E27FC236}">
                <a16:creationId xmlns:a16="http://schemas.microsoft.com/office/drawing/2014/main" id="{79931CBE-A680-49FC-96EA-C81180AAD6F4}"/>
              </a:ext>
            </a:extLst>
          </p:cNvPr>
          <p:cNvSpPr>
            <a:spLocks noGrp="1"/>
          </p:cNvSpPr>
          <p:nvPr>
            <p:ph idx="1"/>
          </p:nvPr>
        </p:nvSpPr>
        <p:spPr/>
        <p:txBody>
          <a:bodyPr/>
          <a:lstStyle/>
          <a:p>
            <a:r>
              <a:rPr lang="en-GB" dirty="0"/>
              <a:t>This is the way to render text in pygame. </a:t>
            </a:r>
            <a:r>
              <a:rPr lang="en-GB" b="1" dirty="0"/>
              <a:t>text = </a:t>
            </a:r>
            <a:r>
              <a:rPr lang="en-GB" b="1" dirty="0" err="1"/>
              <a:t>pygame.font.Sysfont</a:t>
            </a:r>
            <a:r>
              <a:rPr lang="en-GB" b="1" dirty="0"/>
              <a:t>(“</a:t>
            </a:r>
            <a:r>
              <a:rPr lang="en-GB" b="1" dirty="0" err="1"/>
              <a:t>comicsansms</a:t>
            </a:r>
            <a:r>
              <a:rPr lang="en-GB" b="1" dirty="0"/>
              <a:t>”, 72)</a:t>
            </a:r>
          </a:p>
          <a:p>
            <a:r>
              <a:rPr lang="en-GB" b="1" dirty="0"/>
              <a:t>text = </a:t>
            </a:r>
            <a:r>
              <a:rPr lang="en-GB" b="1" dirty="0" err="1"/>
              <a:t>font.render</a:t>
            </a:r>
            <a:r>
              <a:rPr lang="en-GB" b="1" dirty="0"/>
              <a:t>(“Hello World”, True, (0, 128, 0))</a:t>
            </a:r>
          </a:p>
          <a:p>
            <a:pPr marL="0" indent="0">
              <a:buNone/>
            </a:pPr>
            <a:r>
              <a:rPr lang="en-GB" dirty="0"/>
              <a:t> You should never assume that a certain font is installed on the users computer</a:t>
            </a:r>
            <a:r>
              <a:rPr lang="en-GB" b="1" dirty="0"/>
              <a:t>. </a:t>
            </a:r>
            <a:r>
              <a:rPr lang="en-GB" dirty="0"/>
              <a:t> There is way to instantiate the default system font:</a:t>
            </a:r>
          </a:p>
          <a:p>
            <a:pPr marL="0" indent="0">
              <a:buNone/>
            </a:pPr>
            <a:r>
              <a:rPr lang="en-GB" b="1" dirty="0"/>
              <a:t>font = </a:t>
            </a:r>
            <a:r>
              <a:rPr lang="en-GB" b="1" dirty="0" err="1"/>
              <a:t>pygame.font.Font</a:t>
            </a:r>
            <a:r>
              <a:rPr lang="en-GB" b="1" dirty="0"/>
              <a:t>(None, size)</a:t>
            </a:r>
          </a:p>
        </p:txBody>
      </p:sp>
    </p:spTree>
    <p:extLst>
      <p:ext uri="{BB962C8B-B14F-4D97-AF65-F5344CB8AC3E}">
        <p14:creationId xmlns:p14="http://schemas.microsoft.com/office/powerpoint/2010/main" val="1427598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5D34-696D-4BC3-B7B8-3AC277BC00D9}"/>
              </a:ext>
            </a:extLst>
          </p:cNvPr>
          <p:cNvSpPr>
            <a:spLocks noGrp="1"/>
          </p:cNvSpPr>
          <p:nvPr>
            <p:ph type="title"/>
          </p:nvPr>
        </p:nvSpPr>
        <p:spPr/>
        <p:txBody>
          <a:bodyPr/>
          <a:lstStyle/>
          <a:p>
            <a:r>
              <a:rPr lang="en-GB" dirty="0"/>
              <a:t>INPUT MODELS</a:t>
            </a:r>
          </a:p>
        </p:txBody>
      </p:sp>
      <p:sp>
        <p:nvSpPr>
          <p:cNvPr id="3" name="Content Placeholder 2">
            <a:extLst>
              <a:ext uri="{FF2B5EF4-FFF2-40B4-BE49-F238E27FC236}">
                <a16:creationId xmlns:a16="http://schemas.microsoft.com/office/drawing/2014/main" id="{68673D6F-AFB8-48AC-BD5A-47675E859D14}"/>
              </a:ext>
            </a:extLst>
          </p:cNvPr>
          <p:cNvSpPr>
            <a:spLocks noGrp="1"/>
          </p:cNvSpPr>
          <p:nvPr>
            <p:ph idx="1"/>
          </p:nvPr>
        </p:nvSpPr>
        <p:spPr>
          <a:xfrm>
            <a:off x="645132" y="1583140"/>
            <a:ext cx="9404722" cy="4665259"/>
          </a:xfrm>
        </p:spPr>
        <p:txBody>
          <a:bodyPr/>
          <a:lstStyle/>
          <a:p>
            <a:pPr marL="0" indent="0">
              <a:buNone/>
            </a:pPr>
            <a:r>
              <a:rPr lang="en-GB" dirty="0"/>
              <a:t>Every time a key is pressed or released, or the mouse is moved, an event is added to the queue. You must empty this event queue by either calling pygame.event.get() or </a:t>
            </a:r>
            <a:r>
              <a:rPr lang="en-GB" dirty="0" err="1"/>
              <a:t>pygame.event.pump</a:t>
            </a:r>
            <a:r>
              <a:rPr lang="en-GB" dirty="0"/>
              <a:t>(). </a:t>
            </a:r>
            <a:r>
              <a:rPr lang="en-GB" b="1" dirty="0"/>
              <a:t>pygame.event.get() </a:t>
            </a:r>
            <a:r>
              <a:rPr lang="en-GB" dirty="0"/>
              <a:t>will return a list of all the events since the last time you emptied the queue. The way to handle those events depend on the event type itself.</a:t>
            </a:r>
          </a:p>
          <a:p>
            <a:pPr marL="0" indent="0">
              <a:buNone/>
            </a:pPr>
            <a:r>
              <a:rPr lang="en-GB" b="1" dirty="0" err="1"/>
              <a:t>pygame.key.get_pressed</a:t>
            </a:r>
            <a:r>
              <a:rPr lang="en-GB" b="1" dirty="0"/>
              <a:t>() </a:t>
            </a:r>
            <a:r>
              <a:rPr lang="en-GB" dirty="0"/>
              <a:t>returns a list of Booleans that describes the state of each keyboard key.</a:t>
            </a:r>
          </a:p>
          <a:p>
            <a:pPr marL="0" indent="0">
              <a:buNone/>
            </a:pPr>
            <a:r>
              <a:rPr lang="en-GB" b="1" dirty="0" err="1"/>
              <a:t>pygame.mouse.get_pos</a:t>
            </a:r>
            <a:r>
              <a:rPr lang="en-GB" b="1" dirty="0"/>
              <a:t>() </a:t>
            </a:r>
            <a:r>
              <a:rPr lang="en-GB" dirty="0"/>
              <a:t>returns the coordinates of the mouse cursor. It will return (0, 0) if the mouse has not moved over the screen yet.</a:t>
            </a:r>
            <a:endParaRPr lang="en-GB" b="1" dirty="0"/>
          </a:p>
        </p:txBody>
      </p:sp>
    </p:spTree>
    <p:extLst>
      <p:ext uri="{BB962C8B-B14F-4D97-AF65-F5344CB8AC3E}">
        <p14:creationId xmlns:p14="http://schemas.microsoft.com/office/powerpoint/2010/main" val="2195239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7D18-8163-42E2-9E05-4B940E7D7558}"/>
              </a:ext>
            </a:extLst>
          </p:cNvPr>
          <p:cNvSpPr>
            <a:spLocks noGrp="1"/>
          </p:cNvSpPr>
          <p:nvPr>
            <p:ph type="title"/>
          </p:nvPr>
        </p:nvSpPr>
        <p:spPr/>
        <p:txBody>
          <a:bodyPr/>
          <a:lstStyle/>
          <a:p>
            <a:r>
              <a:rPr lang="en-GB" dirty="0"/>
              <a:t>SCENE LOGIC</a:t>
            </a:r>
            <a:br>
              <a:rPr lang="en-GB" dirty="0"/>
            </a:br>
            <a:endParaRPr lang="en-GB" dirty="0"/>
          </a:p>
        </p:txBody>
      </p:sp>
      <p:sp>
        <p:nvSpPr>
          <p:cNvPr id="3" name="Content Placeholder 2">
            <a:extLst>
              <a:ext uri="{FF2B5EF4-FFF2-40B4-BE49-F238E27FC236}">
                <a16:creationId xmlns:a16="http://schemas.microsoft.com/office/drawing/2014/main" id="{95CC8054-A61C-48E7-9CA6-D2A377DAA361}"/>
              </a:ext>
            </a:extLst>
          </p:cNvPr>
          <p:cNvSpPr>
            <a:spLocks noGrp="1"/>
          </p:cNvSpPr>
          <p:nvPr>
            <p:ph idx="1"/>
          </p:nvPr>
        </p:nvSpPr>
        <p:spPr>
          <a:xfrm>
            <a:off x="1103312" y="1282890"/>
            <a:ext cx="9541942" cy="4965509"/>
          </a:xfrm>
        </p:spPr>
        <p:txBody>
          <a:bodyPr/>
          <a:lstStyle/>
          <a:p>
            <a:r>
              <a:rPr lang="en-GB" dirty="0"/>
              <a:t>This isn’t a </a:t>
            </a:r>
          </a:p>
        </p:txBody>
      </p:sp>
    </p:spTree>
    <p:extLst>
      <p:ext uri="{BB962C8B-B14F-4D97-AF65-F5344CB8AC3E}">
        <p14:creationId xmlns:p14="http://schemas.microsoft.com/office/powerpoint/2010/main" val="235671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1322-2F0E-48B9-8152-5A07B048A89C}"/>
              </a:ext>
            </a:extLst>
          </p:cNvPr>
          <p:cNvSpPr>
            <a:spLocks noGrp="1"/>
          </p:cNvSpPr>
          <p:nvPr>
            <p:ph type="title"/>
          </p:nvPr>
        </p:nvSpPr>
        <p:spPr/>
        <p:txBody>
          <a:bodyPr/>
          <a:lstStyle/>
          <a:p>
            <a:r>
              <a:rPr lang="en-GB" dirty="0"/>
              <a:t>PYTHON INDENTATION</a:t>
            </a:r>
          </a:p>
        </p:txBody>
      </p:sp>
      <p:sp>
        <p:nvSpPr>
          <p:cNvPr id="3" name="Content Placeholder 2">
            <a:extLst>
              <a:ext uri="{FF2B5EF4-FFF2-40B4-BE49-F238E27FC236}">
                <a16:creationId xmlns:a16="http://schemas.microsoft.com/office/drawing/2014/main" id="{F783E8CE-6DCB-495F-BBE9-C6A92BFEE0F8}"/>
              </a:ext>
            </a:extLst>
          </p:cNvPr>
          <p:cNvSpPr>
            <a:spLocks noGrp="1"/>
          </p:cNvSpPr>
          <p:nvPr>
            <p:ph idx="1"/>
          </p:nvPr>
        </p:nvSpPr>
        <p:spPr>
          <a:xfrm>
            <a:off x="1103312" y="1146412"/>
            <a:ext cx="8946541" cy="5101987"/>
          </a:xfrm>
        </p:spPr>
        <p:txBody>
          <a:bodyPr/>
          <a:lstStyle/>
          <a:p>
            <a:pPr marL="0" indent="0" algn="l">
              <a:buNone/>
            </a:pPr>
            <a:r>
              <a:rPr lang="en-US" b="0" i="0" dirty="0">
                <a:solidFill>
                  <a:srgbClr val="000000"/>
                </a:solidFill>
                <a:effectLst/>
                <a:latin typeface="Verdana" panose="020B0604030504040204" pitchFamily="34" charset="0"/>
              </a:rPr>
              <a:t>Indentation refers to the spaces at the beginning of a code line. Where in other programming languages the indentation in code is for readability only, the indentation in Python is very important. Python uses indentation to indicate a block of code.</a:t>
            </a:r>
          </a:p>
          <a:p>
            <a:pPr marL="0" indent="0" algn="l">
              <a:buNone/>
            </a:pPr>
            <a:r>
              <a:rPr lang="en-US" b="0" i="0" dirty="0">
                <a:solidFill>
                  <a:srgbClr val="000000"/>
                </a:solidFill>
                <a:effectLst/>
                <a:latin typeface="Segoe UI" panose="020B0502040204020203" pitchFamily="34" charset="0"/>
              </a:rPr>
              <a:t>Example</a:t>
            </a:r>
          </a:p>
          <a:p>
            <a:pPr algn="l"/>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&gt;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pPr lvl="1"/>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"Five is greater than two!"</a:t>
            </a:r>
            <a:r>
              <a:rPr lang="en-US" b="0" i="0" dirty="0">
                <a:solidFill>
                  <a:srgbClr val="000000"/>
                </a:solidFill>
                <a:effectLst/>
                <a:latin typeface="Consolas" panose="020B0609020204030204" pitchFamily="49" charset="0"/>
              </a:rPr>
              <a:t>)</a:t>
            </a:r>
          </a:p>
          <a:p>
            <a:pPr marL="0" indent="0" algn="l">
              <a:buNone/>
            </a:pPr>
            <a:r>
              <a:rPr lang="en-US" b="1" i="0" dirty="0">
                <a:effectLst/>
                <a:latin typeface="+mn-lt"/>
              </a:rPr>
              <a:t>Python</a:t>
            </a:r>
            <a:r>
              <a:rPr lang="en-US" b="0" i="0" dirty="0">
                <a:effectLst/>
                <a:latin typeface="+mn-lt"/>
              </a:rPr>
              <a:t> is a </a:t>
            </a:r>
            <a:r>
              <a:rPr lang="en-US" b="1" i="0" dirty="0">
                <a:effectLst/>
                <a:latin typeface="+mn-lt"/>
              </a:rPr>
              <a:t>case</a:t>
            </a:r>
            <a:r>
              <a:rPr lang="en-US" b="0" i="0" dirty="0">
                <a:effectLst/>
                <a:latin typeface="+mn-lt"/>
              </a:rPr>
              <a:t>-</a:t>
            </a:r>
            <a:r>
              <a:rPr lang="en-US" b="1" i="0" dirty="0">
                <a:effectLst/>
                <a:latin typeface="+mn-lt"/>
              </a:rPr>
              <a:t>sensitive language</a:t>
            </a:r>
            <a:r>
              <a:rPr lang="en-US" b="0" i="0" dirty="0">
                <a:effectLst/>
                <a:latin typeface="+mn-lt"/>
              </a:rPr>
              <a:t>. This means, Variable and variable are not the same. Always give the identifiers a name that makes sense. While c = 10 is a valid name, writing count = 10 would make more sense, and it would be easier to figure out what it represents when you look at your code after a long gap</a:t>
            </a:r>
          </a:p>
          <a:p>
            <a:pPr marL="0" indent="0">
              <a:buNone/>
            </a:pPr>
            <a:endParaRPr lang="en-GB" dirty="0"/>
          </a:p>
        </p:txBody>
      </p:sp>
    </p:spTree>
    <p:extLst>
      <p:ext uri="{BB962C8B-B14F-4D97-AF65-F5344CB8AC3E}">
        <p14:creationId xmlns:p14="http://schemas.microsoft.com/office/powerpoint/2010/main" val="835665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DDEC-BAC9-4196-8AD7-EB62ED0C2E7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7270E81-23D0-40BE-B8A9-7E4B7EA003AE}"/>
              </a:ext>
            </a:extLst>
          </p:cNvPr>
          <p:cNvSpPr>
            <a:spLocks noGrp="1"/>
          </p:cNvSpPr>
          <p:nvPr>
            <p:ph idx="1"/>
          </p:nvPr>
        </p:nvSpPr>
        <p:spPr/>
        <p:txBody>
          <a:bodyPr>
            <a:normAutofit/>
          </a:bodyPr>
          <a:lstStyle/>
          <a:p>
            <a:r>
              <a:rPr lang="en-US" sz="3600" b="0" i="0" dirty="0">
                <a:solidFill>
                  <a:srgbClr val="0000CD"/>
                </a:solidFill>
                <a:effectLst/>
                <a:latin typeface="Consolas" panose="020B0609020204030204" pitchFamily="49" charset="0"/>
              </a:rPr>
              <a:t>if</a:t>
            </a:r>
            <a:r>
              <a:rPr lang="en-US" sz="3600" b="0" i="0" dirty="0">
                <a:solidFill>
                  <a:srgbClr val="000000"/>
                </a:solidFill>
                <a:effectLst/>
                <a:latin typeface="Consolas" panose="020B0609020204030204" pitchFamily="49" charset="0"/>
              </a:rPr>
              <a:t> </a:t>
            </a:r>
            <a:r>
              <a:rPr lang="en-US" sz="3600" b="0" i="0" dirty="0">
                <a:solidFill>
                  <a:srgbClr val="FF0000"/>
                </a:solidFill>
                <a:effectLst/>
                <a:latin typeface="Consolas" panose="020B0609020204030204" pitchFamily="49" charset="0"/>
              </a:rPr>
              <a:t>5</a:t>
            </a:r>
            <a:r>
              <a:rPr lang="en-US" sz="3600" b="0" i="0" dirty="0">
                <a:solidFill>
                  <a:srgbClr val="000000"/>
                </a:solidFill>
                <a:effectLst/>
                <a:latin typeface="Consolas" panose="020B0609020204030204" pitchFamily="49" charset="0"/>
              </a:rPr>
              <a:t> &gt; </a:t>
            </a:r>
            <a:r>
              <a:rPr lang="en-US" sz="3600" b="0" i="0" dirty="0">
                <a:solidFill>
                  <a:srgbClr val="FF0000"/>
                </a:solidFill>
                <a:effectLst/>
                <a:latin typeface="Consolas" panose="020B0609020204030204" pitchFamily="49" charset="0"/>
              </a:rPr>
              <a:t>2</a:t>
            </a:r>
            <a:r>
              <a:rPr lang="en-US" sz="3600" b="0" i="0" dirty="0">
                <a:solidFill>
                  <a:srgbClr val="000000"/>
                </a:solidFill>
                <a:effectLst/>
                <a:latin typeface="Consolas" panose="020B0609020204030204" pitchFamily="49" charset="0"/>
              </a:rPr>
              <a:t>:</a:t>
            </a:r>
            <a:r>
              <a:rPr lang="en-US" sz="3600" dirty="0"/>
              <a:t/>
            </a:r>
            <a:br>
              <a:rPr lang="en-US" sz="3600" dirty="0"/>
            </a:br>
            <a:r>
              <a:rPr lang="en-US" sz="3600" b="0" i="0" dirty="0">
                <a:solidFill>
                  <a:srgbClr val="000000"/>
                </a:solidFill>
                <a:effectLst/>
                <a:latin typeface="Consolas" panose="020B0609020204030204" pitchFamily="49" charset="0"/>
              </a:rPr>
              <a:t> </a:t>
            </a:r>
            <a:r>
              <a:rPr lang="en-US" sz="3600" b="0" i="0" dirty="0">
                <a:solidFill>
                  <a:srgbClr val="0000CD"/>
                </a:solidFill>
                <a:effectLst/>
                <a:latin typeface="Consolas" panose="020B0609020204030204" pitchFamily="49" charset="0"/>
              </a:rPr>
              <a:t>print</a:t>
            </a:r>
            <a:r>
              <a:rPr lang="en-US" sz="3600" b="0" i="0" dirty="0">
                <a:solidFill>
                  <a:srgbClr val="000000"/>
                </a:solidFill>
                <a:effectLst/>
                <a:latin typeface="Consolas" panose="020B0609020204030204" pitchFamily="49" charset="0"/>
              </a:rPr>
              <a:t>(</a:t>
            </a:r>
            <a:r>
              <a:rPr lang="en-US" sz="3600" b="0" i="0" dirty="0">
                <a:solidFill>
                  <a:srgbClr val="A52A2A"/>
                </a:solidFill>
                <a:effectLst/>
                <a:latin typeface="Consolas" panose="020B0609020204030204" pitchFamily="49" charset="0"/>
              </a:rPr>
              <a:t>"Five is greater than 								two!"</a:t>
            </a:r>
            <a:r>
              <a:rPr lang="en-US" sz="3600" b="0" i="0" dirty="0">
                <a:solidFill>
                  <a:srgbClr val="000000"/>
                </a:solidFill>
                <a:effectLst/>
                <a:latin typeface="Consolas" panose="020B0609020204030204" pitchFamily="49" charset="0"/>
              </a:rPr>
              <a:t>) </a:t>
            </a:r>
            <a:r>
              <a:rPr lang="en-US" sz="3600" dirty="0"/>
              <a:t/>
            </a:r>
            <a:br>
              <a:rPr lang="en-US" sz="3600" dirty="0"/>
            </a:br>
            <a:r>
              <a:rPr lang="en-US" sz="3600" b="0" i="0" dirty="0">
                <a:solidFill>
                  <a:srgbClr val="0000CD"/>
                </a:solidFill>
                <a:effectLst/>
                <a:latin typeface="Consolas" panose="020B0609020204030204" pitchFamily="49" charset="0"/>
              </a:rPr>
              <a:t>if</a:t>
            </a:r>
            <a:r>
              <a:rPr lang="en-US" sz="3600" b="0" i="0" dirty="0">
                <a:solidFill>
                  <a:srgbClr val="000000"/>
                </a:solidFill>
                <a:effectLst/>
                <a:latin typeface="Consolas" panose="020B0609020204030204" pitchFamily="49" charset="0"/>
              </a:rPr>
              <a:t> </a:t>
            </a:r>
            <a:r>
              <a:rPr lang="en-US" sz="3600" b="0" i="0" dirty="0">
                <a:solidFill>
                  <a:srgbClr val="FF0000"/>
                </a:solidFill>
                <a:effectLst/>
                <a:latin typeface="Consolas" panose="020B0609020204030204" pitchFamily="49" charset="0"/>
              </a:rPr>
              <a:t>5</a:t>
            </a:r>
            <a:r>
              <a:rPr lang="en-US" sz="3600" b="0" i="0" dirty="0">
                <a:solidFill>
                  <a:srgbClr val="000000"/>
                </a:solidFill>
                <a:effectLst/>
                <a:latin typeface="Consolas" panose="020B0609020204030204" pitchFamily="49" charset="0"/>
              </a:rPr>
              <a:t> &gt; </a:t>
            </a:r>
            <a:r>
              <a:rPr lang="en-US" sz="3600" b="0" i="0" dirty="0">
                <a:solidFill>
                  <a:srgbClr val="FF0000"/>
                </a:solidFill>
                <a:effectLst/>
                <a:latin typeface="Consolas" panose="020B0609020204030204" pitchFamily="49" charset="0"/>
              </a:rPr>
              <a:t>2</a:t>
            </a:r>
            <a:r>
              <a:rPr lang="en-US" sz="3600" b="0" i="0" dirty="0">
                <a:solidFill>
                  <a:srgbClr val="000000"/>
                </a:solidFill>
                <a:effectLst/>
                <a:latin typeface="Consolas" panose="020B0609020204030204" pitchFamily="49" charset="0"/>
              </a:rPr>
              <a:t>:</a:t>
            </a:r>
            <a:r>
              <a:rPr lang="en-US" sz="3600" dirty="0"/>
              <a:t/>
            </a:r>
            <a:br>
              <a:rPr lang="en-US" sz="3600" dirty="0"/>
            </a:br>
            <a:r>
              <a:rPr lang="en-US" sz="3600" b="0" i="0" dirty="0">
                <a:solidFill>
                  <a:srgbClr val="000000"/>
                </a:solidFill>
                <a:effectLst/>
                <a:latin typeface="Consolas" panose="020B0609020204030204" pitchFamily="49" charset="0"/>
              </a:rPr>
              <a:t>        </a:t>
            </a:r>
            <a:r>
              <a:rPr lang="en-US" sz="3600" b="0" i="0" dirty="0">
                <a:solidFill>
                  <a:srgbClr val="0000CD"/>
                </a:solidFill>
                <a:effectLst/>
                <a:latin typeface="Consolas" panose="020B0609020204030204" pitchFamily="49" charset="0"/>
              </a:rPr>
              <a:t>print</a:t>
            </a:r>
            <a:r>
              <a:rPr lang="en-US" sz="3600" b="0" i="0" dirty="0">
                <a:solidFill>
                  <a:srgbClr val="000000"/>
                </a:solidFill>
                <a:effectLst/>
                <a:latin typeface="Consolas" panose="020B0609020204030204" pitchFamily="49" charset="0"/>
              </a:rPr>
              <a:t>(</a:t>
            </a:r>
            <a:r>
              <a:rPr lang="en-US" sz="3600" b="0" i="0" dirty="0">
                <a:solidFill>
                  <a:srgbClr val="A52A2A"/>
                </a:solidFill>
                <a:effectLst/>
                <a:latin typeface="Consolas" panose="020B0609020204030204" pitchFamily="49" charset="0"/>
              </a:rPr>
              <a:t>"Five is greater 											than two!"</a:t>
            </a:r>
            <a:r>
              <a:rPr lang="en-US" sz="3600" b="0" i="0" dirty="0">
                <a:solidFill>
                  <a:srgbClr val="000000"/>
                </a:solidFill>
                <a:effectLst/>
                <a:latin typeface="Consolas" panose="020B0609020204030204" pitchFamily="49" charset="0"/>
              </a:rPr>
              <a:t>)</a:t>
            </a:r>
            <a:endParaRPr lang="en-GB" sz="3600" dirty="0"/>
          </a:p>
        </p:txBody>
      </p:sp>
    </p:spTree>
    <p:extLst>
      <p:ext uri="{BB962C8B-B14F-4D97-AF65-F5344CB8AC3E}">
        <p14:creationId xmlns:p14="http://schemas.microsoft.com/office/powerpoint/2010/main" val="2157861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6C75-6528-4417-A99F-5070EEC8D5A7}"/>
              </a:ext>
            </a:extLst>
          </p:cNvPr>
          <p:cNvSpPr>
            <a:spLocks noGrp="1"/>
          </p:cNvSpPr>
          <p:nvPr>
            <p:ph type="title"/>
          </p:nvPr>
        </p:nvSpPr>
        <p:spPr/>
        <p:txBody>
          <a:bodyPr/>
          <a:lstStyle/>
          <a:p>
            <a:r>
              <a:rPr lang="en-GB" sz="4400" b="0" i="0" dirty="0">
                <a:solidFill>
                  <a:srgbClr val="000000"/>
                </a:solidFill>
                <a:effectLst/>
                <a:latin typeface="Segoe UI" panose="020B0502040204020203" pitchFamily="34" charset="0"/>
              </a:rPr>
              <a:t>PYTHON VARIABLES</a:t>
            </a:r>
            <a:r>
              <a:rPr lang="en-GB" b="0" i="0" dirty="0">
                <a:solidFill>
                  <a:srgbClr val="000000"/>
                </a:solidFill>
                <a:effectLst/>
                <a:latin typeface="Segoe UI" panose="020B0502040204020203" pitchFamily="34" charset="0"/>
              </a:rPr>
              <a:t/>
            </a:r>
            <a:br>
              <a:rPr lang="en-GB" b="0" i="0" dirty="0">
                <a:solidFill>
                  <a:srgbClr val="000000"/>
                </a:solidFill>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B738AF4F-D64E-468F-80FB-14EE1E9958BF}"/>
              </a:ext>
            </a:extLst>
          </p:cNvPr>
          <p:cNvSpPr>
            <a:spLocks noGrp="1"/>
          </p:cNvSpPr>
          <p:nvPr>
            <p:ph idx="1"/>
          </p:nvPr>
        </p:nvSpPr>
        <p:spPr/>
        <p:txBody>
          <a:bodyPr>
            <a:normAutofit fontScale="92500" lnSpcReduction="20000"/>
          </a:bodyPr>
          <a:lstStyle/>
          <a:p>
            <a:pPr algn="l"/>
            <a:r>
              <a:rPr lang="en-US" sz="2400" b="0" i="0" dirty="0">
                <a:solidFill>
                  <a:srgbClr val="000000"/>
                </a:solidFill>
                <a:effectLst/>
                <a:latin typeface="+mn-lt"/>
              </a:rPr>
              <a:t>Example</a:t>
            </a:r>
          </a:p>
          <a:p>
            <a:pPr marL="0" indent="0" algn="l">
              <a:buNone/>
            </a:pPr>
            <a:r>
              <a:rPr lang="en-US" sz="2400" b="0" i="0" dirty="0">
                <a:solidFill>
                  <a:srgbClr val="000000"/>
                </a:solidFill>
                <a:effectLst/>
                <a:latin typeface="+mn-lt"/>
              </a:rPr>
              <a:t>Variables in Python:</a:t>
            </a:r>
          </a:p>
          <a:p>
            <a:pPr marL="0" indent="0" algn="l">
              <a:buNone/>
            </a:pPr>
            <a:r>
              <a:rPr lang="en-US" sz="2400" b="0" i="0" dirty="0">
                <a:solidFill>
                  <a:srgbClr val="000000"/>
                </a:solidFill>
                <a:effectLst/>
                <a:latin typeface="+mn-lt"/>
              </a:rPr>
              <a:t>x = </a:t>
            </a:r>
            <a:r>
              <a:rPr lang="en-US" sz="2400" b="0" i="0" dirty="0">
                <a:solidFill>
                  <a:srgbClr val="FF0000"/>
                </a:solidFill>
                <a:effectLst/>
                <a:latin typeface="+mn-lt"/>
              </a:rPr>
              <a:t>5</a:t>
            </a:r>
            <a:r>
              <a:rPr lang="en-US" sz="2400" b="0" i="0" dirty="0">
                <a:solidFill>
                  <a:srgbClr val="000000"/>
                </a:solidFill>
                <a:effectLst/>
                <a:latin typeface="+mn-lt"/>
              </a:rPr>
              <a:t/>
            </a:r>
            <a:br>
              <a:rPr lang="en-US" sz="2400" b="0" i="0" dirty="0">
                <a:solidFill>
                  <a:srgbClr val="000000"/>
                </a:solidFill>
                <a:effectLst/>
                <a:latin typeface="+mn-lt"/>
              </a:rPr>
            </a:br>
            <a:r>
              <a:rPr lang="en-US" sz="2400" b="0" i="0" dirty="0">
                <a:solidFill>
                  <a:srgbClr val="000000"/>
                </a:solidFill>
                <a:effectLst/>
                <a:latin typeface="+mn-lt"/>
              </a:rPr>
              <a:t>y = </a:t>
            </a:r>
            <a:r>
              <a:rPr lang="en-US" sz="2400" b="0" i="0" dirty="0">
                <a:solidFill>
                  <a:srgbClr val="A52A2A"/>
                </a:solidFill>
                <a:effectLst/>
                <a:latin typeface="+mn-lt"/>
              </a:rPr>
              <a:t>"Hello, World!"</a:t>
            </a:r>
            <a:endParaRPr lang="en-US" sz="2400" b="0" i="0" dirty="0">
              <a:solidFill>
                <a:srgbClr val="000000"/>
              </a:solidFill>
              <a:effectLst/>
              <a:latin typeface="+mn-lt"/>
            </a:endParaRPr>
          </a:p>
          <a:p>
            <a:r>
              <a:rPr lang="en-US" sz="2400" b="0" i="0" dirty="0">
                <a:solidFill>
                  <a:srgbClr val="FFC000"/>
                </a:solidFill>
                <a:effectLst/>
                <a:latin typeface="Source Sans Pro" panose="020B0503030403020204" pitchFamily="34" charset="0"/>
              </a:rPr>
              <a:t>A Python variable is a reserved memory location to store values. In other words, a variable in a python program gives data to the computer for processing</a:t>
            </a:r>
            <a:r>
              <a:rPr lang="en-US" sz="2400" b="0" i="0" dirty="0" smtClean="0">
                <a:solidFill>
                  <a:srgbClr val="FFC000"/>
                </a:solidFill>
                <a:effectLst/>
                <a:latin typeface="Source Sans Pro" panose="020B0503030403020204" pitchFamily="34" charset="0"/>
              </a:rPr>
              <a:t>.</a:t>
            </a:r>
          </a:p>
          <a:p>
            <a:r>
              <a:rPr lang="en-US" dirty="0"/>
              <a:t>A variable name must start with a letter or the underscore character</a:t>
            </a:r>
          </a:p>
          <a:p>
            <a:r>
              <a:rPr lang="en-US" dirty="0"/>
              <a:t>A variable name cannot start with a number</a:t>
            </a:r>
          </a:p>
          <a:p>
            <a:r>
              <a:rPr lang="en-US" dirty="0"/>
              <a:t>A variable name can only contain alpha-numeric characters and underscores (A-z, 0-9, and _ )</a:t>
            </a:r>
          </a:p>
          <a:p>
            <a:r>
              <a:rPr lang="en-US" dirty="0"/>
              <a:t>Variable names are case-sensitive (age, Age and AGE are three different variables)</a:t>
            </a:r>
          </a:p>
          <a:p>
            <a:endParaRPr lang="en-GB" sz="2400" dirty="0">
              <a:solidFill>
                <a:srgbClr val="FFC000"/>
              </a:solidFill>
            </a:endParaRPr>
          </a:p>
        </p:txBody>
      </p:sp>
    </p:spTree>
    <p:extLst>
      <p:ext uri="{BB962C8B-B14F-4D97-AF65-F5344CB8AC3E}">
        <p14:creationId xmlns:p14="http://schemas.microsoft.com/office/powerpoint/2010/main" val="2242070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7048-E9BA-4E00-BEB9-C7261AB5E3D1}"/>
              </a:ext>
            </a:extLst>
          </p:cNvPr>
          <p:cNvSpPr>
            <a:spLocks noGrp="1"/>
          </p:cNvSpPr>
          <p:nvPr>
            <p:ph type="title"/>
          </p:nvPr>
        </p:nvSpPr>
        <p:spPr/>
        <p:txBody>
          <a:bodyPr/>
          <a:lstStyle/>
          <a:p>
            <a:r>
              <a:rPr lang="en-GB" b="0" i="0" dirty="0">
                <a:solidFill>
                  <a:srgbClr val="000000"/>
                </a:solidFill>
                <a:effectLst/>
                <a:latin typeface="Segoe UI" panose="020B0502040204020203" pitchFamily="34" charset="0"/>
              </a:rPr>
              <a:t>PYTHON DATA TYPES</a:t>
            </a:r>
            <a:br>
              <a:rPr lang="en-GB" b="0" i="0" dirty="0">
                <a:solidFill>
                  <a:srgbClr val="000000"/>
                </a:solidFill>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FA1CE442-FF89-4BC6-8439-2B3B39CD6180}"/>
              </a:ext>
            </a:extLst>
          </p:cNvPr>
          <p:cNvSpPr>
            <a:spLocks noGrp="1"/>
          </p:cNvSpPr>
          <p:nvPr>
            <p:ph idx="1"/>
          </p:nvPr>
        </p:nvSpPr>
        <p:spPr/>
        <p:txBody>
          <a:bodyPr>
            <a:normAutofit fontScale="85000" lnSpcReduction="10000"/>
          </a:bodyPr>
          <a:lstStyle/>
          <a:p>
            <a:r>
              <a:rPr lang="en-US" b="0" i="0" dirty="0">
                <a:solidFill>
                  <a:srgbClr val="000000"/>
                </a:solidFill>
                <a:effectLst/>
                <a:latin typeface="Verdana" panose="020B0604030504040204" pitchFamily="34" charset="0"/>
              </a:rPr>
              <a:t>Python has the following data types built-in by default, in these categories:</a:t>
            </a:r>
          </a:p>
          <a:p>
            <a:pPr marL="0" indent="0">
              <a:buNone/>
            </a:pPr>
            <a:r>
              <a:rPr lang="en-GB" dirty="0"/>
              <a:t>Text type ; str</a:t>
            </a:r>
          </a:p>
          <a:p>
            <a:pPr marL="0" indent="0">
              <a:buNone/>
            </a:pPr>
            <a:r>
              <a:rPr lang="en-GB" dirty="0"/>
              <a:t>Numeric type ; int, float, complex</a:t>
            </a:r>
          </a:p>
          <a:p>
            <a:pPr marL="0" indent="0">
              <a:buNone/>
            </a:pPr>
            <a:r>
              <a:rPr lang="en-GB" dirty="0"/>
              <a:t>Sequence type ; list, tuple, range</a:t>
            </a:r>
          </a:p>
          <a:p>
            <a:pPr marL="0" indent="0">
              <a:buNone/>
            </a:pPr>
            <a:r>
              <a:rPr lang="en-GB" dirty="0"/>
              <a:t>Mapping type ; </a:t>
            </a:r>
            <a:r>
              <a:rPr lang="en-GB" dirty="0" err="1"/>
              <a:t>dict</a:t>
            </a:r>
            <a:endParaRPr lang="en-GB" dirty="0"/>
          </a:p>
          <a:p>
            <a:pPr marL="0" indent="0">
              <a:buNone/>
            </a:pPr>
            <a:r>
              <a:rPr lang="en-GB" dirty="0"/>
              <a:t>Set type ; set, </a:t>
            </a:r>
            <a:r>
              <a:rPr lang="en-GB" dirty="0" err="1"/>
              <a:t>frozenset</a:t>
            </a:r>
            <a:endParaRPr lang="en-GB" dirty="0"/>
          </a:p>
          <a:p>
            <a:pPr marL="0" indent="0">
              <a:buNone/>
            </a:pPr>
            <a:r>
              <a:rPr lang="en-GB" dirty="0"/>
              <a:t>Boolean type ; bool</a:t>
            </a:r>
          </a:p>
          <a:p>
            <a:pPr marL="0" indent="0">
              <a:buNone/>
            </a:pPr>
            <a:r>
              <a:rPr lang="en-GB" dirty="0"/>
              <a:t>Binary types ; bytes, </a:t>
            </a:r>
            <a:r>
              <a:rPr lang="en-GB" dirty="0" err="1"/>
              <a:t>bytearry</a:t>
            </a:r>
            <a:r>
              <a:rPr lang="en-GB" dirty="0"/>
              <a:t>, </a:t>
            </a:r>
            <a:r>
              <a:rPr lang="en-GB" dirty="0" err="1" smtClean="0"/>
              <a:t>memoryview</a:t>
            </a:r>
            <a:endParaRPr lang="en-GB" dirty="0" smtClean="0"/>
          </a:p>
          <a:p>
            <a:r>
              <a:rPr lang="en-US" b="1" dirty="0"/>
              <a:t>Integers</a:t>
            </a:r>
          </a:p>
          <a:p>
            <a:r>
              <a:rPr lang="en-US" dirty="0"/>
              <a:t>In Python 3, there is effectively no limit to how long an integer value can be. Of course, it is constrained by the amount of memory your system has, as are all things, but beyond that an integer can be as long as you need it to be:</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963124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0D83-E57D-44BB-8EAB-FADC38051C63}"/>
              </a:ext>
            </a:extLst>
          </p:cNvPr>
          <p:cNvSpPr>
            <a:spLocks noGrp="1"/>
          </p:cNvSpPr>
          <p:nvPr>
            <p:ph type="title"/>
          </p:nvPr>
        </p:nvSpPr>
        <p:spPr/>
        <p:txBody>
          <a:bodyPr/>
          <a:lstStyle/>
          <a:p>
            <a:r>
              <a:rPr lang="en-GB" dirty="0">
                <a:solidFill>
                  <a:srgbClr val="000000"/>
                </a:solidFill>
                <a:latin typeface="Segoe UI" panose="020B0502040204020203" pitchFamily="34" charset="0"/>
              </a:rPr>
              <a:t>Getting the Data Type</a:t>
            </a:r>
            <a:br>
              <a:rPr lang="en-GB" dirty="0">
                <a:solidFill>
                  <a:srgbClr val="000000"/>
                </a:solidFill>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26A626C3-E5F0-4D63-9CFC-D4B92ADC8FEC}"/>
              </a:ext>
            </a:extLst>
          </p:cNvPr>
          <p:cNvSpPr>
            <a:spLocks noGrp="1"/>
          </p:cNvSpPr>
          <p:nvPr>
            <p:ph idx="1"/>
          </p:nvPr>
        </p:nvSpPr>
        <p:spPr/>
        <p:txBody>
          <a:bodyPr/>
          <a:lstStyle/>
          <a:p>
            <a:pPr marL="0" indent="0">
              <a:buNone/>
            </a:pPr>
            <a:r>
              <a:rPr lang="en-GB" dirty="0"/>
              <a:t>To get the data type we use the type() function.</a:t>
            </a:r>
          </a:p>
          <a:p>
            <a:pPr marL="0" indent="0" algn="l">
              <a:buNone/>
            </a:pPr>
            <a:r>
              <a:rPr lang="en-US" b="0" i="0" dirty="0">
                <a:solidFill>
                  <a:srgbClr val="000000"/>
                </a:solidFill>
                <a:effectLst/>
                <a:latin typeface="Segoe UI" panose="020B0502040204020203" pitchFamily="34" charset="0"/>
              </a:rPr>
              <a:t>Example</a:t>
            </a:r>
          </a:p>
          <a:p>
            <a:pPr algn="l"/>
            <a:r>
              <a:rPr lang="en-US" b="0" i="0" dirty="0">
                <a:solidFill>
                  <a:srgbClr val="000000"/>
                </a:solidFill>
                <a:effectLst/>
                <a:latin typeface="Verdana" panose="020B0604030504040204" pitchFamily="34" charset="0"/>
              </a:rPr>
              <a:t>Print the data type of the variable x:</a:t>
            </a:r>
          </a:p>
          <a:p>
            <a:pPr algn="l"/>
            <a:r>
              <a:rPr lang="en-US" sz="2800" b="0" i="0" dirty="0">
                <a:solidFill>
                  <a:srgbClr val="000000"/>
                </a:solidFill>
                <a:effectLst/>
                <a:latin typeface="Consolas" panose="020B0609020204030204" pitchFamily="49" charset="0"/>
              </a:rPr>
              <a:t>x = </a:t>
            </a:r>
            <a:r>
              <a:rPr lang="en-US" sz="2800" b="0" i="0" dirty="0">
                <a:solidFill>
                  <a:srgbClr val="FF0000"/>
                </a:solidFill>
                <a:effectLst/>
                <a:latin typeface="Consolas" panose="020B0609020204030204" pitchFamily="49" charset="0"/>
              </a:rPr>
              <a:t>5</a:t>
            </a:r>
            <a:r>
              <a:rPr lang="en-US" sz="2800" b="0" i="0" dirty="0">
                <a:solidFill>
                  <a:srgbClr val="000000"/>
                </a:solidFill>
                <a:effectLst/>
                <a:latin typeface="Consolas" panose="020B0609020204030204" pitchFamily="49" charset="0"/>
              </a:rPr>
              <a:t/>
            </a:r>
            <a:br>
              <a:rPr lang="en-US" sz="2800" b="0" i="0" dirty="0">
                <a:solidFill>
                  <a:srgbClr val="000000"/>
                </a:solidFill>
                <a:effectLst/>
                <a:latin typeface="Consolas" panose="020B0609020204030204" pitchFamily="49" charset="0"/>
              </a:rPr>
            </a:br>
            <a:r>
              <a:rPr lang="en-US" sz="2800" b="0" i="0" dirty="0">
                <a:solidFill>
                  <a:srgbClr val="0000CD"/>
                </a:solidFill>
                <a:effectLst/>
                <a:latin typeface="Consolas" panose="020B0609020204030204" pitchFamily="49" charset="0"/>
              </a:rPr>
              <a:t>print</a:t>
            </a:r>
            <a:r>
              <a:rPr lang="en-US" sz="2800" b="0" i="0" dirty="0">
                <a:solidFill>
                  <a:srgbClr val="000000"/>
                </a:solidFill>
                <a:effectLst/>
                <a:latin typeface="Consolas" panose="020B0609020204030204" pitchFamily="49" charset="0"/>
              </a:rPr>
              <a:t>(</a:t>
            </a:r>
            <a:r>
              <a:rPr lang="en-US" sz="2800" b="0" i="0" dirty="0">
                <a:solidFill>
                  <a:srgbClr val="0000CD"/>
                </a:solidFill>
                <a:effectLst/>
                <a:latin typeface="Consolas" panose="020B0609020204030204" pitchFamily="49" charset="0"/>
              </a:rPr>
              <a:t>type</a:t>
            </a:r>
            <a:r>
              <a:rPr lang="en-US" sz="2800" b="0" i="0" dirty="0">
                <a:solidFill>
                  <a:srgbClr val="000000"/>
                </a:solidFill>
                <a:effectLst/>
                <a:latin typeface="Consolas" panose="020B0609020204030204" pitchFamily="49" charset="0"/>
              </a:rPr>
              <a:t>(x))</a:t>
            </a:r>
          </a:p>
        </p:txBody>
      </p:sp>
    </p:spTree>
    <p:extLst>
      <p:ext uri="{BB962C8B-B14F-4D97-AF65-F5344CB8AC3E}">
        <p14:creationId xmlns:p14="http://schemas.microsoft.com/office/powerpoint/2010/main" val="896547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67BD-79AB-47FB-865F-6C85E525A85D}"/>
              </a:ext>
            </a:extLst>
          </p:cNvPr>
          <p:cNvSpPr>
            <a:spLocks noGrp="1"/>
          </p:cNvSpPr>
          <p:nvPr>
            <p:ph type="title"/>
          </p:nvPr>
        </p:nvSpPr>
        <p:spPr>
          <a:xfrm>
            <a:off x="1178374" y="0"/>
            <a:ext cx="9404723" cy="1400530"/>
          </a:xfrm>
        </p:spPr>
        <p:txBody>
          <a:bodyPr/>
          <a:lstStyle/>
          <a:p>
            <a:r>
              <a:rPr lang="en-GB" dirty="0"/>
              <a:t>GETTING SPECIFIC DATA TYPES</a:t>
            </a:r>
          </a:p>
        </p:txBody>
      </p:sp>
      <p:graphicFrame>
        <p:nvGraphicFramePr>
          <p:cNvPr id="4" name="Content Placeholder 3">
            <a:extLst>
              <a:ext uri="{FF2B5EF4-FFF2-40B4-BE49-F238E27FC236}">
                <a16:creationId xmlns:a16="http://schemas.microsoft.com/office/drawing/2014/main" id="{BDDBB16C-1464-4313-9053-CA663756CED9}"/>
              </a:ext>
            </a:extLst>
          </p:cNvPr>
          <p:cNvGraphicFramePr>
            <a:graphicFrameLocks noGrp="1"/>
          </p:cNvGraphicFramePr>
          <p:nvPr>
            <p:ph idx="1"/>
            <p:extLst>
              <p:ext uri="{D42A27DB-BD31-4B8C-83A1-F6EECF244321}">
                <p14:modId xmlns:p14="http://schemas.microsoft.com/office/powerpoint/2010/main" val="1019799396"/>
              </p:ext>
            </p:extLst>
          </p:nvPr>
        </p:nvGraphicFramePr>
        <p:xfrm>
          <a:off x="237386" y="700265"/>
          <a:ext cx="11286698" cy="5839140"/>
        </p:xfrm>
        <a:graphic>
          <a:graphicData uri="http://schemas.openxmlformats.org/drawingml/2006/table">
            <a:tbl>
              <a:tblPr>
                <a:tableStyleId>{3C2FFA5D-87B4-456A-9821-1D502468CF0F}</a:tableStyleId>
              </a:tblPr>
              <a:tblGrid>
                <a:gridCol w="5049375">
                  <a:extLst>
                    <a:ext uri="{9D8B030D-6E8A-4147-A177-3AD203B41FA5}">
                      <a16:colId xmlns:a16="http://schemas.microsoft.com/office/drawing/2014/main" val="3164520758"/>
                    </a:ext>
                  </a:extLst>
                </a:gridCol>
                <a:gridCol w="5073885">
                  <a:extLst>
                    <a:ext uri="{9D8B030D-6E8A-4147-A177-3AD203B41FA5}">
                      <a16:colId xmlns:a16="http://schemas.microsoft.com/office/drawing/2014/main" val="3134836605"/>
                    </a:ext>
                  </a:extLst>
                </a:gridCol>
                <a:gridCol w="1163438">
                  <a:extLst>
                    <a:ext uri="{9D8B030D-6E8A-4147-A177-3AD203B41FA5}">
                      <a16:colId xmlns:a16="http://schemas.microsoft.com/office/drawing/2014/main" val="1208215143"/>
                    </a:ext>
                  </a:extLst>
                </a:gridCol>
              </a:tblGrid>
              <a:tr h="190905">
                <a:tc>
                  <a:txBody>
                    <a:bodyPr/>
                    <a:lstStyle/>
                    <a:p>
                      <a:pPr algn="l" fontAlgn="t"/>
                      <a:r>
                        <a:rPr lang="en-GB" sz="2000">
                          <a:effectLst/>
                        </a:rPr>
                        <a:t>Example</a:t>
                      </a:r>
                    </a:p>
                  </a:txBody>
                  <a:tcPr marL="64155" marR="32078" marT="32078" marB="32078"/>
                </a:tc>
                <a:tc>
                  <a:txBody>
                    <a:bodyPr/>
                    <a:lstStyle/>
                    <a:p>
                      <a:pPr algn="l" fontAlgn="t"/>
                      <a:r>
                        <a:rPr lang="en-GB" sz="2000">
                          <a:effectLst/>
                        </a:rPr>
                        <a:t>Data Type</a:t>
                      </a:r>
                    </a:p>
                  </a:txBody>
                  <a:tcPr marL="32078" marR="32078" marT="32078" marB="32078"/>
                </a:tc>
                <a:tc>
                  <a:txBody>
                    <a:bodyPr/>
                    <a:lstStyle/>
                    <a:p>
                      <a:pPr algn="l" fontAlgn="t"/>
                      <a:r>
                        <a:rPr lang="en-GB" sz="2000">
                          <a:effectLst/>
                        </a:rPr>
                        <a:t>Try it</a:t>
                      </a:r>
                    </a:p>
                  </a:txBody>
                  <a:tcPr marL="32078" marR="32078" marT="32078" marB="32078"/>
                </a:tc>
                <a:extLst>
                  <a:ext uri="{0D108BD9-81ED-4DB2-BD59-A6C34878D82A}">
                    <a16:rowId xmlns:a16="http://schemas.microsoft.com/office/drawing/2014/main" val="3311255693"/>
                  </a:ext>
                </a:extLst>
              </a:tr>
              <a:tr h="302774">
                <a:tc>
                  <a:txBody>
                    <a:bodyPr/>
                    <a:lstStyle/>
                    <a:p>
                      <a:pPr algn="l" fontAlgn="t"/>
                      <a:r>
                        <a:rPr lang="en-GB" sz="2000">
                          <a:effectLst/>
                        </a:rPr>
                        <a:t>x = str("Hello World")</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str</a:t>
                      </a:r>
                    </a:p>
                  </a:txBody>
                  <a:tcPr marL="32078" marR="32078" marT="32078" marB="32078"/>
                </a:tc>
                <a:tc>
                  <a:txBody>
                    <a:bodyPr/>
                    <a:lstStyle/>
                    <a:p>
                      <a:pPr algn="l" fontAlgn="t"/>
                      <a:r>
                        <a:rPr lang="en-GB" sz="2000" u="none" strike="noStrike">
                          <a:solidFill>
                            <a:srgbClr val="FFFFFF"/>
                          </a:solidFill>
                          <a:effectLst/>
                          <a:hlinkClick r:id="rId2"/>
                        </a:rPr>
                        <a:t>Try it »</a:t>
                      </a:r>
                      <a:endParaRPr lang="en-GB" sz="2000">
                        <a:effectLst/>
                      </a:endParaRPr>
                    </a:p>
                  </a:txBody>
                  <a:tcPr marL="32078" marR="32078" marT="32078" marB="32078"/>
                </a:tc>
                <a:extLst>
                  <a:ext uri="{0D108BD9-81ED-4DB2-BD59-A6C34878D82A}">
                    <a16:rowId xmlns:a16="http://schemas.microsoft.com/office/drawing/2014/main" val="100732683"/>
                  </a:ext>
                </a:extLst>
              </a:tr>
              <a:tr h="302774">
                <a:tc>
                  <a:txBody>
                    <a:bodyPr/>
                    <a:lstStyle/>
                    <a:p>
                      <a:pPr algn="l" fontAlgn="t"/>
                      <a:r>
                        <a:rPr lang="en-GB" sz="2000" dirty="0">
                          <a:effectLst/>
                        </a:rPr>
                        <a:t>x = int(20)</a:t>
                      </a:r>
                      <a:endParaRPr lang="en-GB" sz="2000" dirty="0">
                        <a:effectLst/>
                        <a:latin typeface="Consolas" panose="020B0609020204030204" pitchFamily="49" charset="0"/>
                      </a:endParaRPr>
                    </a:p>
                  </a:txBody>
                  <a:tcPr marL="64155" marR="32078" marT="32078" marB="32078"/>
                </a:tc>
                <a:tc>
                  <a:txBody>
                    <a:bodyPr/>
                    <a:lstStyle/>
                    <a:p>
                      <a:pPr algn="l" fontAlgn="t"/>
                      <a:r>
                        <a:rPr lang="en-GB" sz="2000">
                          <a:effectLst/>
                        </a:rPr>
                        <a:t>int</a:t>
                      </a:r>
                    </a:p>
                  </a:txBody>
                  <a:tcPr marL="32078" marR="32078" marT="32078" marB="32078"/>
                </a:tc>
                <a:tc>
                  <a:txBody>
                    <a:bodyPr/>
                    <a:lstStyle/>
                    <a:p>
                      <a:pPr algn="l" fontAlgn="t"/>
                      <a:r>
                        <a:rPr lang="en-GB" sz="2000" u="none" strike="noStrike">
                          <a:solidFill>
                            <a:srgbClr val="FFFFFF"/>
                          </a:solidFill>
                          <a:effectLst/>
                          <a:hlinkClick r:id="rId3"/>
                        </a:rPr>
                        <a:t>Try it »</a:t>
                      </a:r>
                      <a:endParaRPr lang="en-GB" sz="2000">
                        <a:effectLst/>
                      </a:endParaRPr>
                    </a:p>
                  </a:txBody>
                  <a:tcPr marL="32078" marR="32078" marT="32078" marB="32078"/>
                </a:tc>
                <a:extLst>
                  <a:ext uri="{0D108BD9-81ED-4DB2-BD59-A6C34878D82A}">
                    <a16:rowId xmlns:a16="http://schemas.microsoft.com/office/drawing/2014/main" val="2858259726"/>
                  </a:ext>
                </a:extLst>
              </a:tr>
              <a:tr h="302774">
                <a:tc>
                  <a:txBody>
                    <a:bodyPr/>
                    <a:lstStyle/>
                    <a:p>
                      <a:pPr algn="l" fontAlgn="t"/>
                      <a:r>
                        <a:rPr lang="en-GB" sz="2000">
                          <a:effectLst/>
                        </a:rPr>
                        <a:t>x = float(20.5)</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float</a:t>
                      </a:r>
                    </a:p>
                  </a:txBody>
                  <a:tcPr marL="32078" marR="32078" marT="32078" marB="32078"/>
                </a:tc>
                <a:tc>
                  <a:txBody>
                    <a:bodyPr/>
                    <a:lstStyle/>
                    <a:p>
                      <a:pPr algn="l" fontAlgn="t"/>
                      <a:r>
                        <a:rPr lang="en-GB" sz="2000" u="none" strike="noStrike">
                          <a:solidFill>
                            <a:srgbClr val="FFFFFF"/>
                          </a:solidFill>
                          <a:effectLst/>
                          <a:hlinkClick r:id="rId4"/>
                        </a:rPr>
                        <a:t>Try it »</a:t>
                      </a:r>
                      <a:endParaRPr lang="en-GB" sz="2000">
                        <a:effectLst/>
                      </a:endParaRPr>
                    </a:p>
                  </a:txBody>
                  <a:tcPr marL="32078" marR="32078" marT="32078" marB="32078"/>
                </a:tc>
                <a:extLst>
                  <a:ext uri="{0D108BD9-81ED-4DB2-BD59-A6C34878D82A}">
                    <a16:rowId xmlns:a16="http://schemas.microsoft.com/office/drawing/2014/main" val="793427934"/>
                  </a:ext>
                </a:extLst>
              </a:tr>
              <a:tr h="302774">
                <a:tc>
                  <a:txBody>
                    <a:bodyPr/>
                    <a:lstStyle/>
                    <a:p>
                      <a:pPr algn="l" fontAlgn="t"/>
                      <a:r>
                        <a:rPr lang="en-GB" sz="2000">
                          <a:effectLst/>
                        </a:rPr>
                        <a:t>x = complex(1j)</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complex</a:t>
                      </a:r>
                    </a:p>
                  </a:txBody>
                  <a:tcPr marL="32078" marR="32078" marT="32078" marB="32078"/>
                </a:tc>
                <a:tc>
                  <a:txBody>
                    <a:bodyPr/>
                    <a:lstStyle/>
                    <a:p>
                      <a:pPr algn="l" fontAlgn="t"/>
                      <a:r>
                        <a:rPr lang="en-GB" sz="2000" u="none" strike="noStrike">
                          <a:solidFill>
                            <a:srgbClr val="FFFFFF"/>
                          </a:solidFill>
                          <a:effectLst/>
                          <a:hlinkClick r:id="rId5"/>
                        </a:rPr>
                        <a:t>Try it »</a:t>
                      </a:r>
                      <a:endParaRPr lang="en-GB" sz="2000">
                        <a:effectLst/>
                      </a:endParaRPr>
                    </a:p>
                  </a:txBody>
                  <a:tcPr marL="32078" marR="32078" marT="32078" marB="32078"/>
                </a:tc>
                <a:extLst>
                  <a:ext uri="{0D108BD9-81ED-4DB2-BD59-A6C34878D82A}">
                    <a16:rowId xmlns:a16="http://schemas.microsoft.com/office/drawing/2014/main" val="273121513"/>
                  </a:ext>
                </a:extLst>
              </a:tr>
              <a:tr h="302774">
                <a:tc>
                  <a:txBody>
                    <a:bodyPr/>
                    <a:lstStyle/>
                    <a:p>
                      <a:pPr algn="l" fontAlgn="t"/>
                      <a:r>
                        <a:rPr lang="en-GB" sz="2000">
                          <a:effectLst/>
                        </a:rPr>
                        <a:t>x = list(("apple", "banana", "cherry"))</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list</a:t>
                      </a:r>
                    </a:p>
                  </a:txBody>
                  <a:tcPr marL="32078" marR="32078" marT="32078" marB="32078"/>
                </a:tc>
                <a:tc>
                  <a:txBody>
                    <a:bodyPr/>
                    <a:lstStyle/>
                    <a:p>
                      <a:pPr algn="l" fontAlgn="t"/>
                      <a:r>
                        <a:rPr lang="en-GB" sz="2000" u="none" strike="noStrike">
                          <a:solidFill>
                            <a:srgbClr val="FFFFFF"/>
                          </a:solidFill>
                          <a:effectLst/>
                          <a:hlinkClick r:id="rId6"/>
                        </a:rPr>
                        <a:t>Try it »</a:t>
                      </a:r>
                      <a:endParaRPr lang="en-GB" sz="2000">
                        <a:effectLst/>
                      </a:endParaRPr>
                    </a:p>
                  </a:txBody>
                  <a:tcPr marL="32078" marR="32078" marT="32078" marB="32078"/>
                </a:tc>
                <a:extLst>
                  <a:ext uri="{0D108BD9-81ED-4DB2-BD59-A6C34878D82A}">
                    <a16:rowId xmlns:a16="http://schemas.microsoft.com/office/drawing/2014/main" val="853242252"/>
                  </a:ext>
                </a:extLst>
              </a:tr>
              <a:tr h="302774">
                <a:tc>
                  <a:txBody>
                    <a:bodyPr/>
                    <a:lstStyle/>
                    <a:p>
                      <a:pPr algn="l" fontAlgn="t"/>
                      <a:r>
                        <a:rPr lang="en-GB" sz="2000" dirty="0">
                          <a:effectLst/>
                        </a:rPr>
                        <a:t>x = tuple(("apple", "banana", "cherry"))</a:t>
                      </a:r>
                      <a:endParaRPr lang="en-GB" sz="2000" dirty="0">
                        <a:effectLst/>
                        <a:latin typeface="Consolas" panose="020B0609020204030204" pitchFamily="49" charset="0"/>
                      </a:endParaRPr>
                    </a:p>
                  </a:txBody>
                  <a:tcPr marL="64155" marR="32078" marT="32078" marB="32078"/>
                </a:tc>
                <a:tc>
                  <a:txBody>
                    <a:bodyPr/>
                    <a:lstStyle/>
                    <a:p>
                      <a:pPr algn="l" fontAlgn="t"/>
                      <a:r>
                        <a:rPr lang="en-GB" sz="2000" dirty="0">
                          <a:effectLst/>
                        </a:rPr>
                        <a:t>tuple</a:t>
                      </a:r>
                    </a:p>
                  </a:txBody>
                  <a:tcPr marL="32078" marR="32078" marT="32078" marB="32078"/>
                </a:tc>
                <a:tc>
                  <a:txBody>
                    <a:bodyPr/>
                    <a:lstStyle/>
                    <a:p>
                      <a:pPr algn="l" fontAlgn="t"/>
                      <a:r>
                        <a:rPr lang="en-GB" sz="2000" u="none" strike="noStrike">
                          <a:solidFill>
                            <a:srgbClr val="FFFFFF"/>
                          </a:solidFill>
                          <a:effectLst/>
                          <a:hlinkClick r:id="rId7"/>
                        </a:rPr>
                        <a:t>Try it »</a:t>
                      </a:r>
                      <a:endParaRPr lang="en-GB" sz="2000">
                        <a:effectLst/>
                      </a:endParaRPr>
                    </a:p>
                  </a:txBody>
                  <a:tcPr marL="32078" marR="32078" marT="32078" marB="32078"/>
                </a:tc>
                <a:extLst>
                  <a:ext uri="{0D108BD9-81ED-4DB2-BD59-A6C34878D82A}">
                    <a16:rowId xmlns:a16="http://schemas.microsoft.com/office/drawing/2014/main" val="1961004493"/>
                  </a:ext>
                </a:extLst>
              </a:tr>
              <a:tr h="302774">
                <a:tc>
                  <a:txBody>
                    <a:bodyPr/>
                    <a:lstStyle/>
                    <a:p>
                      <a:pPr algn="l" fontAlgn="t"/>
                      <a:r>
                        <a:rPr lang="en-GB" sz="2000">
                          <a:effectLst/>
                        </a:rPr>
                        <a:t>x = range(6)</a:t>
                      </a:r>
                      <a:endParaRPr lang="en-GB" sz="2000">
                        <a:effectLst/>
                        <a:latin typeface="Consolas" panose="020B0609020204030204" pitchFamily="49" charset="0"/>
                      </a:endParaRPr>
                    </a:p>
                  </a:txBody>
                  <a:tcPr marL="64155" marR="32078" marT="32078" marB="32078"/>
                </a:tc>
                <a:tc>
                  <a:txBody>
                    <a:bodyPr/>
                    <a:lstStyle/>
                    <a:p>
                      <a:pPr algn="l" fontAlgn="t"/>
                      <a:r>
                        <a:rPr lang="en-GB" sz="2000" dirty="0">
                          <a:effectLst/>
                        </a:rPr>
                        <a:t>range</a:t>
                      </a:r>
                    </a:p>
                  </a:txBody>
                  <a:tcPr marL="32078" marR="32078" marT="32078" marB="32078"/>
                </a:tc>
                <a:tc>
                  <a:txBody>
                    <a:bodyPr/>
                    <a:lstStyle/>
                    <a:p>
                      <a:pPr algn="l" fontAlgn="t"/>
                      <a:r>
                        <a:rPr lang="en-GB" sz="2000" u="none" strike="noStrike">
                          <a:solidFill>
                            <a:srgbClr val="FFFFFF"/>
                          </a:solidFill>
                          <a:effectLst/>
                          <a:hlinkClick r:id="rId8"/>
                        </a:rPr>
                        <a:t>Try it »</a:t>
                      </a:r>
                      <a:endParaRPr lang="en-GB" sz="2000">
                        <a:effectLst/>
                      </a:endParaRPr>
                    </a:p>
                  </a:txBody>
                  <a:tcPr marL="32078" marR="32078" marT="32078" marB="32078"/>
                </a:tc>
                <a:extLst>
                  <a:ext uri="{0D108BD9-81ED-4DB2-BD59-A6C34878D82A}">
                    <a16:rowId xmlns:a16="http://schemas.microsoft.com/office/drawing/2014/main" val="3514488690"/>
                  </a:ext>
                </a:extLst>
              </a:tr>
              <a:tr h="302774">
                <a:tc>
                  <a:txBody>
                    <a:bodyPr/>
                    <a:lstStyle/>
                    <a:p>
                      <a:pPr algn="l" fontAlgn="t"/>
                      <a:r>
                        <a:rPr lang="en-US" sz="2000">
                          <a:effectLst/>
                        </a:rPr>
                        <a:t>x = dict(name="John", age=36)</a:t>
                      </a:r>
                      <a:endParaRPr lang="en-US" sz="2000">
                        <a:effectLst/>
                        <a:latin typeface="Consolas" panose="020B0609020204030204" pitchFamily="49" charset="0"/>
                      </a:endParaRPr>
                    </a:p>
                  </a:txBody>
                  <a:tcPr marL="64155" marR="32078" marT="32078" marB="32078"/>
                </a:tc>
                <a:tc>
                  <a:txBody>
                    <a:bodyPr/>
                    <a:lstStyle/>
                    <a:p>
                      <a:pPr algn="l" fontAlgn="t"/>
                      <a:r>
                        <a:rPr lang="en-GB" sz="2000">
                          <a:effectLst/>
                        </a:rPr>
                        <a:t>dict</a:t>
                      </a:r>
                    </a:p>
                  </a:txBody>
                  <a:tcPr marL="32078" marR="32078" marT="32078" marB="32078"/>
                </a:tc>
                <a:tc>
                  <a:txBody>
                    <a:bodyPr/>
                    <a:lstStyle/>
                    <a:p>
                      <a:pPr algn="l" fontAlgn="t"/>
                      <a:r>
                        <a:rPr lang="en-GB" sz="2000" u="none" strike="noStrike">
                          <a:solidFill>
                            <a:srgbClr val="FFFFFF"/>
                          </a:solidFill>
                          <a:effectLst/>
                          <a:hlinkClick r:id="rId9"/>
                        </a:rPr>
                        <a:t>Try it »</a:t>
                      </a:r>
                      <a:endParaRPr lang="en-GB" sz="2000">
                        <a:effectLst/>
                      </a:endParaRPr>
                    </a:p>
                  </a:txBody>
                  <a:tcPr marL="32078" marR="32078" marT="32078" marB="32078"/>
                </a:tc>
                <a:extLst>
                  <a:ext uri="{0D108BD9-81ED-4DB2-BD59-A6C34878D82A}">
                    <a16:rowId xmlns:a16="http://schemas.microsoft.com/office/drawing/2014/main" val="455133316"/>
                  </a:ext>
                </a:extLst>
              </a:tr>
              <a:tr h="302774">
                <a:tc>
                  <a:txBody>
                    <a:bodyPr/>
                    <a:lstStyle/>
                    <a:p>
                      <a:pPr algn="l" fontAlgn="t"/>
                      <a:r>
                        <a:rPr lang="en-GB" sz="2000">
                          <a:effectLst/>
                        </a:rPr>
                        <a:t>x = set(("apple", "banana", "cherry"))</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set</a:t>
                      </a:r>
                    </a:p>
                  </a:txBody>
                  <a:tcPr marL="32078" marR="32078" marT="32078" marB="32078"/>
                </a:tc>
                <a:tc>
                  <a:txBody>
                    <a:bodyPr/>
                    <a:lstStyle/>
                    <a:p>
                      <a:pPr algn="l" fontAlgn="t"/>
                      <a:r>
                        <a:rPr lang="en-GB" sz="2000" u="none" strike="noStrike">
                          <a:solidFill>
                            <a:srgbClr val="FFFFFF"/>
                          </a:solidFill>
                          <a:effectLst/>
                          <a:hlinkClick r:id="rId10"/>
                        </a:rPr>
                        <a:t>Try it »</a:t>
                      </a:r>
                      <a:endParaRPr lang="en-GB" sz="2000">
                        <a:effectLst/>
                      </a:endParaRPr>
                    </a:p>
                  </a:txBody>
                  <a:tcPr marL="32078" marR="32078" marT="32078" marB="32078"/>
                </a:tc>
                <a:extLst>
                  <a:ext uri="{0D108BD9-81ED-4DB2-BD59-A6C34878D82A}">
                    <a16:rowId xmlns:a16="http://schemas.microsoft.com/office/drawing/2014/main" val="574798057"/>
                  </a:ext>
                </a:extLst>
              </a:tr>
              <a:tr h="302774">
                <a:tc>
                  <a:txBody>
                    <a:bodyPr/>
                    <a:lstStyle/>
                    <a:p>
                      <a:pPr algn="l" fontAlgn="t"/>
                      <a:r>
                        <a:rPr lang="en-GB" sz="2000">
                          <a:effectLst/>
                        </a:rPr>
                        <a:t>x = frozenset(("apple", "banana", "cherry"))</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frozenset</a:t>
                      </a:r>
                    </a:p>
                  </a:txBody>
                  <a:tcPr marL="32078" marR="32078" marT="32078" marB="32078"/>
                </a:tc>
                <a:tc>
                  <a:txBody>
                    <a:bodyPr/>
                    <a:lstStyle/>
                    <a:p>
                      <a:pPr algn="l" fontAlgn="t"/>
                      <a:r>
                        <a:rPr lang="en-GB" sz="2000" u="none" strike="noStrike">
                          <a:solidFill>
                            <a:srgbClr val="FFFFFF"/>
                          </a:solidFill>
                          <a:effectLst/>
                          <a:hlinkClick r:id="rId11"/>
                        </a:rPr>
                        <a:t>Try it »</a:t>
                      </a:r>
                      <a:endParaRPr lang="en-GB" sz="2000">
                        <a:effectLst/>
                      </a:endParaRPr>
                    </a:p>
                  </a:txBody>
                  <a:tcPr marL="32078" marR="32078" marT="32078" marB="32078"/>
                </a:tc>
                <a:extLst>
                  <a:ext uri="{0D108BD9-81ED-4DB2-BD59-A6C34878D82A}">
                    <a16:rowId xmlns:a16="http://schemas.microsoft.com/office/drawing/2014/main" val="3573493906"/>
                  </a:ext>
                </a:extLst>
              </a:tr>
              <a:tr h="305326">
                <a:tc>
                  <a:txBody>
                    <a:bodyPr/>
                    <a:lstStyle/>
                    <a:p>
                      <a:pPr algn="l" fontAlgn="t"/>
                      <a:r>
                        <a:rPr lang="en-GB" sz="2000">
                          <a:effectLst/>
                        </a:rPr>
                        <a:t>x = bool(5)</a:t>
                      </a:r>
                      <a:endParaRPr lang="en-GB" sz="2000">
                        <a:effectLst/>
                        <a:latin typeface="Consolas" panose="020B0609020204030204" pitchFamily="49" charset="0"/>
                      </a:endParaRPr>
                    </a:p>
                  </a:txBody>
                  <a:tcPr marL="64155" marR="32078" marT="32078" marB="32078"/>
                </a:tc>
                <a:tc>
                  <a:txBody>
                    <a:bodyPr/>
                    <a:lstStyle/>
                    <a:p>
                      <a:pPr algn="l" fontAlgn="t"/>
                      <a:r>
                        <a:rPr lang="en-GB" sz="2000" dirty="0">
                          <a:effectLst/>
                        </a:rPr>
                        <a:t>bool</a:t>
                      </a:r>
                    </a:p>
                  </a:txBody>
                  <a:tcPr marL="32078" marR="32078" marT="32078" marB="32078"/>
                </a:tc>
                <a:tc>
                  <a:txBody>
                    <a:bodyPr/>
                    <a:lstStyle/>
                    <a:p>
                      <a:pPr algn="l" fontAlgn="t"/>
                      <a:r>
                        <a:rPr lang="en-GB" sz="2000" u="none" strike="noStrike">
                          <a:solidFill>
                            <a:srgbClr val="FFFFFF"/>
                          </a:solidFill>
                          <a:effectLst/>
                          <a:hlinkClick r:id="rId12"/>
                        </a:rPr>
                        <a:t>Try it »</a:t>
                      </a:r>
                      <a:endParaRPr lang="en-GB" sz="2000">
                        <a:effectLst/>
                      </a:endParaRPr>
                    </a:p>
                  </a:txBody>
                  <a:tcPr marL="32078" marR="32078" marT="32078" marB="32078"/>
                </a:tc>
                <a:extLst>
                  <a:ext uri="{0D108BD9-81ED-4DB2-BD59-A6C34878D82A}">
                    <a16:rowId xmlns:a16="http://schemas.microsoft.com/office/drawing/2014/main" val="2502487495"/>
                  </a:ext>
                </a:extLst>
              </a:tr>
              <a:tr h="302774">
                <a:tc>
                  <a:txBody>
                    <a:bodyPr/>
                    <a:lstStyle/>
                    <a:p>
                      <a:pPr algn="l" fontAlgn="t"/>
                      <a:r>
                        <a:rPr lang="en-GB" sz="2000">
                          <a:effectLst/>
                        </a:rPr>
                        <a:t>x = bytes(5)</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bytes</a:t>
                      </a:r>
                    </a:p>
                  </a:txBody>
                  <a:tcPr marL="32078" marR="32078" marT="32078" marB="32078"/>
                </a:tc>
                <a:tc>
                  <a:txBody>
                    <a:bodyPr/>
                    <a:lstStyle/>
                    <a:p>
                      <a:pPr algn="l" fontAlgn="t"/>
                      <a:r>
                        <a:rPr lang="en-GB" sz="2000" u="none" strike="noStrike">
                          <a:solidFill>
                            <a:srgbClr val="FFFFFF"/>
                          </a:solidFill>
                          <a:effectLst/>
                          <a:hlinkClick r:id="rId13"/>
                        </a:rPr>
                        <a:t>Try it »</a:t>
                      </a:r>
                      <a:endParaRPr lang="en-GB" sz="2000">
                        <a:effectLst/>
                      </a:endParaRPr>
                    </a:p>
                  </a:txBody>
                  <a:tcPr marL="32078" marR="32078" marT="32078" marB="32078"/>
                </a:tc>
                <a:extLst>
                  <a:ext uri="{0D108BD9-81ED-4DB2-BD59-A6C34878D82A}">
                    <a16:rowId xmlns:a16="http://schemas.microsoft.com/office/drawing/2014/main" val="3668391961"/>
                  </a:ext>
                </a:extLst>
              </a:tr>
              <a:tr h="302774">
                <a:tc>
                  <a:txBody>
                    <a:bodyPr/>
                    <a:lstStyle/>
                    <a:p>
                      <a:pPr algn="l" fontAlgn="t"/>
                      <a:r>
                        <a:rPr lang="en-GB" sz="2000">
                          <a:effectLst/>
                        </a:rPr>
                        <a:t>x = bytearray(5)</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bytearray</a:t>
                      </a:r>
                    </a:p>
                  </a:txBody>
                  <a:tcPr marL="32078" marR="32078" marT="32078" marB="32078"/>
                </a:tc>
                <a:tc>
                  <a:txBody>
                    <a:bodyPr/>
                    <a:lstStyle/>
                    <a:p>
                      <a:pPr algn="l" fontAlgn="t"/>
                      <a:r>
                        <a:rPr lang="en-GB" sz="2000" u="none" strike="noStrike">
                          <a:solidFill>
                            <a:srgbClr val="FFFFFF"/>
                          </a:solidFill>
                          <a:effectLst/>
                          <a:hlinkClick r:id="rId14"/>
                        </a:rPr>
                        <a:t>Try it »</a:t>
                      </a:r>
                      <a:endParaRPr lang="en-GB" sz="2000">
                        <a:effectLst/>
                      </a:endParaRPr>
                    </a:p>
                  </a:txBody>
                  <a:tcPr marL="32078" marR="32078" marT="32078" marB="32078"/>
                </a:tc>
                <a:extLst>
                  <a:ext uri="{0D108BD9-81ED-4DB2-BD59-A6C34878D82A}">
                    <a16:rowId xmlns:a16="http://schemas.microsoft.com/office/drawing/2014/main" val="1141168719"/>
                  </a:ext>
                </a:extLst>
              </a:tr>
              <a:tr h="190905">
                <a:tc>
                  <a:txBody>
                    <a:bodyPr/>
                    <a:lstStyle/>
                    <a:p>
                      <a:pPr algn="l" fontAlgn="t"/>
                      <a:r>
                        <a:rPr lang="en-GB" sz="2000">
                          <a:effectLst/>
                        </a:rPr>
                        <a:t>x = memoryview(bytes(5))</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memoryview</a:t>
                      </a:r>
                    </a:p>
                  </a:txBody>
                  <a:tcPr marL="32078" marR="32078" marT="32078" marB="32078"/>
                </a:tc>
                <a:tc>
                  <a:txBody>
                    <a:bodyPr/>
                    <a:lstStyle/>
                    <a:p>
                      <a:endParaRPr lang="en-GB" sz="2000" dirty="0"/>
                    </a:p>
                  </a:txBody>
                  <a:tcPr marL="38493" marR="38493" marT="19247" marB="19247"/>
                </a:tc>
                <a:extLst>
                  <a:ext uri="{0D108BD9-81ED-4DB2-BD59-A6C34878D82A}">
                    <a16:rowId xmlns:a16="http://schemas.microsoft.com/office/drawing/2014/main" val="2943307234"/>
                  </a:ext>
                </a:extLst>
              </a:tr>
            </a:tbl>
          </a:graphicData>
        </a:graphic>
      </p:graphicFrame>
    </p:spTree>
    <p:extLst>
      <p:ext uri="{BB962C8B-B14F-4D97-AF65-F5344CB8AC3E}">
        <p14:creationId xmlns:p14="http://schemas.microsoft.com/office/powerpoint/2010/main" val="2160079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1408</TotalTime>
  <Words>1723</Words>
  <Application>Microsoft Office PowerPoint</Application>
  <PresentationFormat>Widescreen</PresentationFormat>
  <Paragraphs>232</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Century Gothic</vt:lpstr>
      <vt:lpstr>Consolas</vt:lpstr>
      <vt:lpstr>Monaco</vt:lpstr>
      <vt:lpstr>Open Sans</vt:lpstr>
      <vt:lpstr>Segoe UI</vt:lpstr>
      <vt:lpstr>Source Sans Pro</vt:lpstr>
      <vt:lpstr>Verdana</vt:lpstr>
      <vt:lpstr>Wingdings 3</vt:lpstr>
      <vt:lpstr>Ion</vt:lpstr>
      <vt:lpstr>  INTRODUCTION TO PYTHON</vt:lpstr>
      <vt:lpstr>PYTHON SYNTAX </vt:lpstr>
      <vt:lpstr>SIMPLE PYTHON SYNTAX</vt:lpstr>
      <vt:lpstr>PYTHON INDENTATION</vt:lpstr>
      <vt:lpstr>PowerPoint Presentation</vt:lpstr>
      <vt:lpstr>PYTHON VARIABLES </vt:lpstr>
      <vt:lpstr>PYTHON DATA TYPES </vt:lpstr>
      <vt:lpstr>Getting the Data Type </vt:lpstr>
      <vt:lpstr>GETTING SPECIFIC DATA TYPES</vt:lpstr>
      <vt:lpstr>ARITHMETIC OPERATIONS</vt:lpstr>
      <vt:lpstr>PYTHON IF STATEMENTS</vt:lpstr>
      <vt:lpstr>Iterables and Iterators</vt:lpstr>
      <vt:lpstr>THE BREAK STATEMENT</vt:lpstr>
      <vt:lpstr>WHILE LOOPS</vt:lpstr>
      <vt:lpstr>The break Statement </vt:lpstr>
      <vt:lpstr>PYTHON FUNCTIONS</vt:lpstr>
      <vt:lpstr>ARGUMENTS</vt:lpstr>
      <vt:lpstr>Python Arrays </vt:lpstr>
      <vt:lpstr>Looping Array Elements</vt:lpstr>
      <vt:lpstr>PYTHON CLASSES AND OBJECTS</vt:lpstr>
      <vt:lpstr>Create an object instance</vt:lpstr>
      <vt:lpstr>The __init__() Function </vt:lpstr>
      <vt:lpstr>OBJECT METHODS </vt:lpstr>
      <vt:lpstr>PYGAME </vt:lpstr>
      <vt:lpstr>Simple PyGame Application </vt:lpstr>
      <vt:lpstr>Assessing the syntax</vt:lpstr>
      <vt:lpstr>DRAWING ON THE PLAIN FIELD </vt:lpstr>
      <vt:lpstr>INTERACTIVITY</vt:lpstr>
      <vt:lpstr>Adding Images</vt:lpstr>
      <vt:lpstr>SOUND AND MUSIC </vt:lpstr>
      <vt:lpstr>GEOMETRIC DRAWING</vt:lpstr>
      <vt:lpstr>FONTS AND TEXTS</vt:lpstr>
      <vt:lpstr>INPUT MODELS</vt:lpstr>
      <vt:lpstr>SCENE LOGIC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PYTHON</dc:title>
  <dc:creator>Stephen Maina</dc:creator>
  <cp:lastModifiedBy>Muchendu</cp:lastModifiedBy>
  <cp:revision>48</cp:revision>
  <dcterms:created xsi:type="dcterms:W3CDTF">2021-01-21T13:32:25Z</dcterms:created>
  <dcterms:modified xsi:type="dcterms:W3CDTF">2021-04-07T08:46:57Z</dcterms:modified>
</cp:coreProperties>
</file>