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1" r:id="rId3"/>
    <p:sldId id="262" r:id="rId4"/>
    <p:sldId id="287" r:id="rId5"/>
    <p:sldId id="263" r:id="rId6"/>
    <p:sldId id="264" r:id="rId7"/>
    <p:sldId id="265" r:id="rId8"/>
    <p:sldId id="266" r:id="rId9"/>
    <p:sldId id="285" r:id="rId10"/>
    <p:sldId id="279" r:id="rId11"/>
    <p:sldId id="286" r:id="rId12"/>
    <p:sldId id="268" r:id="rId13"/>
    <p:sldId id="278" r:id="rId14"/>
    <p:sldId id="284" r:id="rId15"/>
    <p:sldId id="270" r:id="rId16"/>
    <p:sldId id="271" r:id="rId17"/>
    <p:sldId id="272" r:id="rId18"/>
    <p:sldId id="274" r:id="rId19"/>
    <p:sldId id="276" r:id="rId20"/>
    <p:sldId id="280" r:id="rId21"/>
    <p:sldId id="277" r:id="rId22"/>
    <p:sldId id="275" r:id="rId23"/>
    <p:sldId id="282" r:id="rId24"/>
    <p:sldId id="283" r:id="rId25"/>
    <p:sldId id="281" r:id="rId26"/>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739D73"/>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32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1AE96-9B2C-4342-B4D2-D8D240BAE639}" type="datetimeFigureOut">
              <a:rPr lang="th-TH" smtClean="0"/>
              <a:t>16/01/62</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CBF54-1E74-41DE-989E-CEFD97EAEA60}" type="slidenum">
              <a:rPr lang="th-TH" smtClean="0"/>
              <a:t>‹#›</a:t>
            </a:fld>
            <a:endParaRPr lang="th-TH"/>
          </a:p>
        </p:txBody>
      </p:sp>
    </p:spTree>
    <p:extLst>
      <p:ext uri="{BB962C8B-B14F-4D97-AF65-F5344CB8AC3E}">
        <p14:creationId xmlns:p14="http://schemas.microsoft.com/office/powerpoint/2010/main" val="255072499"/>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F:\work\ppt_template\gree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2889"/>
            <a:ext cx="9180512" cy="68853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2914" y="1238895"/>
            <a:ext cx="7772400" cy="1470025"/>
          </a:xfrm>
        </p:spPr>
        <p:txBody>
          <a:bodyPr>
            <a:normAutofit/>
          </a:bodyPr>
          <a:lstStyle>
            <a:lvl1pPr>
              <a:defRPr sz="3600" b="1">
                <a:solidFill>
                  <a:srgbClr val="006600"/>
                </a:solidFill>
                <a:latin typeface="Verdana" pitchFamily="34" charset="0"/>
                <a:ea typeface="Verdana" pitchFamily="34" charset="0"/>
                <a:cs typeface="Verdana" pitchFamily="34" charset="0"/>
              </a:defRPr>
            </a:lvl1pPr>
          </a:lstStyle>
          <a:p>
            <a:r>
              <a:rPr lang="en-US" smtClean="0"/>
              <a:t>Click to edit Master title style</a:t>
            </a:r>
            <a:endParaRPr lang="th-TH" dirty="0"/>
          </a:p>
        </p:txBody>
      </p:sp>
      <p:sp>
        <p:nvSpPr>
          <p:cNvPr id="3" name="Subtitle 2"/>
          <p:cNvSpPr>
            <a:spLocks noGrp="1"/>
          </p:cNvSpPr>
          <p:nvPr>
            <p:ph type="subTitle" idx="1"/>
          </p:nvPr>
        </p:nvSpPr>
        <p:spPr>
          <a:xfrm>
            <a:off x="1475656" y="2972544"/>
            <a:ext cx="6400800" cy="1752600"/>
          </a:xfrm>
        </p:spPr>
        <p:txBody>
          <a:bodyPr>
            <a:normAutofit/>
          </a:bodyPr>
          <a:lstStyle>
            <a:lvl1pPr marL="0" indent="0" algn="ctr">
              <a:buNone/>
              <a:defRPr sz="2800">
                <a:solidFill>
                  <a:schemeClr val="tx1">
                    <a:lumMod val="65000"/>
                    <a:lumOff val="35000"/>
                  </a:schemeClr>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dirty="0"/>
          </a:p>
        </p:txBody>
      </p:sp>
      <p:pic>
        <p:nvPicPr>
          <p:cNvPr id="8" name="Picture 3" descr="F:\work\ppt_template\images\AIT_fina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5589240"/>
            <a:ext cx="2452780" cy="51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49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31" name="Picture 7" descr="F:\work\ppt_template\images\green_insid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9552" y="385787"/>
            <a:ext cx="8229600" cy="1143000"/>
          </a:xfrm>
        </p:spPr>
        <p:txBody>
          <a:bodyPr>
            <a:normAutofit/>
          </a:bodyPr>
          <a:lstStyle>
            <a:lvl1pPr algn="ctr">
              <a:defRPr sz="3200" b="1">
                <a:solidFill>
                  <a:srgbClr val="006600"/>
                </a:solidFill>
                <a:latin typeface="Verdana" pitchFamily="34" charset="0"/>
                <a:ea typeface="Verdana" pitchFamily="34" charset="0"/>
                <a:cs typeface="Verdana" pitchFamily="34" charset="0"/>
              </a:defRPr>
            </a:lvl1pPr>
          </a:lstStyle>
          <a:p>
            <a:r>
              <a:rPr lang="en-US" smtClean="0"/>
              <a:t>Click to edit Master title style</a:t>
            </a:r>
            <a:endParaRPr lang="th-TH" dirty="0"/>
          </a:p>
        </p:txBody>
      </p:sp>
      <p:sp>
        <p:nvSpPr>
          <p:cNvPr id="3" name="Content Placeholder 2"/>
          <p:cNvSpPr>
            <a:spLocks noGrp="1"/>
          </p:cNvSpPr>
          <p:nvPr>
            <p:ph idx="1"/>
          </p:nvPr>
        </p:nvSpPr>
        <p:spPr>
          <a:xfrm>
            <a:off x="539552" y="1711349"/>
            <a:ext cx="8229600" cy="4525963"/>
          </a:xfrm>
        </p:spPr>
        <p:txBody>
          <a:bodyPr>
            <a:normAutofit/>
          </a:bodyPr>
          <a:lstStyle>
            <a:lvl1pPr>
              <a:defRPr sz="2400">
                <a:latin typeface="Verdana" pitchFamily="34" charset="0"/>
                <a:ea typeface="Verdana" pitchFamily="34" charset="0"/>
                <a:cs typeface="Verdana" pitchFamily="34" charset="0"/>
              </a:defRPr>
            </a:lvl1pPr>
            <a:lvl2pPr>
              <a:defRPr sz="2000">
                <a:latin typeface="Verdana" pitchFamily="34" charset="0"/>
                <a:ea typeface="Verdana" pitchFamily="34" charset="0"/>
                <a:cs typeface="Verdana" pitchFamily="34" charset="0"/>
              </a:defRPr>
            </a:lvl2pPr>
            <a:lvl3pPr>
              <a:defRPr sz="1800">
                <a:latin typeface="Verdana" pitchFamily="34" charset="0"/>
                <a:ea typeface="Verdana" pitchFamily="34" charset="0"/>
                <a:cs typeface="Verdana" pitchFamily="34" charset="0"/>
              </a:defRPr>
            </a:lvl3pPr>
            <a:lvl4pPr>
              <a:defRPr sz="16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pic>
        <p:nvPicPr>
          <p:cNvPr id="5123" name="Picture 3" descr="F:\work\ppt_template\images\AIT_fina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2200" y="5733256"/>
            <a:ext cx="2452780" cy="51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4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17882-0034-4AD3-98E9-F51DDF76BD41}" type="datetimeFigureOut">
              <a:rPr lang="th-TH" smtClean="0"/>
              <a:t>16/01/62</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2484C-9E4B-47E5-9EA5-8AFFE68A9307}" type="slidenum">
              <a:rPr lang="th-TH" smtClean="0"/>
              <a:t>‹#›</a:t>
            </a:fld>
            <a:endParaRPr lang="th-TH"/>
          </a:p>
        </p:txBody>
      </p:sp>
    </p:spTree>
    <p:extLst>
      <p:ext uri="{BB962C8B-B14F-4D97-AF65-F5344CB8AC3E}">
        <p14:creationId xmlns:p14="http://schemas.microsoft.com/office/powerpoint/2010/main" val="1825841102"/>
      </p:ext>
    </p:extLst>
  </p:cSld>
  <p:clrMap bg1="lt1" tx1="dk1" bg2="lt2" tx2="dk2" accent1="accent1" accent2="accent2" accent3="accent3" accent4="accent4" accent5="accent5" accent6="accent6" hlink="hlink" folHlink="folHlink"/>
  <p:sldLayoutIdLst>
    <p:sldLayoutId id="2147483665"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x.doi.org/10.1145/2733373.280639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1746" cy="1080120"/>
          </a:xfrm>
        </p:spPr>
        <p:txBody>
          <a:bodyPr/>
          <a:lstStyle/>
          <a:p>
            <a:r>
              <a:rPr lang="en-US" dirty="0" smtClean="0">
                <a:latin typeface="Times New Roman" panose="02020603050405020304" pitchFamily="18" charset="0"/>
                <a:cs typeface="Times New Roman" panose="02020603050405020304" pitchFamily="18" charset="0"/>
              </a:rPr>
              <a:t>BABY CRY DETECTION</a:t>
            </a:r>
            <a:endParaRPr lang="th-TH" dirty="0">
              <a:latin typeface="Times New Roman" panose="02020603050405020304" pitchFamily="18" charset="0"/>
            </a:endParaRPr>
          </a:p>
        </p:txBody>
      </p:sp>
      <p:sp>
        <p:nvSpPr>
          <p:cNvPr id="3" name="Subtitle 2"/>
          <p:cNvSpPr>
            <a:spLocks noGrp="1"/>
          </p:cNvSpPr>
          <p:nvPr>
            <p:ph type="subTitle" idx="1"/>
          </p:nvPr>
        </p:nvSpPr>
        <p:spPr>
          <a:xfrm>
            <a:off x="1619672" y="2420888"/>
            <a:ext cx="6400800" cy="1752600"/>
          </a:xfrm>
        </p:spPr>
        <p:txBody>
          <a:bodyPr>
            <a:normAutofit/>
          </a:bodyPr>
          <a:lstStyle/>
          <a:p>
            <a:pPr lvl="0">
              <a:spcBef>
                <a:spcPts val="0"/>
              </a:spcBef>
            </a:pPr>
            <a:r>
              <a:rPr lang="en-IN" sz="2400" b="1" dirty="0">
                <a:latin typeface="Times New Roman"/>
                <a:ea typeface="Times New Roman"/>
                <a:cs typeface="Times New Roman"/>
                <a:sym typeface="Times New Roman"/>
              </a:rPr>
              <a:t>Examination Committee</a:t>
            </a:r>
            <a:r>
              <a:rPr lang="en-IN" b="1" dirty="0">
                <a:latin typeface="Times New Roman"/>
                <a:ea typeface="Times New Roman"/>
                <a:cs typeface="Times New Roman"/>
                <a:sym typeface="Times New Roman"/>
              </a:rPr>
              <a:t>: </a:t>
            </a:r>
          </a:p>
          <a:p>
            <a:pPr lvl="0">
              <a:spcBef>
                <a:spcPts val="0"/>
              </a:spcBef>
              <a:buClr>
                <a:schemeClr val="dk1"/>
              </a:buClr>
              <a:buSzPts val="1100"/>
            </a:pPr>
            <a:r>
              <a:rPr lang="en-IN" sz="2600" dirty="0">
                <a:latin typeface="Times New Roman" panose="02020603050405020304" pitchFamily="18" charset="0"/>
                <a:ea typeface="Times New Roman"/>
                <a:cs typeface="Times New Roman" panose="02020603050405020304" pitchFamily="18" charset="0"/>
                <a:sym typeface="Times New Roman"/>
              </a:rPr>
              <a:t>Dr. Mongkol Ekpanyapong (</a:t>
            </a:r>
            <a:r>
              <a:rPr lang="en-IN" sz="2600" dirty="0" smtClean="0">
                <a:latin typeface="Times New Roman" panose="02020603050405020304" pitchFamily="18" charset="0"/>
                <a:ea typeface="Times New Roman"/>
                <a:cs typeface="Times New Roman" panose="02020603050405020304" pitchFamily="18" charset="0"/>
                <a:sym typeface="Times New Roman"/>
              </a:rPr>
              <a:t>Chairperson)</a:t>
            </a:r>
          </a:p>
          <a:p>
            <a:pPr>
              <a:spcBef>
                <a:spcPts val="0"/>
              </a:spcBef>
              <a:buClr>
                <a:schemeClr val="dk1"/>
              </a:buClr>
              <a:buSzPts val="1100"/>
            </a:pPr>
            <a:r>
              <a:rPr lang="en-IN" sz="2600" dirty="0" smtClean="0">
                <a:latin typeface="Times New Roman" panose="02020603050405020304" pitchFamily="18" charset="0"/>
                <a:cs typeface="Times New Roman" panose="02020603050405020304" pitchFamily="18" charset="0"/>
              </a:rPr>
              <a:t>Assoc.Prof</a:t>
            </a:r>
            <a:r>
              <a:rPr lang="en-IN" sz="2600" dirty="0">
                <a:latin typeface="Times New Roman" panose="02020603050405020304" pitchFamily="18" charset="0"/>
                <a:cs typeface="Times New Roman" panose="02020603050405020304" pitchFamily="18" charset="0"/>
              </a:rPr>
              <a:t>. Erik L.J. </a:t>
            </a:r>
            <a:r>
              <a:rPr lang="en-IN" sz="2600" dirty="0" smtClean="0">
                <a:latin typeface="Times New Roman" panose="02020603050405020304" pitchFamily="18" charset="0"/>
                <a:cs typeface="Times New Roman" panose="02020603050405020304" pitchFamily="18" charset="0"/>
              </a:rPr>
              <a:t>B</a:t>
            </a:r>
            <a:r>
              <a:rPr lang="en-US" sz="2400" dirty="0">
                <a:latin typeface="Times New Roman"/>
                <a:ea typeface="Times New Roman"/>
                <a:cs typeface="Times New Roman"/>
                <a:sym typeface="Times New Roman"/>
              </a:rPr>
              <a:t>(Member)</a:t>
            </a:r>
          </a:p>
          <a:p>
            <a:pPr>
              <a:spcBef>
                <a:spcPts val="0"/>
              </a:spcBef>
              <a:buClr>
                <a:schemeClr val="dk1"/>
              </a:buClr>
              <a:buSzPts val="1100"/>
            </a:pPr>
            <a:r>
              <a:rPr lang="en-IN" sz="2600" dirty="0" smtClean="0">
                <a:latin typeface="Times New Roman" panose="02020603050405020304" pitchFamily="18" charset="0"/>
                <a:cs typeface="Times New Roman" panose="02020603050405020304" pitchFamily="18" charset="0"/>
              </a:rPr>
              <a:t>Dr.A.M</a:t>
            </a:r>
            <a:r>
              <a:rPr lang="en-IN" sz="2600" dirty="0">
                <a:latin typeface="Times New Roman" panose="02020603050405020304" pitchFamily="18" charset="0"/>
                <a:cs typeface="Times New Roman" panose="02020603050405020304" pitchFamily="18" charset="0"/>
              </a:rPr>
              <a:t>. Harsha </a:t>
            </a:r>
            <a:r>
              <a:rPr lang="en-IN" sz="2600" dirty="0" smtClean="0">
                <a:latin typeface="Times New Roman" panose="02020603050405020304" pitchFamily="18" charset="0"/>
                <a:cs typeface="Times New Roman" panose="02020603050405020304" pitchFamily="18" charset="0"/>
              </a:rPr>
              <a:t>Abeykoon</a:t>
            </a:r>
            <a:r>
              <a:rPr lang="en-US" sz="2400" dirty="0">
                <a:latin typeface="Times New Roman"/>
                <a:ea typeface="Times New Roman"/>
                <a:cs typeface="Times New Roman"/>
                <a:sym typeface="Times New Roman"/>
              </a:rPr>
              <a:t>(Member)</a:t>
            </a:r>
          </a:p>
          <a:p>
            <a:pPr lvl="0">
              <a:spcBef>
                <a:spcPts val="0"/>
              </a:spcBef>
              <a:buClr>
                <a:schemeClr val="dk1"/>
              </a:buClr>
              <a:buSzPts val="1100"/>
            </a:pPr>
            <a:endParaRPr lang="en-IN" sz="2600" dirty="0">
              <a:latin typeface="Times New Roman" panose="02020603050405020304" pitchFamily="18" charset="0"/>
              <a:ea typeface="Times New Roman"/>
              <a:cs typeface="Times New Roman" panose="02020603050405020304" pitchFamily="18" charset="0"/>
              <a:sym typeface="Times New Roman"/>
            </a:endParaRPr>
          </a:p>
          <a:p>
            <a:endParaRPr lang="th-TH" dirty="0"/>
          </a:p>
        </p:txBody>
      </p:sp>
      <p:pic>
        <p:nvPicPr>
          <p:cNvPr id="4" name="Picture 3" descr="F:\work\ppt_template\images\full logo tra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3331" y="343156"/>
            <a:ext cx="2728629" cy="6296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8104" y="4581128"/>
            <a:ext cx="2512368" cy="800219"/>
          </a:xfrm>
          <a:prstGeom prst="rect">
            <a:avLst/>
          </a:prstGeom>
          <a:noFill/>
        </p:spPr>
        <p:txBody>
          <a:bodyPr wrap="square" rtlCol="0">
            <a:spAutoFit/>
          </a:bodyPr>
          <a:lstStyle/>
          <a:p>
            <a:r>
              <a:rPr lang="en-IN" dirty="0" smtClean="0"/>
              <a:t>- </a:t>
            </a:r>
            <a:r>
              <a:rPr lang="en-IN" sz="1800" dirty="0" smtClean="0">
                <a:latin typeface="Times New Roman" panose="02020603050405020304" pitchFamily="18" charset="0"/>
                <a:cs typeface="Times New Roman" panose="02020603050405020304" pitchFamily="18" charset="0"/>
              </a:rPr>
              <a:t>Prashanth Kolaneru 118307</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205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522933"/>
          </a:xfrm>
        </p:spPr>
        <p:txBody>
          <a:bodyPr>
            <a:normAutofit fontScale="90000"/>
          </a:bodyPr>
          <a:lstStyle/>
          <a:p>
            <a:r>
              <a:rPr lang="en-IN" dirty="0" smtClean="0">
                <a:latin typeface="Times New Roman" panose="02020603050405020304" pitchFamily="18" charset="0"/>
                <a:cs typeface="Times New Roman" panose="02020603050405020304" pitchFamily="18" charset="0"/>
              </a:rPr>
              <a:t>Steps involved in find MFCC COFFICIENTS</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491880" y="105273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Raw signal</a:t>
            </a:r>
            <a:endParaRPr lang="en-IN" sz="1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491880" y="1844824"/>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Split the signal into frames</a:t>
            </a:r>
            <a:endParaRPr lang="en-IN"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491879" y="2636912"/>
            <a:ext cx="164605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Apply fft to get periodogram of each frame</a:t>
            </a:r>
            <a:endParaRPr lang="en-IN" sz="1200" b="1" dirty="0">
              <a:latin typeface="Times New Roman" panose="02020603050405020304" pitchFamily="18" charset="0"/>
              <a:cs typeface="Times New Roman" panose="02020603050405020304" pitchFamily="18" charset="0"/>
            </a:endParaRPr>
          </a:p>
        </p:txBody>
      </p:sp>
      <p:sp>
        <p:nvSpPr>
          <p:cNvPr id="9" name="Rectangle 8"/>
          <p:cNvSpPr/>
          <p:nvPr/>
        </p:nvSpPr>
        <p:spPr>
          <a:xfrm>
            <a:off x="3373739" y="3445669"/>
            <a:ext cx="1872208" cy="585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Apply triangular filter to periodogram to get filter bank coefficients</a:t>
            </a:r>
            <a:endParaRPr lang="en-IN" sz="12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491879" y="4439385"/>
            <a:ext cx="1646056" cy="947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Apply DCT to  </a:t>
            </a:r>
            <a:r>
              <a:rPr lang="en-IN" sz="1200" b="1" dirty="0">
                <a:latin typeface="Times New Roman" panose="02020603050405020304" pitchFamily="18" charset="0"/>
                <a:cs typeface="Times New Roman" panose="02020603050405020304" pitchFamily="18" charset="0"/>
              </a:rPr>
              <a:t>filter bank </a:t>
            </a:r>
            <a:r>
              <a:rPr lang="en-IN" sz="1200" b="1" dirty="0" smtClean="0">
                <a:latin typeface="Times New Roman" panose="02020603050405020304" pitchFamily="18" charset="0"/>
                <a:cs typeface="Times New Roman" panose="02020603050405020304" pitchFamily="18" charset="0"/>
              </a:rPr>
              <a:t>coefficients to get 13 MFCC coefficients</a:t>
            </a:r>
            <a:endParaRPr lang="en-IN" sz="1200" b="1" dirty="0">
              <a:latin typeface="Times New Roman" panose="02020603050405020304" pitchFamily="18" charset="0"/>
              <a:cs typeface="Times New Roman" panose="02020603050405020304" pitchFamily="18" charset="0"/>
            </a:endParaRPr>
          </a:p>
          <a:p>
            <a:pPr algn="ctr"/>
            <a:r>
              <a:rPr lang="en-IN" sz="1200" b="1" dirty="0" smtClean="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3491880" y="5877272"/>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Times New Roman" panose="02020603050405020304" pitchFamily="18" charset="0"/>
                <a:cs typeface="Times New Roman" panose="02020603050405020304" pitchFamily="18" charset="0"/>
              </a:rPr>
              <a:t>Selecting 13 MFCC coefficients</a:t>
            </a:r>
            <a:endParaRPr lang="en-IN" sz="1200" b="1" dirty="0">
              <a:latin typeface="Times New Roman" panose="02020603050405020304" pitchFamily="18" charset="0"/>
              <a:cs typeface="Times New Roman" panose="02020603050405020304" pitchFamily="18" charset="0"/>
            </a:endParaRPr>
          </a:p>
        </p:txBody>
      </p:sp>
      <p:cxnSp>
        <p:nvCxnSpPr>
          <p:cNvPr id="14" name="Straight Arrow Connector 13"/>
          <p:cNvCxnSpPr>
            <a:stCxn id="4" idx="2"/>
            <a:endCxn id="5" idx="0"/>
          </p:cNvCxnSpPr>
          <p:nvPr/>
        </p:nvCxnSpPr>
        <p:spPr>
          <a:xfrm>
            <a:off x="4247964" y="1484784"/>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52025" y="4031303"/>
            <a:ext cx="0" cy="395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52080" y="5387220"/>
            <a:ext cx="0" cy="47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p:cNvCxnSpPr>
          <p:nvPr/>
        </p:nvCxnSpPr>
        <p:spPr>
          <a:xfrm>
            <a:off x="4247964" y="227687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252025" y="3140968"/>
            <a:ext cx="5064" cy="304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949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MFCC OUTPUT</a:t>
            </a:r>
            <a:endParaRPr lang="en-IN" dirty="0"/>
          </a:p>
        </p:txBody>
      </p:sp>
      <p:pic>
        <p:nvPicPr>
          <p:cNvPr id="4" name="Content Placeholder 3"/>
          <p:cNvPicPr>
            <a:picLocks noGrp="1" noChangeAspect="1"/>
          </p:cNvPicPr>
          <p:nvPr>
            <p:ph idx="1"/>
          </p:nvPr>
        </p:nvPicPr>
        <p:blipFill>
          <a:blip r:embed="rId2"/>
          <a:stretch>
            <a:fillRect/>
          </a:stretch>
        </p:blipFill>
        <p:spPr>
          <a:xfrm>
            <a:off x="2123728" y="1420546"/>
            <a:ext cx="4657725" cy="2533650"/>
          </a:xfrm>
          <a:prstGeom prst="rect">
            <a:avLst/>
          </a:prstGeom>
        </p:spPr>
      </p:pic>
      <p:sp>
        <p:nvSpPr>
          <p:cNvPr id="5" name="TextBox 4"/>
          <p:cNvSpPr txBox="1"/>
          <p:nvPr/>
        </p:nvSpPr>
        <p:spPr>
          <a:xfrm>
            <a:off x="3790256" y="3916250"/>
            <a:ext cx="86409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Time</a:t>
            </a:r>
            <a:endParaRPr lang="en-IN"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rot="16200000">
            <a:off x="1217213" y="2706023"/>
            <a:ext cx="1059842" cy="523220"/>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MFCC</a:t>
            </a:r>
          </a:p>
          <a:p>
            <a:r>
              <a:rPr lang="en-IN" sz="1400" dirty="0" smtClean="0">
                <a:latin typeface="Times New Roman" panose="02020603050405020304" pitchFamily="18" charset="0"/>
                <a:cs typeface="Times New Roman" panose="02020603050405020304" pitchFamily="18" charset="0"/>
              </a:rPr>
              <a:t>Coefficients</a:t>
            </a:r>
            <a:endParaRPr lang="en-IN"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37097" y="4208671"/>
            <a:ext cx="8162925" cy="1866900"/>
          </a:xfrm>
          <a:prstGeom prst="rect">
            <a:avLst/>
          </a:prstGeom>
        </p:spPr>
      </p:pic>
    </p:spTree>
    <p:extLst>
      <p:ext uri="{BB962C8B-B14F-4D97-AF65-F5344CB8AC3E}">
        <p14:creationId xmlns:p14="http://schemas.microsoft.com/office/powerpoint/2010/main" val="759519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ARTIFICIAL NEURAL NETWORKS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584" y="1711349"/>
            <a:ext cx="7941568" cy="3733875"/>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Models in Keras are defined as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sequence of layers</a:t>
            </a:r>
          </a:p>
          <a:p>
            <a:r>
              <a:rPr lang="en-IN" dirty="0">
                <a:latin typeface="Times New Roman" panose="02020603050405020304" pitchFamily="18" charset="0"/>
                <a:cs typeface="Times New Roman" panose="02020603050405020304" pitchFamily="18" charset="0"/>
              </a:rPr>
              <a:t>The first hidden layer was set to be </a:t>
            </a:r>
            <a:r>
              <a:rPr lang="en-IN" dirty="0" smtClean="0">
                <a:latin typeface="Times New Roman" panose="02020603050405020304" pitchFamily="18" charset="0"/>
                <a:cs typeface="Times New Roman" panose="02020603050405020304" pitchFamily="18" charset="0"/>
              </a:rPr>
              <a:t>64</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second layer </a:t>
            </a:r>
            <a:r>
              <a:rPr lang="en-IN" dirty="0">
                <a:latin typeface="Times New Roman" panose="02020603050405020304" pitchFamily="18" charset="0"/>
                <a:cs typeface="Times New Roman" panose="02020603050405020304" pitchFamily="18" charset="0"/>
              </a:rPr>
              <a:t>was set to </a:t>
            </a:r>
            <a:r>
              <a:rPr lang="en-IN" dirty="0" smtClean="0">
                <a:latin typeface="Times New Roman" panose="02020603050405020304" pitchFamily="18" charset="0"/>
                <a:cs typeface="Times New Roman" panose="02020603050405020304" pitchFamily="18" charset="0"/>
              </a:rPr>
              <a:t>be 32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layer was set to be </a:t>
            </a:r>
            <a:r>
              <a:rPr lang="en-IN" dirty="0" smtClean="0">
                <a:latin typeface="Times New Roman" panose="02020603050405020304" pitchFamily="18" charset="0"/>
                <a:cs typeface="Times New Roman" panose="02020603050405020304" pitchFamily="18" charset="0"/>
              </a:rPr>
              <a:t>1</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sigmoid </a:t>
            </a:r>
            <a:r>
              <a:rPr lang="en-IN" dirty="0" smtClean="0">
                <a:latin typeface="Times New Roman" panose="02020603050405020304" pitchFamily="18" charset="0"/>
                <a:cs typeface="Times New Roman" panose="02020603050405020304" pitchFamily="18" charset="0"/>
              </a:rPr>
              <a:t>activation function </a:t>
            </a:r>
            <a:r>
              <a:rPr lang="en-IN" dirty="0">
                <a:latin typeface="Times New Roman" panose="02020603050405020304" pitchFamily="18" charset="0"/>
                <a:cs typeface="Times New Roman" panose="02020603050405020304" pitchFamily="18" charset="0"/>
              </a:rPr>
              <a:t>was used for the third layer, which is the output layer.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Sigmoid </a:t>
            </a:r>
            <a:r>
              <a:rPr lang="en-IN" dirty="0">
                <a:latin typeface="Times New Roman" panose="02020603050405020304" pitchFamily="18" charset="0"/>
                <a:cs typeface="Times New Roman" panose="02020603050405020304" pitchFamily="18" charset="0"/>
              </a:rPr>
              <a:t>was used to achieve a binary output, it ensure that the output is between 0 and </a:t>
            </a:r>
            <a:r>
              <a:rPr lang="en-IN" dirty="0" smtClean="0">
                <a:latin typeface="Times New Roman" panose="02020603050405020304" pitchFamily="18" charset="0"/>
                <a:cs typeface="Times New Roman" panose="02020603050405020304" pitchFamily="18" charset="0"/>
              </a:rPr>
              <a:t>1</a:t>
            </a:r>
          </a:p>
          <a:p>
            <a:r>
              <a:rPr lang="en-IN" dirty="0" smtClean="0">
                <a:latin typeface="Times New Roman" panose="02020603050405020304" pitchFamily="18" charset="0"/>
                <a:cs typeface="Times New Roman" panose="02020603050405020304" pitchFamily="18" charset="0"/>
              </a:rPr>
              <a:t>Learning rate is 0.0005 with optimizer Adam(</a:t>
            </a:r>
            <a:r>
              <a:rPr lang="en-IN" dirty="0"/>
              <a:t> </a:t>
            </a:r>
            <a:r>
              <a:rPr lang="en-IN" dirty="0">
                <a:latin typeface="Times New Roman" panose="02020603050405020304" pitchFamily="18" charset="0"/>
                <a:cs typeface="Times New Roman" panose="02020603050405020304" pitchFamily="18" charset="0"/>
              </a:rPr>
              <a:t>update network weights iterative based in training data</a:t>
            </a:r>
            <a:r>
              <a:rPr lang="en-IN" dirty="0"/>
              <a: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33390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85787"/>
            <a:ext cx="8157592" cy="522933"/>
          </a:xfrm>
        </p:spPr>
        <p:txBody>
          <a:bodyPr>
            <a:normAutofit fontScale="90000"/>
          </a:bodyPr>
          <a:lstStyle/>
          <a:p>
            <a:r>
              <a:rPr lang="en-IN" dirty="0" smtClean="0">
                <a:latin typeface="Times New Roman" panose="02020603050405020304" pitchFamily="18" charset="0"/>
                <a:cs typeface="Times New Roman" panose="02020603050405020304" pitchFamily="18" charset="0"/>
              </a:rPr>
              <a:t>ANN MODEL ACCURACY </a:t>
            </a:r>
            <a:r>
              <a:rPr lang="en-IN" dirty="0">
                <a:latin typeface="Times New Roman" panose="02020603050405020304" pitchFamily="18" charset="0"/>
                <a:cs typeface="Times New Roman" panose="02020603050405020304" pitchFamily="18" charset="0"/>
              </a:rPr>
              <a:t>RESULTS </a:t>
            </a:r>
          </a:p>
        </p:txBody>
      </p:sp>
      <p:pic>
        <p:nvPicPr>
          <p:cNvPr id="9" name="Picture 8"/>
          <p:cNvPicPr>
            <a:picLocks noChangeAspect="1"/>
          </p:cNvPicPr>
          <p:nvPr/>
        </p:nvPicPr>
        <p:blipFill>
          <a:blip r:embed="rId2"/>
          <a:stretch>
            <a:fillRect/>
          </a:stretch>
        </p:blipFill>
        <p:spPr>
          <a:xfrm>
            <a:off x="611560" y="1961416"/>
            <a:ext cx="4048125" cy="2724150"/>
          </a:xfrm>
          <a:prstGeom prst="rect">
            <a:avLst/>
          </a:prstGeom>
        </p:spPr>
      </p:pic>
      <p:pic>
        <p:nvPicPr>
          <p:cNvPr id="10" name="Picture 9"/>
          <p:cNvPicPr>
            <a:picLocks noChangeAspect="1"/>
          </p:cNvPicPr>
          <p:nvPr/>
        </p:nvPicPr>
        <p:blipFill>
          <a:blip r:embed="rId3"/>
          <a:stretch>
            <a:fillRect/>
          </a:stretch>
        </p:blipFill>
        <p:spPr>
          <a:xfrm>
            <a:off x="4652839" y="1989991"/>
            <a:ext cx="4114800" cy="2695575"/>
          </a:xfrm>
          <a:prstGeom prst="rect">
            <a:avLst/>
          </a:prstGeom>
        </p:spPr>
      </p:pic>
      <p:sp>
        <p:nvSpPr>
          <p:cNvPr id="11" name="TextBox 10"/>
          <p:cNvSpPr txBox="1"/>
          <p:nvPr/>
        </p:nvSpPr>
        <p:spPr>
          <a:xfrm>
            <a:off x="755576" y="1102149"/>
            <a:ext cx="1800200" cy="738664"/>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Training accuracy 99.85% &amp; Testing accuracy 98.95%</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33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ANN MODEL</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CLASSIFICATION REPORT</a:t>
            </a:r>
            <a:endParaRPr lang="en-IN" dirty="0"/>
          </a:p>
        </p:txBody>
      </p:sp>
      <p:pic>
        <p:nvPicPr>
          <p:cNvPr id="4" name="Content Placeholder 3"/>
          <p:cNvPicPr>
            <a:picLocks noGrp="1" noChangeAspect="1"/>
          </p:cNvPicPr>
          <p:nvPr>
            <p:ph idx="1"/>
          </p:nvPr>
        </p:nvPicPr>
        <p:blipFill>
          <a:blip r:embed="rId2"/>
          <a:stretch>
            <a:fillRect/>
          </a:stretch>
        </p:blipFill>
        <p:spPr>
          <a:xfrm>
            <a:off x="539750" y="2420889"/>
            <a:ext cx="8229600" cy="2680376"/>
          </a:xfrm>
          <a:prstGeom prst="rect">
            <a:avLst/>
          </a:prstGeom>
        </p:spPr>
      </p:pic>
    </p:spTree>
    <p:extLst>
      <p:ext uri="{BB962C8B-B14F-4D97-AF65-F5344CB8AC3E}">
        <p14:creationId xmlns:p14="http://schemas.microsoft.com/office/powerpoint/2010/main" val="1406729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954981"/>
          </a:xfrm>
        </p:spPr>
        <p:txBody>
          <a:bodyPr>
            <a:noAutofit/>
          </a:bodyPr>
          <a:lstStyle/>
          <a:p>
            <a:r>
              <a:rPr lang="en-IN" dirty="0" smtClean="0">
                <a:latin typeface="Times New Roman" panose="02020603050405020304" pitchFamily="18" charset="0"/>
                <a:cs typeface="Times New Roman" panose="02020603050405020304" pitchFamily="18" charset="0"/>
              </a:rPr>
              <a:t>SVM LINEAR KERNEL</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CLASSIFICATION REPORT</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1921403"/>
            <a:ext cx="9144000" cy="3015194"/>
          </a:xfrm>
          <a:prstGeom prst="rect">
            <a:avLst/>
          </a:prstGeom>
        </p:spPr>
      </p:pic>
    </p:spTree>
    <p:extLst>
      <p:ext uri="{BB962C8B-B14F-4D97-AF65-F5344CB8AC3E}">
        <p14:creationId xmlns:p14="http://schemas.microsoft.com/office/powerpoint/2010/main" val="1521408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SVM </a:t>
            </a:r>
            <a:r>
              <a:rPr lang="en-IN" dirty="0" smtClean="0">
                <a:latin typeface="Times New Roman" panose="02020603050405020304" pitchFamily="18" charset="0"/>
                <a:cs typeface="Times New Roman" panose="02020603050405020304" pitchFamily="18" charset="0"/>
              </a:rPr>
              <a:t>RBF </a:t>
            </a:r>
            <a:r>
              <a:rPr lang="en-IN" dirty="0">
                <a:latin typeface="Times New Roman" panose="02020603050405020304" pitchFamily="18" charset="0"/>
                <a:cs typeface="Times New Roman" panose="02020603050405020304" pitchFamily="18" charset="0"/>
              </a:rPr>
              <a:t>KERNEL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CLASSIFICATION REPORT</a:t>
            </a:r>
            <a:endParaRPr lang="en-IN" dirty="0"/>
          </a:p>
        </p:txBody>
      </p:sp>
      <p:pic>
        <p:nvPicPr>
          <p:cNvPr id="5" name="Picture 4"/>
          <p:cNvPicPr>
            <a:picLocks noChangeAspect="1"/>
          </p:cNvPicPr>
          <p:nvPr/>
        </p:nvPicPr>
        <p:blipFill>
          <a:blip r:embed="rId2"/>
          <a:stretch>
            <a:fillRect/>
          </a:stretch>
        </p:blipFill>
        <p:spPr>
          <a:xfrm>
            <a:off x="0" y="1770132"/>
            <a:ext cx="9144000" cy="3317735"/>
          </a:xfrm>
          <a:prstGeom prst="rect">
            <a:avLst/>
          </a:prstGeom>
        </p:spPr>
      </p:pic>
    </p:spTree>
    <p:extLst>
      <p:ext uri="{BB962C8B-B14F-4D97-AF65-F5344CB8AC3E}">
        <p14:creationId xmlns:p14="http://schemas.microsoft.com/office/powerpoint/2010/main" val="950890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KNN ALGORITHM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CLASSIFICATION REPORT</a:t>
            </a:r>
            <a:endParaRPr lang="en-IN" dirty="0"/>
          </a:p>
        </p:txBody>
      </p:sp>
      <p:pic>
        <p:nvPicPr>
          <p:cNvPr id="5" name="Picture 4"/>
          <p:cNvPicPr>
            <a:picLocks noChangeAspect="1"/>
          </p:cNvPicPr>
          <p:nvPr/>
        </p:nvPicPr>
        <p:blipFill>
          <a:blip r:embed="rId2"/>
          <a:stretch>
            <a:fillRect/>
          </a:stretch>
        </p:blipFill>
        <p:spPr>
          <a:xfrm>
            <a:off x="0" y="1821656"/>
            <a:ext cx="9144000" cy="3214688"/>
          </a:xfrm>
          <a:prstGeom prst="rect">
            <a:avLst/>
          </a:prstGeom>
        </p:spPr>
      </p:pic>
    </p:spTree>
    <p:extLst>
      <p:ext uri="{BB962C8B-B14F-4D97-AF65-F5344CB8AC3E}">
        <p14:creationId xmlns:p14="http://schemas.microsoft.com/office/powerpoint/2010/main" val="3110737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COMPARING DIFFERENT MODEL PERFORMANCE</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374751"/>
              </p:ext>
            </p:extLst>
          </p:nvPr>
        </p:nvGraphicFramePr>
        <p:xfrm>
          <a:off x="719064" y="2132856"/>
          <a:ext cx="8424936" cy="3268037"/>
        </p:xfrm>
        <a:graphic>
          <a:graphicData uri="http://schemas.openxmlformats.org/drawingml/2006/table">
            <a:tbl>
              <a:tblPr firstRow="1" bandRow="1">
                <a:tableStyleId>{5C22544A-7EE6-4342-B048-85BDC9FD1C3A}</a:tableStyleId>
              </a:tblPr>
              <a:tblGrid>
                <a:gridCol w="2808312"/>
                <a:gridCol w="2808312"/>
                <a:gridCol w="2808312"/>
              </a:tblGrid>
              <a:tr h="1023325">
                <a:tc>
                  <a:txBody>
                    <a:bodyPr/>
                    <a:lstStyle/>
                    <a:p>
                      <a:r>
                        <a:rPr lang="en-IN" dirty="0" smtClean="0"/>
                        <a:t>MODELS</a:t>
                      </a:r>
                      <a:endParaRPr lang="en-IN" dirty="0"/>
                    </a:p>
                  </a:txBody>
                  <a:tcPr/>
                </a:tc>
                <a:tc>
                  <a:txBody>
                    <a:bodyPr/>
                    <a:lstStyle/>
                    <a:p>
                      <a:r>
                        <a:rPr lang="en-IN" dirty="0" smtClean="0"/>
                        <a:t>TRAINING</a:t>
                      </a:r>
                      <a:r>
                        <a:rPr lang="en-IN" baseline="0" dirty="0" smtClean="0"/>
                        <a:t> ACCURACY</a:t>
                      </a:r>
                      <a:endParaRPr lang="en-IN" dirty="0"/>
                    </a:p>
                  </a:txBody>
                  <a:tcPr/>
                </a:tc>
                <a:tc>
                  <a:txBody>
                    <a:bodyPr/>
                    <a:lstStyle/>
                    <a:p>
                      <a:r>
                        <a:rPr lang="en-IN" dirty="0" smtClean="0"/>
                        <a:t>TESTING ACCURACY</a:t>
                      </a:r>
                      <a:endParaRPr lang="en-IN" dirty="0"/>
                    </a:p>
                  </a:txBody>
                  <a:tcPr/>
                </a:tc>
              </a:tr>
              <a:tr h="561178">
                <a:tc>
                  <a:txBody>
                    <a:bodyPr/>
                    <a:lstStyle/>
                    <a:p>
                      <a:r>
                        <a:rPr lang="en-IN" dirty="0" smtClean="0"/>
                        <a:t>ANN</a:t>
                      </a:r>
                      <a:endParaRPr lang="en-IN" dirty="0"/>
                    </a:p>
                  </a:txBody>
                  <a:tcPr/>
                </a:tc>
                <a:tc>
                  <a:txBody>
                    <a:bodyPr/>
                    <a:lstStyle/>
                    <a:p>
                      <a:r>
                        <a:rPr lang="en-IN" dirty="0" smtClean="0"/>
                        <a:t>99%</a:t>
                      </a:r>
                      <a:endParaRPr lang="en-IN" dirty="0"/>
                    </a:p>
                  </a:txBody>
                  <a:tcPr/>
                </a:tc>
                <a:tc>
                  <a:txBody>
                    <a:bodyPr/>
                    <a:lstStyle/>
                    <a:p>
                      <a:r>
                        <a:rPr lang="en-IN" dirty="0" smtClean="0"/>
                        <a:t>98%</a:t>
                      </a:r>
                      <a:endParaRPr lang="en-IN" dirty="0"/>
                    </a:p>
                  </a:txBody>
                  <a:tcPr/>
                </a:tc>
              </a:tr>
              <a:tr h="561178">
                <a:tc>
                  <a:txBody>
                    <a:bodyPr/>
                    <a:lstStyle/>
                    <a:p>
                      <a:r>
                        <a:rPr lang="en-IN" dirty="0" smtClean="0"/>
                        <a:t>SVM-LINEAR</a:t>
                      </a:r>
                      <a:endParaRPr lang="en-IN" dirty="0"/>
                    </a:p>
                  </a:txBody>
                  <a:tcPr/>
                </a:tc>
                <a:tc>
                  <a:txBody>
                    <a:bodyPr/>
                    <a:lstStyle/>
                    <a:p>
                      <a:r>
                        <a:rPr lang="en-IN" dirty="0" smtClean="0"/>
                        <a:t>99%</a:t>
                      </a:r>
                      <a:endParaRPr lang="en-IN" dirty="0"/>
                    </a:p>
                  </a:txBody>
                  <a:tcPr/>
                </a:tc>
                <a:tc>
                  <a:txBody>
                    <a:bodyPr/>
                    <a:lstStyle/>
                    <a:p>
                      <a:r>
                        <a:rPr lang="en-IN" dirty="0" smtClean="0"/>
                        <a:t>98%</a:t>
                      </a:r>
                      <a:endParaRPr lang="en-IN" dirty="0"/>
                    </a:p>
                  </a:txBody>
                  <a:tcPr/>
                </a:tc>
              </a:tr>
              <a:tr h="561178">
                <a:tc>
                  <a:txBody>
                    <a:bodyPr/>
                    <a:lstStyle/>
                    <a:p>
                      <a:r>
                        <a:rPr lang="en-IN" dirty="0" smtClean="0"/>
                        <a:t>SVM-RBF</a:t>
                      </a:r>
                      <a:endParaRPr lang="en-IN" dirty="0"/>
                    </a:p>
                  </a:txBody>
                  <a:tcPr/>
                </a:tc>
                <a:tc>
                  <a:txBody>
                    <a:bodyPr/>
                    <a:lstStyle/>
                    <a:p>
                      <a:r>
                        <a:rPr lang="en-IN" dirty="0" smtClean="0"/>
                        <a:t>99%</a:t>
                      </a:r>
                      <a:endParaRPr lang="en-IN" dirty="0"/>
                    </a:p>
                  </a:txBody>
                  <a:tcPr/>
                </a:tc>
                <a:tc>
                  <a:txBody>
                    <a:bodyPr/>
                    <a:lstStyle/>
                    <a:p>
                      <a:r>
                        <a:rPr lang="en-IN" dirty="0" smtClean="0"/>
                        <a:t>84%</a:t>
                      </a:r>
                      <a:endParaRPr lang="en-IN" dirty="0"/>
                    </a:p>
                  </a:txBody>
                  <a:tcPr/>
                </a:tc>
              </a:tr>
              <a:tr h="561178">
                <a:tc>
                  <a:txBody>
                    <a:bodyPr/>
                    <a:lstStyle/>
                    <a:p>
                      <a:r>
                        <a:rPr lang="en-IN" dirty="0" smtClean="0"/>
                        <a:t>KNN</a:t>
                      </a:r>
                      <a:endParaRPr lang="en-IN" dirty="0"/>
                    </a:p>
                  </a:txBody>
                  <a:tcPr/>
                </a:tc>
                <a:tc>
                  <a:txBody>
                    <a:bodyPr/>
                    <a:lstStyle/>
                    <a:p>
                      <a:r>
                        <a:rPr lang="en-IN" dirty="0" smtClean="0"/>
                        <a:t>98%</a:t>
                      </a:r>
                      <a:endParaRPr lang="en-IN" dirty="0"/>
                    </a:p>
                  </a:txBody>
                  <a:tcPr/>
                </a:tc>
                <a:tc>
                  <a:txBody>
                    <a:bodyPr/>
                    <a:lstStyle/>
                    <a:p>
                      <a:r>
                        <a:rPr lang="en-IN" dirty="0" smtClean="0"/>
                        <a:t>98%</a:t>
                      </a:r>
                      <a:endParaRPr lang="en-IN" dirty="0"/>
                    </a:p>
                  </a:txBody>
                  <a:tcPr/>
                </a:tc>
              </a:tr>
            </a:tbl>
          </a:graphicData>
        </a:graphic>
      </p:graphicFrame>
    </p:spTree>
    <p:extLst>
      <p:ext uri="{BB962C8B-B14F-4D97-AF65-F5344CB8AC3E}">
        <p14:creationId xmlns:p14="http://schemas.microsoft.com/office/powerpoint/2010/main" val="327182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HARDWARE SETUP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Save the model in raspberry pi b</a:t>
            </a:r>
          </a:p>
          <a:p>
            <a:r>
              <a:rPr lang="en-IN" dirty="0" smtClean="0"/>
              <a:t>Take input from mic in real-time</a:t>
            </a:r>
          </a:p>
          <a:p>
            <a:r>
              <a:rPr lang="en-IN" dirty="0" smtClean="0"/>
              <a:t>When cry is detected then send SMS to registered mobile number.</a:t>
            </a:r>
          </a:p>
          <a:p>
            <a:endParaRPr lang="en-IN" dirty="0"/>
          </a:p>
        </p:txBody>
      </p:sp>
      <p:sp>
        <p:nvSpPr>
          <p:cNvPr id="6" name="Rectangle 5"/>
          <p:cNvSpPr/>
          <p:nvPr/>
        </p:nvSpPr>
        <p:spPr>
          <a:xfrm>
            <a:off x="3826260" y="3974330"/>
            <a:ext cx="1656184" cy="934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Raspberry pi</a:t>
            </a:r>
            <a:endParaRPr lang="en-IN" dirty="0"/>
          </a:p>
        </p:txBody>
      </p:sp>
      <p:sp>
        <p:nvSpPr>
          <p:cNvPr id="7" name="Rectangle 6"/>
          <p:cNvSpPr/>
          <p:nvPr/>
        </p:nvSpPr>
        <p:spPr>
          <a:xfrm>
            <a:off x="827584" y="4006606"/>
            <a:ext cx="2016224" cy="934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Microphone input</a:t>
            </a:r>
            <a:endParaRPr lang="en-IN" dirty="0"/>
          </a:p>
        </p:txBody>
      </p:sp>
      <p:sp>
        <p:nvSpPr>
          <p:cNvPr id="8" name="Rectangle 7"/>
          <p:cNvSpPr/>
          <p:nvPr/>
        </p:nvSpPr>
        <p:spPr>
          <a:xfrm>
            <a:off x="6776102" y="3952946"/>
            <a:ext cx="1656184" cy="934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GSM output</a:t>
            </a:r>
            <a:endParaRPr lang="en-IN" dirty="0"/>
          </a:p>
        </p:txBody>
      </p:sp>
      <p:cxnSp>
        <p:nvCxnSpPr>
          <p:cNvPr id="10" name="Straight Arrow Connector 9"/>
          <p:cNvCxnSpPr>
            <a:stCxn id="7" idx="3"/>
            <a:endCxn id="6" idx="1"/>
          </p:cNvCxnSpPr>
          <p:nvPr/>
        </p:nvCxnSpPr>
        <p:spPr>
          <a:xfrm flipV="1">
            <a:off x="2843808" y="4441611"/>
            <a:ext cx="982452" cy="3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1"/>
          </p:cNvCxnSpPr>
          <p:nvPr/>
        </p:nvCxnSpPr>
        <p:spPr>
          <a:xfrm flipV="1">
            <a:off x="5482444" y="4420227"/>
            <a:ext cx="1293658" cy="2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22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2736304" cy="1143000"/>
          </a:xfrm>
        </p:spPr>
        <p:txBody>
          <a:bodyPr>
            <a:normAutofit/>
          </a:bodyPr>
          <a:lstStyle/>
          <a:p>
            <a:pPr algn="l"/>
            <a:r>
              <a:rPr lang="en-US" sz="3600" dirty="0" smtClean="0">
                <a:latin typeface="Times New Roman" panose="02020603050405020304" pitchFamily="18" charset="0"/>
                <a:cs typeface="Times New Roman" panose="02020603050405020304" pitchFamily="18" charset="0"/>
              </a:rPr>
              <a:t>CONTENTS</a:t>
            </a:r>
            <a:endParaRPr lang="th-TH" sz="3600" dirty="0">
              <a:latin typeface="Times New Roman" panose="02020603050405020304" pitchFamily="18" charset="0"/>
            </a:endParaRPr>
          </a:p>
        </p:txBody>
      </p:sp>
      <p:sp>
        <p:nvSpPr>
          <p:cNvPr id="3" name="Subtitle 2"/>
          <p:cNvSpPr>
            <a:spLocks noGrp="1"/>
          </p:cNvSpPr>
          <p:nvPr>
            <p:ph idx="1"/>
          </p:nvPr>
        </p:nvSpPr>
        <p:spPr>
          <a:xfrm>
            <a:off x="827584" y="1711349"/>
            <a:ext cx="7941568" cy="3517851"/>
          </a:xfrm>
        </p:spPr>
        <p:txBody>
          <a:bodyPr/>
          <a:lstStyle/>
          <a:p>
            <a:r>
              <a:rPr lang="en-US" dirty="0" smtClean="0">
                <a:latin typeface="Times New Roman" panose="02020603050405020304" pitchFamily="18" charset="0"/>
                <a:cs typeface="Times New Roman" panose="02020603050405020304" pitchFamily="18" charset="0"/>
              </a:rPr>
              <a:t>PROBLEM STATEMENT</a:t>
            </a:r>
          </a:p>
          <a:p>
            <a:r>
              <a:rPr lang="en-US" dirty="0" smtClean="0">
                <a:latin typeface="Times New Roman" panose="02020603050405020304" pitchFamily="18" charset="0"/>
                <a:cs typeface="Times New Roman" panose="02020603050405020304" pitchFamily="18" charset="0"/>
              </a:rPr>
              <a:t>OBJECTIVES</a:t>
            </a:r>
          </a:p>
          <a:p>
            <a:r>
              <a:rPr lang="en-US" dirty="0" smtClean="0">
                <a:latin typeface="Times New Roman" panose="02020603050405020304" pitchFamily="18" charset="0"/>
                <a:cs typeface="Times New Roman" panose="02020603050405020304" pitchFamily="18" charset="0"/>
              </a:rPr>
              <a:t>METHODOLGY</a:t>
            </a:r>
          </a:p>
          <a:p>
            <a:r>
              <a:rPr lang="en-US" dirty="0" smtClean="0">
                <a:latin typeface="Times New Roman" panose="02020603050405020304" pitchFamily="18" charset="0"/>
                <a:cs typeface="Times New Roman" panose="02020603050405020304" pitchFamily="18" charset="0"/>
              </a:rPr>
              <a:t>RESULTS</a:t>
            </a:r>
          </a:p>
          <a:p>
            <a:r>
              <a:rPr lang="en-US" dirty="0" smtClean="0">
                <a:latin typeface="Times New Roman" panose="02020603050405020304" pitchFamily="18" charset="0"/>
                <a:cs typeface="Times New Roman" panose="02020603050405020304" pitchFamily="18" charset="0"/>
              </a:rPr>
              <a:t>CONCLUSION</a:t>
            </a:r>
          </a:p>
          <a:p>
            <a:r>
              <a:rPr lang="en-US" dirty="0">
                <a:latin typeface="Times New Roman"/>
                <a:ea typeface="Times New Roman"/>
                <a:cs typeface="Times New Roman"/>
                <a:sym typeface="Times New Roman"/>
              </a:rPr>
              <a:t>SCOPE &amp; LIMITATIONS</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th-TH" dirty="0"/>
          </a:p>
        </p:txBody>
      </p:sp>
    </p:spTree>
    <p:extLst>
      <p:ext uri="{BB962C8B-B14F-4D97-AF65-F5344CB8AC3E}">
        <p14:creationId xmlns:p14="http://schemas.microsoft.com/office/powerpoint/2010/main" val="821083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666949"/>
          </a:xfrm>
        </p:spPr>
        <p:txBody>
          <a:bodyPr/>
          <a:lstStyle/>
          <a:p>
            <a:r>
              <a:rPr lang="en-IN" dirty="0" smtClean="0"/>
              <a:t> </a:t>
            </a:r>
            <a:r>
              <a:rPr lang="en-IN" dirty="0" smtClean="0">
                <a:latin typeface="Times New Roman" panose="02020603050405020304" pitchFamily="18" charset="0"/>
                <a:cs typeface="Times New Roman" panose="02020603050405020304" pitchFamily="18" charset="0"/>
              </a:rPr>
              <a:t>MICROPHONE SETUP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419872" y="1052736"/>
            <a:ext cx="24482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Raspberry pi audio port is open with pyaudio</a:t>
            </a:r>
            <a:endParaRPr lang="en-IN"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3419872" y="2132856"/>
            <a:ext cx="24482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Streamed the audio as byte in smaller chuck sizes(5 sec)</a:t>
            </a:r>
            <a:endParaRPr lang="en-IN" sz="1400" dirty="0">
              <a:latin typeface="Times New Roman" panose="02020603050405020304" pitchFamily="18" charset="0"/>
              <a:cs typeface="Times New Roman" panose="02020603050405020304" pitchFamily="18" charset="0"/>
            </a:endParaRPr>
          </a:p>
        </p:txBody>
      </p:sp>
      <p:sp>
        <p:nvSpPr>
          <p:cNvPr id="6" name="Rectangle 5"/>
          <p:cNvSpPr/>
          <p:nvPr/>
        </p:nvSpPr>
        <p:spPr>
          <a:xfrm>
            <a:off x="3419872" y="3087323"/>
            <a:ext cx="24482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Chuck sizes was converted into temporary wave file in storage</a:t>
            </a:r>
            <a:endParaRPr lang="en-IN"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3419872" y="4149080"/>
            <a:ext cx="24482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Process repeats for every 5 secs</a:t>
            </a:r>
            <a:endParaRPr lang="en-IN" sz="1400" dirty="0">
              <a:latin typeface="Times New Roman" panose="02020603050405020304" pitchFamily="18" charset="0"/>
              <a:cs typeface="Times New Roman" panose="02020603050405020304" pitchFamily="18" charset="0"/>
            </a:endParaRPr>
          </a:p>
        </p:txBody>
      </p:sp>
      <p:sp>
        <p:nvSpPr>
          <p:cNvPr id="8" name="Rectangle 7"/>
          <p:cNvSpPr/>
          <p:nvPr/>
        </p:nvSpPr>
        <p:spPr>
          <a:xfrm>
            <a:off x="3419872" y="5157192"/>
            <a:ext cx="244827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ANN model</a:t>
            </a:r>
            <a:endParaRPr lang="en-IN" sz="1400" dirty="0">
              <a:latin typeface="Times New Roman" panose="02020603050405020304" pitchFamily="18" charset="0"/>
              <a:cs typeface="Times New Roman" panose="02020603050405020304" pitchFamily="18" charset="0"/>
            </a:endParaRPr>
          </a:p>
        </p:txBody>
      </p:sp>
      <p:cxnSp>
        <p:nvCxnSpPr>
          <p:cNvPr id="12" name="Straight Arrow Connector 11"/>
          <p:cNvCxnSpPr>
            <a:stCxn id="4" idx="2"/>
            <a:endCxn id="5" idx="0"/>
          </p:cNvCxnSpPr>
          <p:nvPr/>
        </p:nvCxnSpPr>
        <p:spPr>
          <a:xfrm>
            <a:off x="4644008" y="17008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4644008" y="2780928"/>
            <a:ext cx="0" cy="30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a:off x="4644008" y="3735395"/>
            <a:ext cx="0" cy="41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a:off x="4644008" y="486916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19872" y="6021288"/>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Times New Roman" panose="02020603050405020304" pitchFamily="18" charset="0"/>
                <a:cs typeface="Times New Roman" panose="02020603050405020304" pitchFamily="18" charset="0"/>
              </a:rPr>
              <a:t>Predict output</a:t>
            </a:r>
            <a:endParaRPr lang="en-IN" sz="1400" dirty="0">
              <a:latin typeface="Times New Roman" panose="02020603050405020304" pitchFamily="18" charset="0"/>
              <a:cs typeface="Times New Roman" panose="02020603050405020304" pitchFamily="18" charset="0"/>
            </a:endParaRPr>
          </a:p>
        </p:txBody>
      </p:sp>
      <p:cxnSp>
        <p:nvCxnSpPr>
          <p:cNvPr id="21" name="Straight Arrow Connector 20"/>
          <p:cNvCxnSpPr>
            <a:stCxn id="8" idx="2"/>
            <a:endCxn id="19" idx="0"/>
          </p:cNvCxnSpPr>
          <p:nvPr/>
        </p:nvCxnSpPr>
        <p:spPr>
          <a:xfrm>
            <a:off x="4644008" y="5661248"/>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29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522933"/>
          </a:xfrm>
        </p:spPr>
        <p:txBody>
          <a:bodyPr>
            <a:normAutofit fontScale="90000"/>
          </a:bodyPr>
          <a:lstStyle/>
          <a:p>
            <a:r>
              <a:rPr lang="en-IN" dirty="0" smtClean="0">
                <a:latin typeface="Times New Roman" panose="02020603050405020304" pitchFamily="18" charset="0"/>
                <a:cs typeface="Times New Roman" panose="02020603050405020304" pitchFamily="18" charset="0"/>
              </a:rPr>
              <a:t>FLOW CHART OF RASPBERRY PI PART</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114550" y="1047750"/>
            <a:ext cx="4914900" cy="4762500"/>
          </a:xfrm>
          <a:prstGeom prst="rect">
            <a:avLst/>
          </a:prstGeom>
        </p:spPr>
      </p:pic>
    </p:spTree>
    <p:extLst>
      <p:ext uri="{BB962C8B-B14F-4D97-AF65-F5344CB8AC3E}">
        <p14:creationId xmlns:p14="http://schemas.microsoft.com/office/powerpoint/2010/main" val="2967199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REAL-TIME TESTING OUTPUT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1623" y="1711325"/>
            <a:ext cx="2545854" cy="4525963"/>
          </a:xfrm>
        </p:spPr>
      </p:pic>
    </p:spTree>
    <p:extLst>
      <p:ext uri="{BB962C8B-B14F-4D97-AF65-F5344CB8AC3E}">
        <p14:creationId xmlns:p14="http://schemas.microsoft.com/office/powerpoint/2010/main" val="2982308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smtClean="0"/>
              <a:t>Highest training accuracy is obtained for both ANN(training accuracy 99% and test accuracy 98.73%) model and SVM –linear kernel (training </a:t>
            </a:r>
            <a:r>
              <a:rPr lang="en-IN" dirty="0"/>
              <a:t>accuracy 99% and test accuracy </a:t>
            </a:r>
            <a:r>
              <a:rPr lang="en-IN" dirty="0" smtClean="0"/>
              <a:t>98.59%) both of them almost had same performance. This models deployed in raspberry pi to test in real-time.</a:t>
            </a:r>
            <a:endParaRPr lang="en-IN" dirty="0"/>
          </a:p>
        </p:txBody>
      </p:sp>
    </p:spTree>
    <p:extLst>
      <p:ext uri="{BB962C8B-B14F-4D97-AF65-F5344CB8AC3E}">
        <p14:creationId xmlns:p14="http://schemas.microsoft.com/office/powerpoint/2010/main" val="3821596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ea typeface="Times New Roman"/>
                <a:cs typeface="Times New Roman"/>
                <a:sym typeface="Times New Roman"/>
              </a:rPr>
              <a:t>SCOPE &amp; LIMITATIONS</a:t>
            </a:r>
            <a:endParaRPr lang="en-IN" dirty="0"/>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This system can be integrated in many ways to show output.</a:t>
            </a:r>
          </a:p>
          <a:p>
            <a:pPr lvl="1"/>
            <a:r>
              <a:rPr lang="en-IN" sz="2400" dirty="0" smtClean="0">
                <a:latin typeface="Times New Roman" panose="02020603050405020304" pitchFamily="18" charset="0"/>
                <a:cs typeface="Times New Roman" panose="02020603050405020304" pitchFamily="18" charset="0"/>
              </a:rPr>
              <a:t> Like play a music when baby cries</a:t>
            </a:r>
          </a:p>
          <a:p>
            <a:pPr lvl="1"/>
            <a:r>
              <a:rPr lang="en-IN" sz="2400" dirty="0" smtClean="0">
                <a:latin typeface="Times New Roman" panose="02020603050405020304" pitchFamily="18" charset="0"/>
                <a:cs typeface="Times New Roman" panose="02020603050405020304" pitchFamily="18" charset="0"/>
              </a:rPr>
              <a:t> Video monitoring.</a:t>
            </a:r>
          </a:p>
          <a:p>
            <a:pPr marL="457200" lvl="1" indent="0">
              <a:buNone/>
            </a:pPr>
            <a:endParaRPr lang="en-IN"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limitations of the system is  high  sensitive to </a:t>
            </a:r>
            <a:r>
              <a:rPr lang="en-IN" sz="2400" smtClean="0">
                <a:latin typeface="Times New Roman" panose="02020603050405020304" pitchFamily="18" charset="0"/>
                <a:cs typeface="Times New Roman" panose="02020603050405020304" pitchFamily="18" charset="0"/>
              </a:rPr>
              <a:t>loud noise(false alarms).</a:t>
            </a:r>
            <a:endParaRPr lang="en-IN" sz="2400" dirty="0" smtClean="0">
              <a:latin typeface="Times New Roman" panose="02020603050405020304" pitchFamily="18" charset="0"/>
              <a:cs typeface="Times New Roman" panose="02020603050405020304" pitchFamily="18" charset="0"/>
            </a:endParaRPr>
          </a:p>
          <a:p>
            <a:pPr marL="914400" lvl="2" indent="0">
              <a:buNone/>
            </a:pPr>
            <a:endParaRPr lang="en-IN" dirty="0" smtClean="0"/>
          </a:p>
          <a:p>
            <a:pPr lvl="2"/>
            <a:endParaRPr lang="en-IN" dirty="0"/>
          </a:p>
          <a:p>
            <a:pPr lvl="2"/>
            <a:endParaRPr lang="en-IN" dirty="0" smtClean="0"/>
          </a:p>
        </p:txBody>
      </p:sp>
    </p:spTree>
    <p:extLst>
      <p:ext uri="{BB962C8B-B14F-4D97-AF65-F5344CB8AC3E}">
        <p14:creationId xmlns:p14="http://schemas.microsoft.com/office/powerpoint/2010/main" val="3832120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9"/>
            <a:ext cx="8445624" cy="5616624"/>
          </a:xfrm>
        </p:spPr>
        <p:txBody>
          <a:bodyPr>
            <a:normAutofit/>
          </a:bodyPr>
          <a:lstStyle/>
          <a:p>
            <a:pPr marL="0" indent="0" algn="ctr">
              <a:buNone/>
            </a:pPr>
            <a:endParaRPr lang="en-IN" sz="8800" dirty="0" smtClean="0">
              <a:latin typeface="Times New Roman" panose="02020603050405020304" pitchFamily="18" charset="0"/>
              <a:cs typeface="Times New Roman" panose="02020603050405020304" pitchFamily="18" charset="0"/>
            </a:endParaRPr>
          </a:p>
          <a:p>
            <a:pPr marL="0" indent="0" algn="ctr">
              <a:buNone/>
            </a:pPr>
            <a:r>
              <a:rPr lang="en-IN" sz="8800" dirty="0" smtClean="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95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anose="02020603050405020304" pitchFamily="18" charset="0"/>
                <a:cs typeface="Times New Roman" panose="02020603050405020304" pitchFamily="18" charset="0"/>
              </a:rPr>
              <a:t>PROBLEM STATEMENT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Today’s baby monitor </a:t>
            </a:r>
            <a:r>
              <a:rPr lang="en-IN" dirty="0" smtClean="0">
                <a:latin typeface="Times New Roman" panose="02020603050405020304" pitchFamily="18" charset="0"/>
                <a:cs typeface="Times New Roman" panose="02020603050405020304" pitchFamily="18" charset="0"/>
              </a:rPr>
              <a:t>device is  </a:t>
            </a:r>
            <a:r>
              <a:rPr lang="en-IN" dirty="0">
                <a:latin typeface="Times New Roman" panose="02020603050405020304" pitchFamily="18" charset="0"/>
                <a:cs typeface="Times New Roman" panose="02020603050405020304" pitchFamily="18" charset="0"/>
              </a:rPr>
              <a:t>not accurate to monitor baby cry </a:t>
            </a:r>
            <a:r>
              <a:rPr lang="en-IN" dirty="0" smtClean="0">
                <a:latin typeface="Times New Roman" panose="02020603050405020304" pitchFamily="18" charset="0"/>
                <a:cs typeface="Times New Roman" panose="02020603050405020304" pitchFamily="18" charset="0"/>
              </a:rPr>
              <a:t>because of </a:t>
            </a:r>
            <a:r>
              <a:rPr lang="en-IN" dirty="0">
                <a:latin typeface="Times New Roman" panose="02020603050405020304" pitchFamily="18" charset="0"/>
                <a:cs typeface="Times New Roman" panose="02020603050405020304" pitchFamily="18" charset="0"/>
              </a:rPr>
              <a:t>lot </a:t>
            </a:r>
            <a:r>
              <a:rPr lang="en-IN" dirty="0" smtClean="0">
                <a:latin typeface="Times New Roman" panose="02020603050405020304" pitchFamily="18" charset="0"/>
                <a:cs typeface="Times New Roman" panose="02020603050405020304" pitchFamily="18" charset="0"/>
              </a:rPr>
              <a:t>false detection. </a:t>
            </a:r>
            <a:r>
              <a:rPr lang="en-IN" dirty="0">
                <a:latin typeface="Times New Roman" panose="02020603050405020304" pitchFamily="18" charset="0"/>
                <a:cs typeface="Times New Roman" panose="02020603050405020304" pitchFamily="18" charset="0"/>
              </a:rPr>
              <a:t>There is no intelligent system in the market to detect infant cry </a:t>
            </a:r>
            <a:r>
              <a:rPr lang="en-IN" dirty="0" smtClean="0">
                <a:latin typeface="Times New Roman" panose="02020603050405020304" pitchFamily="18" charset="0"/>
                <a:cs typeface="Times New Roman" panose="02020603050405020304" pitchFamily="18" charset="0"/>
              </a:rPr>
              <a:t>accurately. </a:t>
            </a:r>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n </a:t>
            </a:r>
            <a:r>
              <a:rPr lang="en-IN" dirty="0">
                <a:latin typeface="Times New Roman" panose="02020603050405020304" pitchFamily="18" charset="0"/>
                <a:cs typeface="Times New Roman" panose="02020603050405020304" pitchFamily="18" charset="0"/>
              </a:rPr>
              <a:t>order to overcome false detection a system needed to design for detect infant cry accurately.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proposed system is build with machine learning and Artificial neural network algorithms with model accuracy is 99%.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86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Stethoscope that are currently in the market are acoustic sound devices that are purely passive mechanical parts to isolate and focus sound generated by the body. The simplicity of such devices in over showed by poor sound quality. These devices are also difficult to interface with modern technologies such as computers to record and analyse body sound.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79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anose="02020603050405020304" pitchFamily="18" charset="0"/>
                <a:cs typeface="Times New Roman" panose="02020603050405020304" pitchFamily="18" charset="0"/>
              </a:rPr>
              <a:t>OBJECTIVES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Overall objectives of this thesis is:</a:t>
            </a:r>
            <a:endParaRPr lang="en-IN" b="1"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Build the Artificial </a:t>
            </a:r>
            <a:r>
              <a:rPr lang="en-IN" dirty="0">
                <a:latin typeface="Times New Roman" panose="02020603050405020304" pitchFamily="18" charset="0"/>
                <a:cs typeface="Times New Roman" panose="02020603050405020304" pitchFamily="18" charset="0"/>
              </a:rPr>
              <a:t>Neural Network </a:t>
            </a:r>
            <a:r>
              <a:rPr lang="en-IN" dirty="0" smtClean="0">
                <a:latin typeface="Times New Roman" panose="02020603050405020304" pitchFamily="18" charset="0"/>
                <a:cs typeface="Times New Roman" panose="02020603050405020304" pitchFamily="18" charset="0"/>
              </a:rPr>
              <a:t>deep learning model to detect baby cry. </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Export the model to raspberry pi and test </a:t>
            </a:r>
            <a:r>
              <a:rPr lang="en-IN" dirty="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rPr>
              <a:t>system </a:t>
            </a:r>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real-time with baby cry input taken from mic.</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An alert based system would also be designed to send the SMS alerts to registered mobile.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2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522933"/>
          </a:xfrm>
        </p:spPr>
        <p:txBody>
          <a:bodyPr>
            <a:normAutofit fontScale="90000"/>
          </a:bodyPr>
          <a:lstStyle/>
          <a:p>
            <a:r>
              <a:rPr lang="en-IN" sz="3600" dirty="0" smtClean="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980728"/>
            <a:ext cx="8517632" cy="5256585"/>
          </a:xfrm>
        </p:spPr>
        <p:txBody>
          <a:bodyPr/>
          <a:lstStyle/>
          <a:p>
            <a:r>
              <a:rPr lang="en-IN" sz="2000" dirty="0" smtClean="0">
                <a:latin typeface="Times New Roman" panose="02020603050405020304" pitchFamily="18" charset="0"/>
                <a:cs typeface="Times New Roman" panose="02020603050405020304" pitchFamily="18" charset="0"/>
              </a:rPr>
              <a:t>Methodology divided into two parts:</a:t>
            </a:r>
          </a:p>
          <a:p>
            <a:pPr lvl="1"/>
            <a:r>
              <a:rPr lang="en-IN" dirty="0" smtClean="0">
                <a:latin typeface="Times New Roman" panose="02020603050405020304" pitchFamily="18" charset="0"/>
                <a:cs typeface="Times New Roman" panose="02020603050405020304" pitchFamily="18" charset="0"/>
              </a:rPr>
              <a:t>ANN model building.</a:t>
            </a:r>
          </a:p>
          <a:p>
            <a:pPr lvl="1"/>
            <a:r>
              <a:rPr lang="en-IN" dirty="0" smtClean="0">
                <a:latin typeface="Times New Roman" panose="02020603050405020304" pitchFamily="18" charset="0"/>
                <a:cs typeface="Times New Roman" panose="02020603050405020304" pitchFamily="18" charset="0"/>
              </a:rPr>
              <a:t>Testing using raspberry pi in real-time.</a:t>
            </a:r>
          </a:p>
          <a:p>
            <a:pPr marL="457200" lvl="1" indent="0">
              <a:buNone/>
            </a:pPr>
            <a:endParaRPr lang="en-IN" dirty="0">
              <a:latin typeface="AR DELANEY" panose="02000000000000000000" pitchFamily="2" charset="0"/>
            </a:endParaRPr>
          </a:p>
        </p:txBody>
      </p:sp>
      <p:pic>
        <p:nvPicPr>
          <p:cNvPr id="27" name="Picture 26"/>
          <p:cNvPicPr>
            <a:picLocks noChangeAspect="1"/>
          </p:cNvPicPr>
          <p:nvPr/>
        </p:nvPicPr>
        <p:blipFill>
          <a:blip r:embed="rId2"/>
          <a:stretch>
            <a:fillRect/>
          </a:stretch>
        </p:blipFill>
        <p:spPr>
          <a:xfrm>
            <a:off x="683568" y="2141563"/>
            <a:ext cx="8085584" cy="4095750"/>
          </a:xfrm>
          <a:prstGeom prst="rect">
            <a:avLst/>
          </a:prstGeom>
        </p:spPr>
      </p:pic>
      <p:sp>
        <p:nvSpPr>
          <p:cNvPr id="4" name="TextBox 3"/>
          <p:cNvSpPr txBox="1"/>
          <p:nvPr/>
        </p:nvSpPr>
        <p:spPr>
          <a:xfrm>
            <a:off x="1051992" y="5229200"/>
            <a:ext cx="136815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Testing </a:t>
            </a:r>
            <a:endParaRPr lang="en-IN"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51992" y="2861320"/>
            <a:ext cx="136815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Training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9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ANN MODEL BUILDING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711349"/>
            <a:ext cx="8568952" cy="4525963"/>
          </a:xfrm>
        </p:spPr>
        <p:txBody>
          <a:bodyPr/>
          <a:lstStyle/>
          <a:p>
            <a:endParaRPr lang="en-IN" dirty="0" smtClean="0"/>
          </a:p>
          <a:p>
            <a:pPr marL="0" indent="0">
              <a:buNone/>
            </a:pPr>
            <a:r>
              <a:rPr lang="en-IN" dirty="0" smtClean="0"/>
              <a:t>Dataset</a:t>
            </a:r>
            <a:endParaRPr lang="en-IN" dirty="0"/>
          </a:p>
          <a:p>
            <a:r>
              <a:rPr lang="en-IN" dirty="0" smtClean="0"/>
              <a:t>It is taken from </a:t>
            </a:r>
            <a:r>
              <a:rPr lang="en-IN" dirty="0" smtClean="0">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http://dx.doi.org/10.1145/2733373.2806390</a:t>
            </a:r>
            <a:endParaRPr lang="en-IN" dirty="0" smtClean="0">
              <a:latin typeface="Times New Roman" panose="02020603050405020304" pitchFamily="18" charset="0"/>
              <a:cs typeface="Times New Roman" panose="02020603050405020304" pitchFamily="18" charset="0"/>
            </a:endParaRPr>
          </a:p>
          <a:p>
            <a:r>
              <a:rPr lang="en-IN" dirty="0" smtClean="0"/>
              <a:t>Dataset consist of baby cry recordings and non-baby cry recordings(all sounds except baby cry)</a:t>
            </a:r>
          </a:p>
          <a:p>
            <a:r>
              <a:rPr lang="en-IN" dirty="0" smtClean="0"/>
              <a:t>Two classes</a:t>
            </a:r>
          </a:p>
          <a:p>
            <a:pPr lvl="1">
              <a:buFont typeface="Wingdings" panose="05000000000000000000" pitchFamily="2" charset="2"/>
              <a:buChar char="§"/>
            </a:pPr>
            <a:r>
              <a:rPr lang="en-IN" dirty="0" smtClean="0"/>
              <a:t> baby cry</a:t>
            </a:r>
          </a:p>
          <a:p>
            <a:pPr lvl="1">
              <a:buFont typeface="Wingdings" panose="05000000000000000000" pitchFamily="2" charset="2"/>
              <a:buChar char="§"/>
            </a:pPr>
            <a:r>
              <a:rPr lang="en-IN" dirty="0" smtClean="0"/>
              <a:t>Non-baby cry</a:t>
            </a:r>
            <a:endParaRPr lang="en-IN" dirty="0"/>
          </a:p>
        </p:txBody>
      </p:sp>
    </p:spTree>
    <p:extLst>
      <p:ext uri="{BB962C8B-B14F-4D97-AF65-F5344CB8AC3E}">
        <p14:creationId xmlns:p14="http://schemas.microsoft.com/office/powerpoint/2010/main" val="2574845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787"/>
            <a:ext cx="8229600" cy="810965"/>
          </a:xfrm>
        </p:spPr>
        <p:txBody>
          <a:bodyPr>
            <a:normAutofit/>
          </a:bodyPr>
          <a:lstStyle/>
          <a:p>
            <a:r>
              <a:rPr lang="en-IN" dirty="0" smtClean="0">
                <a:latin typeface="Times New Roman" panose="02020603050405020304" pitchFamily="18" charset="0"/>
                <a:cs typeface="Times New Roman" panose="02020603050405020304" pitchFamily="18" charset="0"/>
              </a:rPr>
              <a:t>AUDIO SIGNAL PRE-PROCESSING</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07905" y="138767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AUDIO DATA</a:t>
            </a:r>
            <a:endParaRPr lang="en-IN" sz="1200" dirty="0">
              <a:latin typeface="Times New Roman" panose="02020603050405020304" pitchFamily="18" charset="0"/>
              <a:cs typeface="Times New Roman" panose="02020603050405020304" pitchFamily="18" charset="0"/>
            </a:endParaRPr>
          </a:p>
        </p:txBody>
      </p:sp>
      <p:sp>
        <p:nvSpPr>
          <p:cNvPr id="8" name="Rectangle 7"/>
          <p:cNvSpPr/>
          <p:nvPr/>
        </p:nvSpPr>
        <p:spPr>
          <a:xfrm>
            <a:off x="2123728" y="458112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Label baby cry target as 1</a:t>
            </a:r>
            <a:endParaRPr lang="en-IN" sz="1200" dirty="0">
              <a:latin typeface="Times New Roman" panose="02020603050405020304" pitchFamily="18" charset="0"/>
              <a:cs typeface="Times New Roman" panose="02020603050405020304" pitchFamily="18" charset="0"/>
            </a:endParaRPr>
          </a:p>
        </p:txBody>
      </p:sp>
      <p:sp>
        <p:nvSpPr>
          <p:cNvPr id="9" name="Rectangle 8"/>
          <p:cNvSpPr/>
          <p:nvPr/>
        </p:nvSpPr>
        <p:spPr>
          <a:xfrm>
            <a:off x="5220072" y="2564904"/>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Non-baby cry audio</a:t>
            </a:r>
            <a:endParaRPr lang="en-IN" sz="1200" dirty="0">
              <a:latin typeface="Times New Roman" panose="02020603050405020304" pitchFamily="18" charset="0"/>
              <a:cs typeface="Times New Roman" panose="02020603050405020304" pitchFamily="18" charset="0"/>
            </a:endParaRPr>
          </a:p>
        </p:txBody>
      </p:sp>
      <p:sp>
        <p:nvSpPr>
          <p:cNvPr id="10" name="Rectangle 9"/>
          <p:cNvSpPr/>
          <p:nvPr/>
        </p:nvSpPr>
        <p:spPr>
          <a:xfrm>
            <a:off x="2123728" y="357301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MFCC</a:t>
            </a:r>
            <a:endParaRPr lang="en-IN"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5220072" y="357301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MFCC</a:t>
            </a:r>
            <a:endParaRPr lang="en-IN" sz="1200" dirty="0">
              <a:latin typeface="Times New Roman" panose="02020603050405020304" pitchFamily="18" charset="0"/>
              <a:cs typeface="Times New Roman" panose="02020603050405020304" pitchFamily="18" charset="0"/>
            </a:endParaRPr>
          </a:p>
        </p:txBody>
      </p:sp>
      <p:sp>
        <p:nvSpPr>
          <p:cNvPr id="12" name="Rectangle 11"/>
          <p:cNvSpPr/>
          <p:nvPr/>
        </p:nvSpPr>
        <p:spPr>
          <a:xfrm>
            <a:off x="2123728" y="2564904"/>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Baby cry audio</a:t>
            </a:r>
            <a:endParaRPr lang="en-IN" sz="1200" dirty="0">
              <a:latin typeface="Times New Roman" panose="02020603050405020304" pitchFamily="18" charset="0"/>
              <a:cs typeface="Times New Roman" panose="02020603050405020304" pitchFamily="18" charset="0"/>
            </a:endParaRPr>
          </a:p>
        </p:txBody>
      </p:sp>
      <p:sp>
        <p:nvSpPr>
          <p:cNvPr id="13" name="Rectangle 12"/>
          <p:cNvSpPr/>
          <p:nvPr/>
        </p:nvSpPr>
        <p:spPr>
          <a:xfrm>
            <a:off x="5220072" y="458112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Label non-baby cry target as 0</a:t>
            </a:r>
            <a:endParaRPr lang="en-IN" sz="1200" dirty="0">
              <a:latin typeface="Times New Roman" panose="02020603050405020304" pitchFamily="18" charset="0"/>
              <a:cs typeface="Times New Roman" panose="02020603050405020304" pitchFamily="18" charset="0"/>
            </a:endParaRPr>
          </a:p>
        </p:txBody>
      </p:sp>
      <p:sp>
        <p:nvSpPr>
          <p:cNvPr id="14" name="Rectangle 13"/>
          <p:cNvSpPr/>
          <p:nvPr/>
        </p:nvSpPr>
        <p:spPr>
          <a:xfrm>
            <a:off x="3733725" y="5602042"/>
            <a:ext cx="16561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 MODEL</a:t>
            </a:r>
            <a:endParaRPr lang="en-IN" sz="12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2915816" y="1628800"/>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1"/>
          </p:cNvCxnSpPr>
          <p:nvPr/>
        </p:nvCxnSpPr>
        <p:spPr>
          <a:xfrm flipH="1">
            <a:off x="2915816" y="1639704"/>
            <a:ext cx="792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48164" y="1639704"/>
            <a:ext cx="0" cy="92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a:off x="5364089" y="1639704"/>
            <a:ext cx="684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2"/>
            <a:endCxn id="10" idx="0"/>
          </p:cNvCxnSpPr>
          <p:nvPr/>
        </p:nvCxnSpPr>
        <p:spPr>
          <a:xfrm>
            <a:off x="2951820" y="306896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2"/>
            <a:endCxn id="8" idx="0"/>
          </p:cNvCxnSpPr>
          <p:nvPr/>
        </p:nvCxnSpPr>
        <p:spPr>
          <a:xfrm>
            <a:off x="2951820" y="40770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2"/>
            <a:endCxn id="11" idx="0"/>
          </p:cNvCxnSpPr>
          <p:nvPr/>
        </p:nvCxnSpPr>
        <p:spPr>
          <a:xfrm>
            <a:off x="6048164" y="306896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2"/>
            <a:endCxn id="13" idx="0"/>
          </p:cNvCxnSpPr>
          <p:nvPr/>
        </p:nvCxnSpPr>
        <p:spPr>
          <a:xfrm>
            <a:off x="6048164" y="40770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2"/>
          </p:cNvCxnSpPr>
          <p:nvPr/>
        </p:nvCxnSpPr>
        <p:spPr>
          <a:xfrm>
            <a:off x="2951820" y="5085184"/>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p:cNvCxnSpPr>
          <p:nvPr/>
        </p:nvCxnSpPr>
        <p:spPr>
          <a:xfrm>
            <a:off x="6048164" y="5085184"/>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951820" y="5805264"/>
            <a:ext cx="756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4" idx="3"/>
          </p:cNvCxnSpPr>
          <p:nvPr/>
        </p:nvCxnSpPr>
        <p:spPr>
          <a:xfrm flipH="1">
            <a:off x="5389909" y="5805264"/>
            <a:ext cx="658255" cy="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932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MFCC</a:t>
            </a:r>
            <a:endParaRPr lang="en-IN" dirty="0"/>
          </a:p>
        </p:txBody>
      </p:sp>
      <p:sp>
        <p:nvSpPr>
          <p:cNvPr id="3" name="Content Placeholder 2"/>
          <p:cNvSpPr>
            <a:spLocks noGrp="1"/>
          </p:cNvSpPr>
          <p:nvPr>
            <p:ph idx="1"/>
          </p:nvPr>
        </p:nvSpPr>
        <p:spPr>
          <a:xfrm>
            <a:off x="553013" y="1340768"/>
            <a:ext cx="8229600" cy="4525963"/>
          </a:xfrm>
        </p:spPr>
        <p:txBody>
          <a:bodyPr>
            <a:normAutofit/>
          </a:bodyPr>
          <a:lstStyle/>
          <a:p>
            <a:r>
              <a:rPr lang="en-IN" sz="2200" dirty="0">
                <a:latin typeface="Times New Roman" panose="02020603050405020304" pitchFamily="18" charset="0"/>
                <a:cs typeface="Times New Roman" panose="02020603050405020304" pitchFamily="18" charset="0"/>
              </a:rPr>
              <a:t>MFCCs are the Mel Frequency Cepstral Coefficients</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MFCC </a:t>
            </a:r>
            <a:r>
              <a:rPr lang="en-IN" sz="2200" dirty="0">
                <a:latin typeface="Times New Roman" panose="02020603050405020304" pitchFamily="18" charset="0"/>
                <a:cs typeface="Times New Roman" panose="02020603050405020304" pitchFamily="18" charset="0"/>
              </a:rPr>
              <a:t>takes into account human perception for sensitivity at appropriate frequencies by converting the conventional frequency to Mel Scale, and are thus suitable for speech recognition </a:t>
            </a:r>
            <a:r>
              <a:rPr lang="en-IN" sz="2200" dirty="0" smtClean="0">
                <a:latin typeface="Times New Roman" panose="02020603050405020304" pitchFamily="18" charset="0"/>
                <a:cs typeface="Times New Roman" panose="02020603050405020304" pitchFamily="18" charset="0"/>
              </a:rPr>
              <a:t>tasks.</a:t>
            </a:r>
          </a:p>
          <a:p>
            <a:r>
              <a:rPr lang="en-IN" dirty="0">
                <a:latin typeface="Times New Roman" panose="02020603050405020304" pitchFamily="18" charset="0"/>
                <a:cs typeface="Times New Roman" panose="02020603050405020304" pitchFamily="18" charset="0"/>
              </a:rPr>
              <a:t>The Mel scale relates perceived frequency, or pitch, of a pure tone to its actual measured frequency</a:t>
            </a:r>
            <a:r>
              <a:rPr lang="en-IN" dirty="0" smtClean="0">
                <a:latin typeface="Times New Roman" panose="02020603050405020304" pitchFamily="18" charset="0"/>
                <a:cs typeface="Times New Roman" panose="02020603050405020304" pitchFamily="18" charset="0"/>
              </a:rPr>
              <a:t>. Humans </a:t>
            </a:r>
            <a:r>
              <a:rPr lang="en-IN" dirty="0">
                <a:latin typeface="Times New Roman" panose="02020603050405020304" pitchFamily="18" charset="0"/>
                <a:cs typeface="Times New Roman" panose="02020603050405020304" pitchFamily="18" charset="0"/>
              </a:rPr>
              <a:t>are much better at discerning small changes in pitch at low frequencies than they are at high frequencies. Incorporating this scale makes our features match more closely what humans hear.</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We </a:t>
            </a:r>
            <a:r>
              <a:rPr lang="en-IN" dirty="0">
                <a:latin typeface="Times New Roman" panose="02020603050405020304" pitchFamily="18" charset="0"/>
                <a:cs typeface="Times New Roman" panose="02020603050405020304" pitchFamily="18" charset="0"/>
              </a:rPr>
              <a:t>generally take 12-13 Mel Frequency coefficients into consideration as features when </a:t>
            </a:r>
            <a:r>
              <a:rPr lang="en-IN" dirty="0" smtClean="0">
                <a:latin typeface="Times New Roman" panose="02020603050405020304" pitchFamily="18" charset="0"/>
                <a:cs typeface="Times New Roman" panose="02020603050405020304" pitchFamily="18" charset="0"/>
              </a:rPr>
              <a:t>training </a:t>
            </a:r>
            <a:r>
              <a:rPr lang="en-IN" dirty="0">
                <a:latin typeface="Times New Roman" panose="02020603050405020304" pitchFamily="18" charset="0"/>
                <a:cs typeface="Times New Roman" panose="02020603050405020304" pitchFamily="18" charset="0"/>
              </a:rPr>
              <a:t>models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361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ait_template04</Template>
  <TotalTime>3286</TotalTime>
  <Words>677</Words>
  <Application>Microsoft Office PowerPoint</Application>
  <PresentationFormat>On-screen Show (4:3)</PresentationFormat>
  <Paragraphs>121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Angsana New</vt:lpstr>
      <vt:lpstr>AR DELANEY</vt:lpstr>
      <vt:lpstr>Arial</vt:lpstr>
      <vt:lpstr>Calibri</vt:lpstr>
      <vt:lpstr>Cordia New</vt:lpstr>
      <vt:lpstr>Times New Roman</vt:lpstr>
      <vt:lpstr>Verdana</vt:lpstr>
      <vt:lpstr>Wingdings</vt:lpstr>
      <vt:lpstr>Office Theme</vt:lpstr>
      <vt:lpstr>BABY CRY DETECTION</vt:lpstr>
      <vt:lpstr>CONTENTS</vt:lpstr>
      <vt:lpstr>PROBLEM STATEMENT</vt:lpstr>
      <vt:lpstr>PROBLEM STATEMENT</vt:lpstr>
      <vt:lpstr>OBJECTIVES</vt:lpstr>
      <vt:lpstr>METHODOLOGY</vt:lpstr>
      <vt:lpstr>ANN MODEL BUILDING</vt:lpstr>
      <vt:lpstr>AUDIO SIGNAL PRE-PROCESSING</vt:lpstr>
      <vt:lpstr>MFCC</vt:lpstr>
      <vt:lpstr>Steps involved in find MFCC COFFICIENTS</vt:lpstr>
      <vt:lpstr>MFCC OUTPUT</vt:lpstr>
      <vt:lpstr>ARTIFICIAL NEURAL NETWORKS</vt:lpstr>
      <vt:lpstr>ANN MODEL ACCURACY RESULTS </vt:lpstr>
      <vt:lpstr>ANN MODEL CLASSIFICATION REPORT</vt:lpstr>
      <vt:lpstr>SVM LINEAR KERNEL CLASSIFICATION REPORT</vt:lpstr>
      <vt:lpstr>SVM RBF KERNEL CLASSIFICATION REPORT</vt:lpstr>
      <vt:lpstr>KNN ALGORITHM CLASSIFICATION REPORT</vt:lpstr>
      <vt:lpstr>COMPARING DIFFERENT MODEL PERFORMANCE</vt:lpstr>
      <vt:lpstr>HARDWARE SETUP</vt:lpstr>
      <vt:lpstr> MICROPHONE SETUP </vt:lpstr>
      <vt:lpstr>FLOW CHART OF RASPBERRY PI PART</vt:lpstr>
      <vt:lpstr>REAL-TIME TESTING OUTPUT</vt:lpstr>
      <vt:lpstr>CONCLUSION</vt:lpstr>
      <vt:lpstr>SCOPE &amp; LIMITATIONS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CRY DETECTION</dc:title>
  <dc:creator>prashanth kolaneru</dc:creator>
  <cp:keywords>AIT</cp:keywords>
  <cp:lastModifiedBy>prashanth kolaneru</cp:lastModifiedBy>
  <cp:revision>62</cp:revision>
  <dcterms:created xsi:type="dcterms:W3CDTF">2018-12-04T13:57:23Z</dcterms:created>
  <dcterms:modified xsi:type="dcterms:W3CDTF">2019-01-16T15:38:49Z</dcterms:modified>
</cp:coreProperties>
</file>