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3" r:id="rId7"/>
    <p:sldId id="264" r:id="rId8"/>
    <p:sldId id="265" r:id="rId9"/>
    <p:sldId id="267"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73" d="100"/>
          <a:sy n="73" d="100"/>
        </p:scale>
        <p:origin x="60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Z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ZA"/>
          </a:p>
        </p:txBody>
      </p:sp>
      <p:sp>
        <p:nvSpPr>
          <p:cNvPr id="4" name="Date Placeholder 3"/>
          <p:cNvSpPr>
            <a:spLocks noGrp="1"/>
          </p:cNvSpPr>
          <p:nvPr>
            <p:ph type="dt" sz="half" idx="10"/>
          </p:nvPr>
        </p:nvSpPr>
        <p:spPr/>
        <p:txBody>
          <a:bodyPr/>
          <a:lstStyle/>
          <a:p>
            <a:fld id="{EA3A22F2-D3D3-4BBE-A752-4D16A18DF086}" type="datetimeFigureOut">
              <a:rPr lang="en-ZA" smtClean="0"/>
              <a:t>2024/09/16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2758FC01-4E21-488D-8F54-3966B1290F0C}" type="slidenum">
              <a:rPr lang="en-ZA" smtClean="0"/>
              <a:t>‹#›</a:t>
            </a:fld>
            <a:endParaRPr lang="en-ZA"/>
          </a:p>
        </p:txBody>
      </p:sp>
    </p:spTree>
    <p:extLst>
      <p:ext uri="{BB962C8B-B14F-4D97-AF65-F5344CB8AC3E}">
        <p14:creationId xmlns:p14="http://schemas.microsoft.com/office/powerpoint/2010/main" val="658297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EA3A22F2-D3D3-4BBE-A752-4D16A18DF086}" type="datetimeFigureOut">
              <a:rPr lang="en-ZA" smtClean="0"/>
              <a:t>2024/09/16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2758FC01-4E21-488D-8F54-3966B1290F0C}" type="slidenum">
              <a:rPr lang="en-ZA" smtClean="0"/>
              <a:t>‹#›</a:t>
            </a:fld>
            <a:endParaRPr lang="en-ZA"/>
          </a:p>
        </p:txBody>
      </p:sp>
    </p:spTree>
    <p:extLst>
      <p:ext uri="{BB962C8B-B14F-4D97-AF65-F5344CB8AC3E}">
        <p14:creationId xmlns:p14="http://schemas.microsoft.com/office/powerpoint/2010/main" val="3695053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Z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EA3A22F2-D3D3-4BBE-A752-4D16A18DF086}" type="datetimeFigureOut">
              <a:rPr lang="en-ZA" smtClean="0"/>
              <a:t>2024/09/16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2758FC01-4E21-488D-8F54-3966B1290F0C}" type="slidenum">
              <a:rPr lang="en-ZA" smtClean="0"/>
              <a:t>‹#›</a:t>
            </a:fld>
            <a:endParaRPr lang="en-ZA"/>
          </a:p>
        </p:txBody>
      </p:sp>
    </p:spTree>
    <p:extLst>
      <p:ext uri="{BB962C8B-B14F-4D97-AF65-F5344CB8AC3E}">
        <p14:creationId xmlns:p14="http://schemas.microsoft.com/office/powerpoint/2010/main" val="3583913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EA3A22F2-D3D3-4BBE-A752-4D16A18DF086}" type="datetimeFigureOut">
              <a:rPr lang="en-ZA" smtClean="0"/>
              <a:t>2024/09/16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2758FC01-4E21-488D-8F54-3966B1290F0C}" type="slidenum">
              <a:rPr lang="en-ZA" smtClean="0"/>
              <a:t>‹#›</a:t>
            </a:fld>
            <a:endParaRPr lang="en-ZA"/>
          </a:p>
        </p:txBody>
      </p:sp>
    </p:spTree>
    <p:extLst>
      <p:ext uri="{BB962C8B-B14F-4D97-AF65-F5344CB8AC3E}">
        <p14:creationId xmlns:p14="http://schemas.microsoft.com/office/powerpoint/2010/main" val="3573497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Z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A3A22F2-D3D3-4BBE-A752-4D16A18DF086}" type="datetimeFigureOut">
              <a:rPr lang="en-ZA" smtClean="0"/>
              <a:t>2024/09/16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2758FC01-4E21-488D-8F54-3966B1290F0C}" type="slidenum">
              <a:rPr lang="en-ZA" smtClean="0"/>
              <a:t>‹#›</a:t>
            </a:fld>
            <a:endParaRPr lang="en-ZA"/>
          </a:p>
        </p:txBody>
      </p:sp>
    </p:spTree>
    <p:extLst>
      <p:ext uri="{BB962C8B-B14F-4D97-AF65-F5344CB8AC3E}">
        <p14:creationId xmlns:p14="http://schemas.microsoft.com/office/powerpoint/2010/main" val="1197500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Date Placeholder 4"/>
          <p:cNvSpPr>
            <a:spLocks noGrp="1"/>
          </p:cNvSpPr>
          <p:nvPr>
            <p:ph type="dt" sz="half" idx="10"/>
          </p:nvPr>
        </p:nvSpPr>
        <p:spPr/>
        <p:txBody>
          <a:bodyPr/>
          <a:lstStyle/>
          <a:p>
            <a:fld id="{EA3A22F2-D3D3-4BBE-A752-4D16A18DF086}" type="datetimeFigureOut">
              <a:rPr lang="en-ZA" smtClean="0"/>
              <a:t>2024/09/16</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2758FC01-4E21-488D-8F54-3966B1290F0C}" type="slidenum">
              <a:rPr lang="en-ZA" smtClean="0"/>
              <a:t>‹#›</a:t>
            </a:fld>
            <a:endParaRPr lang="en-ZA"/>
          </a:p>
        </p:txBody>
      </p:sp>
    </p:spTree>
    <p:extLst>
      <p:ext uri="{BB962C8B-B14F-4D97-AF65-F5344CB8AC3E}">
        <p14:creationId xmlns:p14="http://schemas.microsoft.com/office/powerpoint/2010/main" val="3303547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Z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7" name="Date Placeholder 6"/>
          <p:cNvSpPr>
            <a:spLocks noGrp="1"/>
          </p:cNvSpPr>
          <p:nvPr>
            <p:ph type="dt" sz="half" idx="10"/>
          </p:nvPr>
        </p:nvSpPr>
        <p:spPr/>
        <p:txBody>
          <a:bodyPr/>
          <a:lstStyle/>
          <a:p>
            <a:fld id="{EA3A22F2-D3D3-4BBE-A752-4D16A18DF086}" type="datetimeFigureOut">
              <a:rPr lang="en-ZA" smtClean="0"/>
              <a:t>2024/09/16</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2758FC01-4E21-488D-8F54-3966B1290F0C}" type="slidenum">
              <a:rPr lang="en-ZA" smtClean="0"/>
              <a:t>‹#›</a:t>
            </a:fld>
            <a:endParaRPr lang="en-ZA"/>
          </a:p>
        </p:txBody>
      </p:sp>
    </p:spTree>
    <p:extLst>
      <p:ext uri="{BB962C8B-B14F-4D97-AF65-F5344CB8AC3E}">
        <p14:creationId xmlns:p14="http://schemas.microsoft.com/office/powerpoint/2010/main" val="344687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Date Placeholder 2"/>
          <p:cNvSpPr>
            <a:spLocks noGrp="1"/>
          </p:cNvSpPr>
          <p:nvPr>
            <p:ph type="dt" sz="half" idx="10"/>
          </p:nvPr>
        </p:nvSpPr>
        <p:spPr/>
        <p:txBody>
          <a:bodyPr/>
          <a:lstStyle/>
          <a:p>
            <a:fld id="{EA3A22F2-D3D3-4BBE-A752-4D16A18DF086}" type="datetimeFigureOut">
              <a:rPr lang="en-ZA" smtClean="0"/>
              <a:t>2024/09/16</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2758FC01-4E21-488D-8F54-3966B1290F0C}" type="slidenum">
              <a:rPr lang="en-ZA" smtClean="0"/>
              <a:t>‹#›</a:t>
            </a:fld>
            <a:endParaRPr lang="en-ZA"/>
          </a:p>
        </p:txBody>
      </p:sp>
    </p:spTree>
    <p:extLst>
      <p:ext uri="{BB962C8B-B14F-4D97-AF65-F5344CB8AC3E}">
        <p14:creationId xmlns:p14="http://schemas.microsoft.com/office/powerpoint/2010/main" val="3954944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3A22F2-D3D3-4BBE-A752-4D16A18DF086}" type="datetimeFigureOut">
              <a:rPr lang="en-ZA" smtClean="0"/>
              <a:t>2024/09/16</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2758FC01-4E21-488D-8F54-3966B1290F0C}" type="slidenum">
              <a:rPr lang="en-ZA" smtClean="0"/>
              <a:t>‹#›</a:t>
            </a:fld>
            <a:endParaRPr lang="en-ZA"/>
          </a:p>
        </p:txBody>
      </p:sp>
    </p:spTree>
    <p:extLst>
      <p:ext uri="{BB962C8B-B14F-4D97-AF65-F5344CB8AC3E}">
        <p14:creationId xmlns:p14="http://schemas.microsoft.com/office/powerpoint/2010/main" val="1823532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Z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A3A22F2-D3D3-4BBE-A752-4D16A18DF086}" type="datetimeFigureOut">
              <a:rPr lang="en-ZA" smtClean="0"/>
              <a:t>2024/09/16</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2758FC01-4E21-488D-8F54-3966B1290F0C}" type="slidenum">
              <a:rPr lang="en-ZA" smtClean="0"/>
              <a:t>‹#›</a:t>
            </a:fld>
            <a:endParaRPr lang="en-ZA"/>
          </a:p>
        </p:txBody>
      </p:sp>
    </p:spTree>
    <p:extLst>
      <p:ext uri="{BB962C8B-B14F-4D97-AF65-F5344CB8AC3E}">
        <p14:creationId xmlns:p14="http://schemas.microsoft.com/office/powerpoint/2010/main" val="3297355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Z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A3A22F2-D3D3-4BBE-A752-4D16A18DF086}" type="datetimeFigureOut">
              <a:rPr lang="en-ZA" smtClean="0"/>
              <a:t>2024/09/16</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2758FC01-4E21-488D-8F54-3966B1290F0C}" type="slidenum">
              <a:rPr lang="en-ZA" smtClean="0"/>
              <a:t>‹#›</a:t>
            </a:fld>
            <a:endParaRPr lang="en-ZA"/>
          </a:p>
        </p:txBody>
      </p:sp>
    </p:spTree>
    <p:extLst>
      <p:ext uri="{BB962C8B-B14F-4D97-AF65-F5344CB8AC3E}">
        <p14:creationId xmlns:p14="http://schemas.microsoft.com/office/powerpoint/2010/main" val="988673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Z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3A22F2-D3D3-4BBE-A752-4D16A18DF086}" type="datetimeFigureOut">
              <a:rPr lang="en-ZA" smtClean="0"/>
              <a:t>2024/09/16</a:t>
            </a:fld>
            <a:endParaRPr lang="en-Z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58FC01-4E21-488D-8F54-3966B1290F0C}" type="slidenum">
              <a:rPr lang="en-ZA" smtClean="0"/>
              <a:t>‹#›</a:t>
            </a:fld>
            <a:endParaRPr lang="en-ZA"/>
          </a:p>
        </p:txBody>
      </p:sp>
    </p:spTree>
    <p:extLst>
      <p:ext uri="{BB962C8B-B14F-4D97-AF65-F5344CB8AC3E}">
        <p14:creationId xmlns:p14="http://schemas.microsoft.com/office/powerpoint/2010/main" val="12967090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ZA" dirty="0" smtClean="0"/>
              <a:t>SDLC MODELS</a:t>
            </a:r>
            <a:endParaRPr lang="en-ZA" dirty="0"/>
          </a:p>
        </p:txBody>
      </p:sp>
      <p:sp>
        <p:nvSpPr>
          <p:cNvPr id="3" name="Subtitle 2"/>
          <p:cNvSpPr>
            <a:spLocks noGrp="1"/>
          </p:cNvSpPr>
          <p:nvPr>
            <p:ph type="subTitle" idx="1"/>
          </p:nvPr>
        </p:nvSpPr>
        <p:spPr/>
        <p:txBody>
          <a:bodyPr/>
          <a:lstStyle/>
          <a:p>
            <a:r>
              <a:rPr lang="en-ZA" dirty="0" smtClean="0"/>
              <a:t>AGILE</a:t>
            </a:r>
            <a:endParaRPr lang="en-ZA" dirty="0"/>
          </a:p>
        </p:txBody>
      </p:sp>
    </p:spTree>
    <p:extLst>
      <p:ext uri="{BB962C8B-B14F-4D97-AF65-F5344CB8AC3E}">
        <p14:creationId xmlns:p14="http://schemas.microsoft.com/office/powerpoint/2010/main" val="1845790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Conclusion</a:t>
            </a:r>
            <a:endParaRPr lang="en-ZA" dirty="0"/>
          </a:p>
        </p:txBody>
      </p:sp>
      <p:sp>
        <p:nvSpPr>
          <p:cNvPr id="4" name="Content Placeholder 3"/>
          <p:cNvSpPr>
            <a:spLocks noGrp="1"/>
          </p:cNvSpPr>
          <p:nvPr>
            <p:ph idx="1"/>
          </p:nvPr>
        </p:nvSpPr>
        <p:spPr>
          <a:xfrm>
            <a:off x="838200" y="1825624"/>
            <a:ext cx="10515600" cy="4875621"/>
          </a:xfrm>
        </p:spPr>
        <p:txBody>
          <a:bodyPr>
            <a:normAutofit/>
          </a:bodyPr>
          <a:lstStyle/>
          <a:p>
            <a:r>
              <a:rPr lang="en-US" dirty="0" smtClean="0"/>
              <a:t>Agile is a flexible and iterative methodology that emphasizes adaptability, continuous feedback, and regular delivery of functional increments. It allows teams to respond quickly to changes, focus on customer needs, and improve products based on real-time insights, making it ideal for projects with evolving requirements.</a:t>
            </a:r>
            <a:endParaRPr lang="en-ZA" dirty="0"/>
          </a:p>
        </p:txBody>
      </p:sp>
    </p:spTree>
    <p:extLst>
      <p:ext uri="{BB962C8B-B14F-4D97-AF65-F5344CB8AC3E}">
        <p14:creationId xmlns:p14="http://schemas.microsoft.com/office/powerpoint/2010/main" val="2799659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Intro</a:t>
            </a:r>
            <a:endParaRPr lang="en-ZA" dirty="0"/>
          </a:p>
        </p:txBody>
      </p:sp>
      <p:sp>
        <p:nvSpPr>
          <p:cNvPr id="3" name="Content Placeholder 2"/>
          <p:cNvSpPr>
            <a:spLocks noGrp="1"/>
          </p:cNvSpPr>
          <p:nvPr>
            <p:ph idx="1"/>
          </p:nvPr>
        </p:nvSpPr>
        <p:spPr/>
        <p:txBody>
          <a:bodyPr/>
          <a:lstStyle/>
          <a:p>
            <a:r>
              <a:rPr lang="en-US" dirty="0" smtClean="0"/>
              <a:t>The Agile Manifesto, which was created by 17 software developers in 2001, outlines 12 principles that underpin Agile methodologies. These principles guide teams in their approach to development. Agile is a set of principles and practices for software development that emphasizes flexibility, collaboration, and customer satisfaction.</a:t>
            </a:r>
            <a:endParaRPr lang="en-ZA" dirty="0"/>
          </a:p>
        </p:txBody>
      </p:sp>
    </p:spTree>
    <p:extLst>
      <p:ext uri="{BB962C8B-B14F-4D97-AF65-F5344CB8AC3E}">
        <p14:creationId xmlns:p14="http://schemas.microsoft.com/office/powerpoint/2010/main" val="1167953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12 principles that underpin Agile methodologies.</a:t>
            </a:r>
            <a:endParaRPr lang="en-ZA" dirty="0"/>
          </a:p>
        </p:txBody>
      </p:sp>
      <p:sp>
        <p:nvSpPr>
          <p:cNvPr id="3" name="Content Placeholder 2"/>
          <p:cNvSpPr>
            <a:spLocks noGrp="1"/>
          </p:cNvSpPr>
          <p:nvPr>
            <p:ph idx="1"/>
          </p:nvPr>
        </p:nvSpPr>
        <p:spPr>
          <a:xfrm>
            <a:off x="838200" y="1825624"/>
            <a:ext cx="10515600" cy="4692741"/>
          </a:xfrm>
        </p:spPr>
        <p:txBody>
          <a:bodyPr/>
          <a:lstStyle/>
          <a:p>
            <a:r>
              <a:rPr lang="en-US" b="1" dirty="0" smtClean="0"/>
              <a:t>Customer Satisfaction Through Early and Continuous Delivery: </a:t>
            </a:r>
            <a:r>
              <a:rPr lang="en-US" dirty="0" smtClean="0"/>
              <a:t>Deliver valuable software early and regularly to keep customers happy and engaged.</a:t>
            </a:r>
          </a:p>
          <a:p>
            <a:r>
              <a:rPr lang="en-US" b="1" dirty="0" smtClean="0"/>
              <a:t>Welcome Changing Requirements: </a:t>
            </a:r>
            <a:r>
              <a:rPr lang="en-US" dirty="0" smtClean="0"/>
              <a:t>Even late in development, welcome changes to requirements to give customers a competitive edge.</a:t>
            </a:r>
          </a:p>
          <a:p>
            <a:r>
              <a:rPr lang="en-US" b="1" dirty="0" smtClean="0"/>
              <a:t>Deliver Working Software Frequently: </a:t>
            </a:r>
            <a:r>
              <a:rPr lang="en-US" dirty="0" smtClean="0"/>
              <a:t>Deliver functional software in shorter cycles, ranging from a couple of weeks to a couple of months.</a:t>
            </a:r>
          </a:p>
          <a:p>
            <a:r>
              <a:rPr lang="en-US" b="1" dirty="0" smtClean="0"/>
              <a:t>Business People and Developers Must Work Together: </a:t>
            </a:r>
            <a:r>
              <a:rPr lang="en-US" dirty="0" smtClean="0"/>
              <a:t>Collaboration between business stakeholders and developers is crucial.</a:t>
            </a:r>
            <a:endParaRPr lang="en-ZA" dirty="0"/>
          </a:p>
        </p:txBody>
      </p:sp>
    </p:spTree>
    <p:extLst>
      <p:ext uri="{BB962C8B-B14F-4D97-AF65-F5344CB8AC3E}">
        <p14:creationId xmlns:p14="http://schemas.microsoft.com/office/powerpoint/2010/main" val="1231954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12 principles that underpin Agile methodologies.</a:t>
            </a:r>
            <a:endParaRPr lang="en-ZA" dirty="0"/>
          </a:p>
        </p:txBody>
      </p:sp>
      <p:sp>
        <p:nvSpPr>
          <p:cNvPr id="4" name="Content Placeholder 3"/>
          <p:cNvSpPr>
            <a:spLocks noGrp="1"/>
          </p:cNvSpPr>
          <p:nvPr>
            <p:ph idx="1"/>
          </p:nvPr>
        </p:nvSpPr>
        <p:spPr>
          <a:xfrm>
            <a:off x="838200" y="1825625"/>
            <a:ext cx="10515600" cy="4679678"/>
          </a:xfrm>
        </p:spPr>
        <p:txBody>
          <a:bodyPr/>
          <a:lstStyle/>
          <a:p>
            <a:r>
              <a:rPr lang="en-US" b="1" dirty="0" smtClean="0"/>
              <a:t>Build Projects Around Motivated Individuals</a:t>
            </a:r>
            <a:r>
              <a:rPr lang="en-US" dirty="0" smtClean="0"/>
              <a:t>: Empower and trust motivated team members to deliver better results.</a:t>
            </a:r>
          </a:p>
          <a:p>
            <a:r>
              <a:rPr lang="en-US" b="1" dirty="0" smtClean="0"/>
              <a:t>Face-to-Face Conversation is the Best Form of Communication</a:t>
            </a:r>
            <a:r>
              <a:rPr lang="en-US" dirty="0" smtClean="0"/>
              <a:t>: Communication is most effective when done face-to-face.</a:t>
            </a:r>
          </a:p>
          <a:p>
            <a:pPr marL="0" indent="0">
              <a:buNone/>
            </a:pPr>
            <a:endParaRPr lang="en-US" dirty="0" smtClean="0"/>
          </a:p>
        </p:txBody>
      </p:sp>
    </p:spTree>
    <p:extLst>
      <p:ext uri="{BB962C8B-B14F-4D97-AF65-F5344CB8AC3E}">
        <p14:creationId xmlns:p14="http://schemas.microsoft.com/office/powerpoint/2010/main" val="531222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Popular Agile Frameworks.</a:t>
            </a:r>
            <a:endParaRPr lang="en-ZA" dirty="0"/>
          </a:p>
        </p:txBody>
      </p:sp>
      <p:sp>
        <p:nvSpPr>
          <p:cNvPr id="4" name="Content Placeholder 3"/>
          <p:cNvSpPr>
            <a:spLocks noGrp="1"/>
          </p:cNvSpPr>
          <p:nvPr>
            <p:ph idx="1"/>
          </p:nvPr>
        </p:nvSpPr>
        <p:spPr>
          <a:xfrm>
            <a:off x="838200" y="1825625"/>
            <a:ext cx="10515600" cy="4679678"/>
          </a:xfrm>
        </p:spPr>
        <p:txBody>
          <a:bodyPr/>
          <a:lstStyle/>
          <a:p>
            <a:r>
              <a:rPr lang="en-US" sz="4000" b="1" u="sng" dirty="0" smtClean="0"/>
              <a:t>Scrum:</a:t>
            </a:r>
          </a:p>
          <a:p>
            <a:r>
              <a:rPr lang="en-US" u="sng" dirty="0" smtClean="0"/>
              <a:t>Structure: </a:t>
            </a:r>
            <a:r>
              <a:rPr lang="en-US" dirty="0" smtClean="0"/>
              <a:t>Scrum divides work into time-boxed iterations called sprints, typically lasting 2-4 weeks.</a:t>
            </a:r>
          </a:p>
          <a:p>
            <a:r>
              <a:rPr lang="en-US" u="sng" dirty="0" smtClean="0"/>
              <a:t>Roles: </a:t>
            </a:r>
            <a:r>
              <a:rPr lang="en-US" dirty="0" smtClean="0"/>
              <a:t>Includes specific roles like Scrum Master (facilitates the process), Product Owner (represents stakeholders), and Development Team.</a:t>
            </a:r>
          </a:p>
          <a:p>
            <a:r>
              <a:rPr lang="en-US" u="sng" dirty="0" smtClean="0"/>
              <a:t>Ceremonies: </a:t>
            </a:r>
            <a:r>
              <a:rPr lang="en-US" dirty="0" smtClean="0"/>
              <a:t>Regular events include Sprint Planning, Daily Standups, Sprint Reviews, and Sprint Retrospectives.</a:t>
            </a:r>
            <a:endParaRPr lang="en-ZA" dirty="0"/>
          </a:p>
        </p:txBody>
      </p:sp>
    </p:spTree>
    <p:extLst>
      <p:ext uri="{BB962C8B-B14F-4D97-AF65-F5344CB8AC3E}">
        <p14:creationId xmlns:p14="http://schemas.microsoft.com/office/powerpoint/2010/main" val="2947133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Popular Agile Frameworks.</a:t>
            </a:r>
            <a:endParaRPr lang="en-ZA" dirty="0"/>
          </a:p>
        </p:txBody>
      </p:sp>
      <p:sp>
        <p:nvSpPr>
          <p:cNvPr id="4" name="Content Placeholder 3"/>
          <p:cNvSpPr>
            <a:spLocks noGrp="1"/>
          </p:cNvSpPr>
          <p:nvPr>
            <p:ph idx="1"/>
          </p:nvPr>
        </p:nvSpPr>
        <p:spPr>
          <a:xfrm>
            <a:off x="838200" y="1825625"/>
            <a:ext cx="10515600" cy="4679678"/>
          </a:xfrm>
        </p:spPr>
        <p:txBody>
          <a:bodyPr>
            <a:normAutofit/>
          </a:bodyPr>
          <a:lstStyle/>
          <a:p>
            <a:r>
              <a:rPr lang="en-US" sz="4000" b="1" dirty="0" smtClean="0"/>
              <a:t>Extreme Programming (XP)</a:t>
            </a:r>
            <a:r>
              <a:rPr lang="en-US" sz="4000" dirty="0" smtClean="0"/>
              <a:t>:</a:t>
            </a:r>
          </a:p>
          <a:p>
            <a:r>
              <a:rPr lang="en-US" sz="3600" u="sng" dirty="0" smtClean="0"/>
              <a:t>Focus: </a:t>
            </a:r>
            <a:r>
              <a:rPr lang="en-US" sz="3600" dirty="0" smtClean="0"/>
              <a:t>XP emphasizes technical excellence and customer satisfaction through practices like Test-Driven Development (TDD), Pair Programming, and Continuous Integration.</a:t>
            </a:r>
          </a:p>
          <a:p>
            <a:r>
              <a:rPr lang="en-US" sz="3600" u="sng" dirty="0" smtClean="0"/>
              <a:t>Practices: </a:t>
            </a:r>
            <a:r>
              <a:rPr lang="en-US" sz="3600" dirty="0" smtClean="0"/>
              <a:t>Includes practices like frequent releases, small iterations, and close collaboration with customers.</a:t>
            </a:r>
            <a:endParaRPr lang="en-US" sz="3600" dirty="0"/>
          </a:p>
        </p:txBody>
      </p:sp>
    </p:spTree>
    <p:extLst>
      <p:ext uri="{BB962C8B-B14F-4D97-AF65-F5344CB8AC3E}">
        <p14:creationId xmlns:p14="http://schemas.microsoft.com/office/powerpoint/2010/main" val="4274612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Popular Agile Frameworks.</a:t>
            </a:r>
            <a:endParaRPr lang="en-ZA" dirty="0"/>
          </a:p>
        </p:txBody>
      </p:sp>
      <p:sp>
        <p:nvSpPr>
          <p:cNvPr id="4" name="Content Placeholder 3"/>
          <p:cNvSpPr>
            <a:spLocks noGrp="1"/>
          </p:cNvSpPr>
          <p:nvPr>
            <p:ph idx="1"/>
          </p:nvPr>
        </p:nvSpPr>
        <p:spPr>
          <a:xfrm>
            <a:off x="838200" y="1825625"/>
            <a:ext cx="10515600" cy="4679678"/>
          </a:xfrm>
        </p:spPr>
        <p:txBody>
          <a:bodyPr>
            <a:normAutofit/>
          </a:bodyPr>
          <a:lstStyle/>
          <a:p>
            <a:r>
              <a:rPr lang="en-US" sz="4000" b="1" dirty="0" smtClean="0"/>
              <a:t>Lean Software Development</a:t>
            </a:r>
            <a:r>
              <a:rPr lang="en-US" sz="4000" dirty="0" smtClean="0"/>
              <a:t>:</a:t>
            </a:r>
          </a:p>
          <a:p>
            <a:r>
              <a:rPr lang="en-US" sz="3600" u="sng" dirty="0" smtClean="0"/>
              <a:t>Focus: </a:t>
            </a:r>
            <a:r>
              <a:rPr lang="en-US" sz="3600" dirty="0" smtClean="0"/>
              <a:t>Inspired by Lean manufacturing principles, Lean Software Development aims to optimize efficiency, reduce waste, and deliver value.</a:t>
            </a:r>
          </a:p>
          <a:p>
            <a:r>
              <a:rPr lang="en-US" sz="3600" u="sng" dirty="0" smtClean="0"/>
              <a:t>Principles: </a:t>
            </a:r>
            <a:r>
              <a:rPr lang="en-US" sz="3600" dirty="0" smtClean="0"/>
              <a:t>Emphasizes delivering value, eliminating waste, and optimizing the flow of work.</a:t>
            </a:r>
            <a:endParaRPr lang="en-US" sz="3600" dirty="0"/>
          </a:p>
        </p:txBody>
      </p:sp>
    </p:spTree>
    <p:extLst>
      <p:ext uri="{BB962C8B-B14F-4D97-AF65-F5344CB8AC3E}">
        <p14:creationId xmlns:p14="http://schemas.microsoft.com/office/powerpoint/2010/main" val="1039328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Benefits of Agile</a:t>
            </a:r>
            <a:endParaRPr lang="en-ZA" dirty="0"/>
          </a:p>
        </p:txBody>
      </p:sp>
      <p:sp>
        <p:nvSpPr>
          <p:cNvPr id="4" name="Content Placeholder 3"/>
          <p:cNvSpPr>
            <a:spLocks noGrp="1"/>
          </p:cNvSpPr>
          <p:nvPr>
            <p:ph idx="1"/>
          </p:nvPr>
        </p:nvSpPr>
        <p:spPr>
          <a:xfrm>
            <a:off x="838200" y="1825625"/>
            <a:ext cx="10515600" cy="4679678"/>
          </a:xfrm>
        </p:spPr>
        <p:txBody>
          <a:bodyPr>
            <a:normAutofit lnSpcReduction="10000"/>
          </a:bodyPr>
          <a:lstStyle/>
          <a:p>
            <a:r>
              <a:rPr lang="en-US" b="1" dirty="0" smtClean="0"/>
              <a:t>Flexibility and Adaptability</a:t>
            </a:r>
            <a:r>
              <a:rPr lang="en-US" dirty="0" smtClean="0"/>
              <a:t>: Agile allows teams to adapt quickly to changes and evolving requirements, which is particularly valuable in fast-paced or uncertain environments.</a:t>
            </a:r>
          </a:p>
          <a:p>
            <a:r>
              <a:rPr lang="en-US" b="1" dirty="0" smtClean="0"/>
              <a:t>Increased Collaboration</a:t>
            </a:r>
            <a:r>
              <a:rPr lang="en-US" dirty="0" smtClean="0"/>
              <a:t>: Regular communication and collaboration among team members and stakeholders improve alignment and understanding.</a:t>
            </a:r>
          </a:p>
          <a:p>
            <a:r>
              <a:rPr lang="en-US" b="1" dirty="0" smtClean="0"/>
              <a:t>Faster Delivery</a:t>
            </a:r>
            <a:r>
              <a:rPr lang="en-US" dirty="0" smtClean="0"/>
              <a:t>: By delivering software in small, incremental releases, Agile helps bring products to market faster and allows for early feedback.</a:t>
            </a:r>
          </a:p>
          <a:p>
            <a:r>
              <a:rPr lang="en-US" b="1" dirty="0" smtClean="0"/>
              <a:t>Enhanced Quality</a:t>
            </a:r>
            <a:r>
              <a:rPr lang="en-US" dirty="0" smtClean="0"/>
              <a:t>: Continuous testing and integration practices help identify and address issues early, leading to higher-quality outcomes</a:t>
            </a:r>
          </a:p>
        </p:txBody>
      </p:sp>
    </p:spTree>
    <p:extLst>
      <p:ext uri="{BB962C8B-B14F-4D97-AF65-F5344CB8AC3E}">
        <p14:creationId xmlns:p14="http://schemas.microsoft.com/office/powerpoint/2010/main" val="2673233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Agile Vs Waterfall</a:t>
            </a:r>
            <a:endParaRPr lang="en-ZA" dirty="0"/>
          </a:p>
        </p:txBody>
      </p:sp>
      <p:sp>
        <p:nvSpPr>
          <p:cNvPr id="4" name="Content Placeholder 3"/>
          <p:cNvSpPr>
            <a:spLocks noGrp="1"/>
          </p:cNvSpPr>
          <p:nvPr>
            <p:ph idx="1"/>
          </p:nvPr>
        </p:nvSpPr>
        <p:spPr>
          <a:xfrm>
            <a:off x="838200" y="1825624"/>
            <a:ext cx="10515600" cy="4875621"/>
          </a:xfrm>
        </p:spPr>
        <p:txBody>
          <a:bodyPr>
            <a:normAutofit/>
          </a:bodyPr>
          <a:lstStyle/>
          <a:p>
            <a:r>
              <a:rPr lang="en-US" b="1" u="sng" dirty="0" smtClean="0"/>
              <a:t>Waterfall</a:t>
            </a:r>
            <a:r>
              <a:rPr lang="en-US" dirty="0" smtClean="0"/>
              <a:t>  emphasizes extensive upfront planning and fixed requirements, with limited flexibility to accommodate changes once the project is underway. </a:t>
            </a:r>
          </a:p>
          <a:p>
            <a:r>
              <a:rPr lang="en-US" dirty="0" smtClean="0"/>
              <a:t>In contrast, </a:t>
            </a:r>
            <a:r>
              <a:rPr lang="en-US" b="1" u="sng" dirty="0" smtClean="0"/>
              <a:t>Agile</a:t>
            </a:r>
            <a:r>
              <a:rPr lang="en-US" dirty="0" smtClean="0"/>
              <a:t> is an iterative and incremental methodology that  promotes ongoing customer involvement and adaptability throughout the project, making it well-suited for dynamic and evolving environments.</a:t>
            </a:r>
            <a:endParaRPr lang="en-ZA" dirty="0"/>
          </a:p>
        </p:txBody>
      </p:sp>
    </p:spTree>
    <p:extLst>
      <p:ext uri="{BB962C8B-B14F-4D97-AF65-F5344CB8AC3E}">
        <p14:creationId xmlns:p14="http://schemas.microsoft.com/office/powerpoint/2010/main" val="8490887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544</Words>
  <Application>Microsoft Office PowerPoint</Application>
  <PresentationFormat>Widescreen</PresentationFormat>
  <Paragraphs>35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SDLC MODELS</vt:lpstr>
      <vt:lpstr>Intro</vt:lpstr>
      <vt:lpstr>12 principles that underpin Agile methodologies.</vt:lpstr>
      <vt:lpstr>12 principles that underpin Agile methodologies.</vt:lpstr>
      <vt:lpstr>Popular Agile Frameworks.</vt:lpstr>
      <vt:lpstr>Popular Agile Frameworks.</vt:lpstr>
      <vt:lpstr>Popular Agile Frameworks.</vt:lpstr>
      <vt:lpstr>Benefits of Agile</vt:lpstr>
      <vt:lpstr>Agile Vs Waterfall</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9</cp:revision>
  <dcterms:created xsi:type="dcterms:W3CDTF">2024-09-16T07:28:17Z</dcterms:created>
  <dcterms:modified xsi:type="dcterms:W3CDTF">2024-09-16T08:49:51Z</dcterms:modified>
</cp:coreProperties>
</file>