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60C0-4931-A932-635B-83FDCC4160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60A27A2-D6C8-3B73-3531-718ED9BC4D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271F14F0-7AF3-9869-3199-6998523A59A3}"/>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5" name="Footer Placeholder 4">
            <a:extLst>
              <a:ext uri="{FF2B5EF4-FFF2-40B4-BE49-F238E27FC236}">
                <a16:creationId xmlns:a16="http://schemas.microsoft.com/office/drawing/2014/main" id="{2FAC065C-32B8-0284-7959-AF8545D8E58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31478DD-1520-D8BF-F686-044E812042D8}"/>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413797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B052-4E19-CEAC-0462-7DD81717DBD4}"/>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7FE9DC7-18FB-5A3A-9A18-EB42578D63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658FA0B-A15B-9765-BDC7-EF7C1C4F3542}"/>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5" name="Footer Placeholder 4">
            <a:extLst>
              <a:ext uri="{FF2B5EF4-FFF2-40B4-BE49-F238E27FC236}">
                <a16:creationId xmlns:a16="http://schemas.microsoft.com/office/drawing/2014/main" id="{C306EB35-F059-BF70-48E4-CB1BF20FB0B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39D1A3B-70A1-ECAE-F1FB-99A37E17D95D}"/>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394184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4F165-212E-8526-CBE3-744581A8A7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AA4FB0C-8A9D-C7D7-665A-07B708ADC6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1C9342E-5254-1645-59F2-B994C63CEF3A}"/>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5" name="Footer Placeholder 4">
            <a:extLst>
              <a:ext uri="{FF2B5EF4-FFF2-40B4-BE49-F238E27FC236}">
                <a16:creationId xmlns:a16="http://schemas.microsoft.com/office/drawing/2014/main" id="{7292630D-3C2E-1C57-8DDB-F90770BF5E8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0E4B3FE-44DD-4C49-6D75-9646C2D98997}"/>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356667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FD70-4E15-6519-BC36-DCDFB23977E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02510301-F1B6-8F0B-611B-75BB1DD06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F8F2BA0-210A-1114-F5B8-E0F095582075}"/>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5" name="Footer Placeholder 4">
            <a:extLst>
              <a:ext uri="{FF2B5EF4-FFF2-40B4-BE49-F238E27FC236}">
                <a16:creationId xmlns:a16="http://schemas.microsoft.com/office/drawing/2014/main" id="{DFAC9CC4-3DA9-758B-455A-82F15602374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9884077-8F4E-88ED-DC5B-470902EE3111}"/>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306668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420D-011D-4754-0127-DCD3A5204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79478508-77D3-88D2-36AF-844EB80971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82D7F-B6ED-E322-7609-EAF9B4ED7355}"/>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5" name="Footer Placeholder 4">
            <a:extLst>
              <a:ext uri="{FF2B5EF4-FFF2-40B4-BE49-F238E27FC236}">
                <a16:creationId xmlns:a16="http://schemas.microsoft.com/office/drawing/2014/main" id="{E3BAF0C1-3036-0781-1311-24B727A1020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4568BD0-DA5E-96C6-6C0A-C50113AEE3FE}"/>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396271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30AD-2676-8BF2-7F2A-D9D898B735E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21A0E63-3304-D96F-D3A9-0E6A12209E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09DF110F-1E98-CF8D-FB33-E855849436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0CA6A0A5-47CA-2F01-AFC1-ACE0C0341706}"/>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6" name="Footer Placeholder 5">
            <a:extLst>
              <a:ext uri="{FF2B5EF4-FFF2-40B4-BE49-F238E27FC236}">
                <a16:creationId xmlns:a16="http://schemas.microsoft.com/office/drawing/2014/main" id="{A682FD19-E0CD-FB77-C399-A8D94BDFA01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D57CCB8-499C-BC17-DB05-05EEF0BD63CC}"/>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42234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7734-A3AD-04D7-E154-4CBCCACDF120}"/>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4707772F-461E-2136-6C8C-705AEDFC1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5C6A0-2ECC-0DBB-31DE-FE791B7ABE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AF831D5D-DDEE-4535-F241-5FB0FC535A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12003B-D75D-FD9C-AFFA-729164233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4BDFCA02-46DE-602D-B301-AF5832376C61}"/>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8" name="Footer Placeholder 7">
            <a:extLst>
              <a:ext uri="{FF2B5EF4-FFF2-40B4-BE49-F238E27FC236}">
                <a16:creationId xmlns:a16="http://schemas.microsoft.com/office/drawing/2014/main" id="{034AEF7B-F4B6-5E42-251B-6E57D1EDF551}"/>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1762D969-10E1-FB59-AEA9-4FEF6434FD8E}"/>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321068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2019-BC30-667C-35F1-BDBF63FC7C26}"/>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B1ACAA1-1099-E9A4-CE2C-A1CB5B37CAA0}"/>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4" name="Footer Placeholder 3">
            <a:extLst>
              <a:ext uri="{FF2B5EF4-FFF2-40B4-BE49-F238E27FC236}">
                <a16:creationId xmlns:a16="http://schemas.microsoft.com/office/drawing/2014/main" id="{3B8DEE8F-2C8B-4A39-655E-DEF80ED133A9}"/>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73BC532C-86AE-49E4-02BB-4018D1161B0C}"/>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419816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49716-4833-8BA4-E153-93EFBD4C8347}"/>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3" name="Footer Placeholder 2">
            <a:extLst>
              <a:ext uri="{FF2B5EF4-FFF2-40B4-BE49-F238E27FC236}">
                <a16:creationId xmlns:a16="http://schemas.microsoft.com/office/drawing/2014/main" id="{A1BDA4BE-5D1E-BAFF-EEB7-BE263208275F}"/>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FA38C137-4F69-FA39-6AD5-851107344378}"/>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344090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0556-C9AE-78EF-4718-C2A6B834E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64BED676-9918-E5C4-450B-48288D4AC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4B739C16-70D5-4A0C-BC46-EA6A0F5C3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B08B8-CA12-A1D9-2B38-E9EE20F84FAD}"/>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6" name="Footer Placeholder 5">
            <a:extLst>
              <a:ext uri="{FF2B5EF4-FFF2-40B4-BE49-F238E27FC236}">
                <a16:creationId xmlns:a16="http://schemas.microsoft.com/office/drawing/2014/main" id="{F5CC7328-4FC9-7BAA-0157-8CEF4967CFC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896C173-117C-776E-8916-5C13EEFA3E03}"/>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394916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237E-E6FD-CEAE-CF74-33055A9E3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E6D764B4-9557-7A83-3D70-AB29A5068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D2D6B92-2664-E3A3-FE7E-11E5516CC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9EB8C-983A-02DA-A04C-5DF2F2771707}"/>
              </a:ext>
            </a:extLst>
          </p:cNvPr>
          <p:cNvSpPr>
            <a:spLocks noGrp="1"/>
          </p:cNvSpPr>
          <p:nvPr>
            <p:ph type="dt" sz="half" idx="10"/>
          </p:nvPr>
        </p:nvSpPr>
        <p:spPr/>
        <p:txBody>
          <a:bodyPr/>
          <a:lstStyle/>
          <a:p>
            <a:fld id="{398F4E6F-4283-45C0-8402-2191166EE1C8}" type="datetimeFigureOut">
              <a:rPr lang="en-ZA" smtClean="0"/>
              <a:t>2024/08/20</a:t>
            </a:fld>
            <a:endParaRPr lang="en-ZA"/>
          </a:p>
        </p:txBody>
      </p:sp>
      <p:sp>
        <p:nvSpPr>
          <p:cNvPr id="6" name="Footer Placeholder 5">
            <a:extLst>
              <a:ext uri="{FF2B5EF4-FFF2-40B4-BE49-F238E27FC236}">
                <a16:creationId xmlns:a16="http://schemas.microsoft.com/office/drawing/2014/main" id="{BDB69C34-BFE4-3C57-BCB7-DEBB1864E81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C415A4A-FD52-F684-71A8-DF28BBA59064}"/>
              </a:ext>
            </a:extLst>
          </p:cNvPr>
          <p:cNvSpPr>
            <a:spLocks noGrp="1"/>
          </p:cNvSpPr>
          <p:nvPr>
            <p:ph type="sldNum" sz="quarter" idx="12"/>
          </p:nvPr>
        </p:nvSpPr>
        <p:spPr/>
        <p:txBody>
          <a:bodyPr/>
          <a:lstStyle/>
          <a:p>
            <a:fld id="{2B85C193-D1CD-4D1F-A768-1ADAA2F7E2D7}" type="slidenum">
              <a:rPr lang="en-ZA" smtClean="0"/>
              <a:t>‹#›</a:t>
            </a:fld>
            <a:endParaRPr lang="en-ZA"/>
          </a:p>
        </p:txBody>
      </p:sp>
    </p:spTree>
    <p:extLst>
      <p:ext uri="{BB962C8B-B14F-4D97-AF65-F5344CB8AC3E}">
        <p14:creationId xmlns:p14="http://schemas.microsoft.com/office/powerpoint/2010/main" val="58273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AA8A33-05BF-1FEB-517D-9FD327BDCC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1B752FB-8089-84ED-D050-B1C1AE1C5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78863D3-9FDE-2F4D-4F7D-2ED6162B3F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8F4E6F-4283-45C0-8402-2191166EE1C8}" type="datetimeFigureOut">
              <a:rPr lang="en-ZA" smtClean="0"/>
              <a:t>2024/08/20</a:t>
            </a:fld>
            <a:endParaRPr lang="en-ZA"/>
          </a:p>
        </p:txBody>
      </p:sp>
      <p:sp>
        <p:nvSpPr>
          <p:cNvPr id="5" name="Footer Placeholder 4">
            <a:extLst>
              <a:ext uri="{FF2B5EF4-FFF2-40B4-BE49-F238E27FC236}">
                <a16:creationId xmlns:a16="http://schemas.microsoft.com/office/drawing/2014/main" id="{07DFD20E-E778-E3F3-F5A0-C93A71A32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1027BFD6-521D-463F-5865-01E671A48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85C193-D1CD-4D1F-A768-1ADAA2F7E2D7}" type="slidenum">
              <a:rPr lang="en-ZA" smtClean="0"/>
              <a:t>‹#›</a:t>
            </a:fld>
            <a:endParaRPr lang="en-ZA"/>
          </a:p>
        </p:txBody>
      </p:sp>
    </p:spTree>
    <p:extLst>
      <p:ext uri="{BB962C8B-B14F-4D97-AF65-F5344CB8AC3E}">
        <p14:creationId xmlns:p14="http://schemas.microsoft.com/office/powerpoint/2010/main" val="451409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62D44EE-C852-4460-B8B5-C4F2BC205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DDF79-5CEE-ABBD-FCB9-27195916E7CE}"/>
              </a:ext>
            </a:extLst>
          </p:cNvPr>
          <p:cNvSpPr>
            <a:spLocks noGrp="1"/>
          </p:cNvSpPr>
          <p:nvPr>
            <p:ph type="ctrTitle"/>
          </p:nvPr>
        </p:nvSpPr>
        <p:spPr>
          <a:xfrm>
            <a:off x="6351106" y="81218"/>
            <a:ext cx="5334930" cy="1098654"/>
          </a:xfrm>
        </p:spPr>
        <p:txBody>
          <a:bodyPr>
            <a:normAutofit/>
          </a:bodyPr>
          <a:lstStyle/>
          <a:p>
            <a:r>
              <a:rPr lang="en-ZA" b="1" dirty="0" smtClean="0">
                <a:latin typeface="Algerian" panose="04020705040A02060702" pitchFamily="82" charset="0"/>
              </a:rPr>
              <a:t> </a:t>
            </a:r>
            <a:r>
              <a:rPr lang="en-ZA" b="1" dirty="0">
                <a:latin typeface="Algerian" panose="04020705040A02060702" pitchFamily="82" charset="0"/>
              </a:rPr>
              <a:t>V-Model</a:t>
            </a:r>
          </a:p>
        </p:txBody>
      </p:sp>
      <p:sp>
        <p:nvSpPr>
          <p:cNvPr id="3" name="Subtitle 2">
            <a:extLst>
              <a:ext uri="{FF2B5EF4-FFF2-40B4-BE49-F238E27FC236}">
                <a16:creationId xmlns:a16="http://schemas.microsoft.com/office/drawing/2014/main" id="{31416341-3735-E69A-625B-498421963495}"/>
              </a:ext>
            </a:extLst>
          </p:cNvPr>
          <p:cNvSpPr>
            <a:spLocks noGrp="1"/>
          </p:cNvSpPr>
          <p:nvPr>
            <p:ph type="subTitle" idx="1"/>
          </p:nvPr>
        </p:nvSpPr>
        <p:spPr>
          <a:xfrm>
            <a:off x="6194715" y="1179872"/>
            <a:ext cx="5647712" cy="5368412"/>
          </a:xfrm>
        </p:spPr>
        <p:txBody>
          <a:bodyPr>
            <a:noAutofit/>
          </a:bodyPr>
          <a:lstStyle/>
          <a:p>
            <a:pPr>
              <a:lnSpc>
                <a:spcPct val="100000"/>
              </a:lnSpc>
            </a:pPr>
            <a:r>
              <a:rPr lang="en-US" b="0" i="0" dirty="0">
                <a:effectLst/>
                <a:highlight>
                  <a:srgbClr val="FFFFFF"/>
                </a:highlight>
                <a:latin typeface="Nunito" pitchFamily="2" charset="0"/>
              </a:rPr>
              <a:t>The V-Model is a software development life cycle (SDLC) model that provides a systematic and visual representation of the software development process.</a:t>
            </a:r>
          </a:p>
          <a:p>
            <a:pPr>
              <a:lnSpc>
                <a:spcPct val="100000"/>
              </a:lnSpc>
            </a:pPr>
            <a:r>
              <a:rPr lang="en-US" b="0" i="0" dirty="0">
                <a:effectLst/>
                <a:highlight>
                  <a:srgbClr val="FFFFFF"/>
                </a:highlight>
                <a:latin typeface="Nunito" pitchFamily="2" charset="0"/>
              </a:rPr>
              <a:t> It is based on the idea of a “V” shape, with the two legs of the “V” representing as the Verification and Validation model. </a:t>
            </a:r>
          </a:p>
          <a:p>
            <a:pPr>
              <a:lnSpc>
                <a:spcPct val="100000"/>
              </a:lnSpc>
            </a:pPr>
            <a:r>
              <a:rPr lang="en-US" b="0" i="0" dirty="0">
                <a:effectLst/>
                <a:highlight>
                  <a:srgbClr val="FFFFFF"/>
                </a:highlight>
                <a:latin typeface="Nunito" pitchFamily="2" charset="0"/>
              </a:rPr>
              <a:t>The development of each step is directly associated with the testing phase. The next phase starts only after completion of the previous phase i.e., for each development activity, there is a testing activity corresponding to it. </a:t>
            </a:r>
            <a:endParaRPr lang="en-ZA" dirty="0"/>
          </a:p>
        </p:txBody>
      </p:sp>
      <p:sp>
        <p:nvSpPr>
          <p:cNvPr id="13" name="Freeform: Shape 12">
            <a:extLst>
              <a:ext uri="{FF2B5EF4-FFF2-40B4-BE49-F238E27FC236}">
                <a16:creationId xmlns:a16="http://schemas.microsoft.com/office/drawing/2014/main" id="{658970D8-8D1D-4B5C-894B-E871CC865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227E5B6-9132-43CA-B503-37A18562A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3C2051E-A88D-48E5-BACF-AAED178927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7821A508-2985-4905-874A-527429BAA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2929CB1-0E3C-4B2D-ADC5-0154FB33BA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3A1AB9FD-2ECF-5602-F1B4-366450F2CEF5}"/>
              </a:ext>
            </a:extLst>
          </p:cNvPr>
          <p:cNvPicPr>
            <a:picLocks noChangeAspect="1"/>
          </p:cNvPicPr>
          <p:nvPr/>
        </p:nvPicPr>
        <p:blipFill>
          <a:blip r:embed="rId2"/>
          <a:srcRect l="10026" r="26558"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3" name="Freeform: Shape 22">
            <a:extLst>
              <a:ext uri="{FF2B5EF4-FFF2-40B4-BE49-F238E27FC236}">
                <a16:creationId xmlns:a16="http://schemas.microsoft.com/office/drawing/2014/main" id="{5F2F0C84-BE8C-4DC2-A6D3-30349A801D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2088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9F5A-9E7B-62DC-3BEA-B5D653769016}"/>
              </a:ext>
            </a:extLst>
          </p:cNvPr>
          <p:cNvSpPr>
            <a:spLocks noGrp="1"/>
          </p:cNvSpPr>
          <p:nvPr>
            <p:ph type="ctrTitle"/>
          </p:nvPr>
        </p:nvSpPr>
        <p:spPr>
          <a:xfrm>
            <a:off x="1396180" y="136680"/>
            <a:ext cx="9144000" cy="748224"/>
          </a:xfrm>
        </p:spPr>
        <p:txBody>
          <a:bodyPr>
            <a:normAutofit/>
          </a:bodyPr>
          <a:lstStyle/>
          <a:p>
            <a:r>
              <a:rPr lang="en-ZA" sz="4400" b="1" dirty="0" smtClean="0">
                <a:latin typeface="Algerian" panose="04020705040A02060702" pitchFamily="82" charset="0"/>
              </a:rPr>
              <a:t>Importance </a:t>
            </a:r>
            <a:r>
              <a:rPr lang="en-ZA" sz="4400" b="1" dirty="0">
                <a:latin typeface="Algerian" panose="04020705040A02060702" pitchFamily="82" charset="0"/>
              </a:rPr>
              <a:t>of V-Model</a:t>
            </a:r>
          </a:p>
        </p:txBody>
      </p:sp>
      <p:sp>
        <p:nvSpPr>
          <p:cNvPr id="3" name="Subtitle 2">
            <a:extLst>
              <a:ext uri="{FF2B5EF4-FFF2-40B4-BE49-F238E27FC236}">
                <a16:creationId xmlns:a16="http://schemas.microsoft.com/office/drawing/2014/main" id="{67A0027A-04CF-2FFD-E6E2-5F167263C0C6}"/>
              </a:ext>
            </a:extLst>
          </p:cNvPr>
          <p:cNvSpPr>
            <a:spLocks noGrp="1"/>
          </p:cNvSpPr>
          <p:nvPr>
            <p:ph type="subTitle" idx="1"/>
          </p:nvPr>
        </p:nvSpPr>
        <p:spPr>
          <a:xfrm>
            <a:off x="1523999" y="816077"/>
            <a:ext cx="9556955" cy="5958349"/>
          </a:xfrm>
        </p:spPr>
        <p:txBody>
          <a:bodyPr>
            <a:normAutofit fontScale="47500" lnSpcReduction="20000"/>
          </a:bodyPr>
          <a:lstStyle/>
          <a:p>
            <a:pPr algn="l" fontAlgn="base">
              <a:lnSpc>
                <a:spcPct val="120000"/>
              </a:lnSpc>
            </a:pPr>
            <a:r>
              <a:rPr lang="en-US" sz="3200" b="1" i="0" dirty="0">
                <a:solidFill>
                  <a:srgbClr val="273239"/>
                </a:solidFill>
                <a:effectLst/>
                <a:highlight>
                  <a:srgbClr val="FFFFFF"/>
                </a:highlight>
                <a:latin typeface="Arial" panose="020B0604020202020204" pitchFamily="34" charset="0"/>
                <a:cs typeface="Arial" panose="020B0604020202020204" pitchFamily="34" charset="0"/>
              </a:rPr>
              <a:t>1</a:t>
            </a:r>
            <a:r>
              <a:rPr lang="en-US" sz="3300" b="1" i="0" dirty="0">
                <a:solidFill>
                  <a:srgbClr val="273239"/>
                </a:solidFill>
                <a:effectLst/>
                <a:highlight>
                  <a:srgbClr val="FFFFFF"/>
                </a:highlight>
                <a:latin typeface="Arial" panose="020B0604020202020204" pitchFamily="34" charset="0"/>
                <a:cs typeface="Arial" panose="020B0604020202020204" pitchFamily="34" charset="0"/>
              </a:rPr>
              <a:t>. </a:t>
            </a:r>
            <a:r>
              <a:rPr lang="en-US" sz="3800" b="1" i="0" dirty="0">
                <a:solidFill>
                  <a:srgbClr val="273239"/>
                </a:solidFill>
                <a:effectLst/>
                <a:highlight>
                  <a:srgbClr val="FFFFFF"/>
                </a:highlight>
                <a:latin typeface="Arial" panose="020B0604020202020204" pitchFamily="34" charset="0"/>
                <a:cs typeface="Arial" panose="020B0604020202020204" pitchFamily="34" charset="0"/>
              </a:rPr>
              <a:t>Early Defect Identification</a:t>
            </a:r>
          </a:p>
          <a:p>
            <a:pPr algn="l" rtl="0" fontAlgn="base">
              <a:lnSpc>
                <a:spcPct val="120000"/>
              </a:lnSpc>
            </a:pPr>
            <a:r>
              <a:rPr lang="en-US" sz="3800" b="0" i="0" dirty="0">
                <a:solidFill>
                  <a:srgbClr val="273239"/>
                </a:solidFill>
                <a:effectLst/>
                <a:highlight>
                  <a:srgbClr val="FFFFFF"/>
                </a:highlight>
                <a:latin typeface="Arial" panose="020B0604020202020204" pitchFamily="34" charset="0"/>
                <a:cs typeface="Arial" panose="020B0604020202020204" pitchFamily="34" charset="0"/>
              </a:rPr>
              <a:t>By incorporating verification and validation tasks into every stage of the development process, the V-Model encourages early testing. This lowers the cost and effort needed to remedy problems later in the development lifecycle by assisting in the early detection and resolution of faults.</a:t>
            </a:r>
          </a:p>
          <a:p>
            <a:pPr algn="l" fontAlgn="base">
              <a:lnSpc>
                <a:spcPct val="120000"/>
              </a:lnSpc>
            </a:pPr>
            <a:r>
              <a:rPr lang="en-US" sz="3800" b="1" i="0" dirty="0">
                <a:solidFill>
                  <a:srgbClr val="273239"/>
                </a:solidFill>
                <a:effectLst/>
                <a:highlight>
                  <a:srgbClr val="FFFFFF"/>
                </a:highlight>
                <a:latin typeface="Arial" panose="020B0604020202020204" pitchFamily="34" charset="0"/>
                <a:cs typeface="Arial" panose="020B0604020202020204" pitchFamily="34" charset="0"/>
              </a:rPr>
              <a:t>2. determining the Phases of Development and Testing</a:t>
            </a:r>
          </a:p>
          <a:p>
            <a:pPr algn="l" rtl="0" fontAlgn="base">
              <a:lnSpc>
                <a:spcPct val="120000"/>
              </a:lnSpc>
            </a:pPr>
            <a:r>
              <a:rPr lang="en-US" sz="3800" b="0" i="0" dirty="0">
                <a:solidFill>
                  <a:srgbClr val="273239"/>
                </a:solidFill>
                <a:effectLst/>
                <a:highlight>
                  <a:srgbClr val="FFFFFF"/>
                </a:highlight>
                <a:latin typeface="Arial" panose="020B0604020202020204" pitchFamily="34" charset="0"/>
                <a:cs typeface="Arial" panose="020B0604020202020204" pitchFamily="34" charset="0"/>
              </a:rPr>
              <a:t>The V-Model contains a testing phase that corresponds to each stage of the development process. By ensuring that testing and development processes are clearly mapped out, this clear mapping promotes a methodical and orderly approach to software engineering.</a:t>
            </a:r>
          </a:p>
          <a:p>
            <a:pPr algn="l" fontAlgn="base">
              <a:lnSpc>
                <a:spcPct val="120000"/>
              </a:lnSpc>
            </a:pPr>
            <a:r>
              <a:rPr lang="en-US" sz="3800" b="1" i="0" dirty="0">
                <a:solidFill>
                  <a:srgbClr val="273239"/>
                </a:solidFill>
                <a:effectLst/>
                <a:highlight>
                  <a:srgbClr val="FFFFFF"/>
                </a:highlight>
                <a:latin typeface="Arial" panose="020B0604020202020204" pitchFamily="34" charset="0"/>
                <a:cs typeface="Arial" panose="020B0604020202020204" pitchFamily="34" charset="0"/>
              </a:rPr>
              <a:t>4. Improves Cooperation</a:t>
            </a:r>
          </a:p>
          <a:p>
            <a:pPr algn="l" rtl="0" fontAlgn="base">
              <a:lnSpc>
                <a:spcPct val="120000"/>
              </a:lnSpc>
            </a:pPr>
            <a:r>
              <a:rPr lang="en-US" sz="3800" b="0" i="0" dirty="0">
                <a:solidFill>
                  <a:srgbClr val="273239"/>
                </a:solidFill>
                <a:effectLst/>
                <a:highlight>
                  <a:srgbClr val="FFFFFF"/>
                </a:highlight>
                <a:latin typeface="Arial" panose="020B0604020202020204" pitchFamily="34" charset="0"/>
                <a:cs typeface="Arial" panose="020B0604020202020204" pitchFamily="34" charset="0"/>
              </a:rPr>
              <a:t>At every level, the V-Model promotes cooperation between the testing and development teams. Through this collaboration, project requirements, design choices, and testing methodologies are better understood, which improves the effectiveness and efficiency of the development process.</a:t>
            </a:r>
          </a:p>
          <a:p>
            <a:pPr algn="l" fontAlgn="base">
              <a:lnSpc>
                <a:spcPct val="120000"/>
              </a:lnSpc>
            </a:pPr>
            <a:r>
              <a:rPr lang="en-US" sz="3800" b="1" i="0" dirty="0">
                <a:solidFill>
                  <a:srgbClr val="273239"/>
                </a:solidFill>
                <a:effectLst/>
                <a:highlight>
                  <a:srgbClr val="FFFFFF"/>
                </a:highlight>
                <a:latin typeface="Arial" panose="020B0604020202020204" pitchFamily="34" charset="0"/>
                <a:cs typeface="Arial" panose="020B0604020202020204" pitchFamily="34" charset="0"/>
              </a:rPr>
              <a:t>5. Improved Quality Assurance</a:t>
            </a:r>
          </a:p>
          <a:p>
            <a:pPr algn="l" rtl="0" fontAlgn="base">
              <a:lnSpc>
                <a:spcPct val="120000"/>
              </a:lnSpc>
            </a:pPr>
            <a:r>
              <a:rPr lang="en-US" sz="3800" b="0" i="0" dirty="0">
                <a:solidFill>
                  <a:srgbClr val="273239"/>
                </a:solidFill>
                <a:effectLst/>
                <a:highlight>
                  <a:srgbClr val="FFFFFF"/>
                </a:highlight>
                <a:latin typeface="Arial" panose="020B0604020202020204" pitchFamily="34" charset="0"/>
                <a:cs typeface="Arial" panose="020B0604020202020204" pitchFamily="34" charset="0"/>
              </a:rPr>
              <a:t>Overall quality assurance is enhanced by the V-Model, which incorporates testing operations at every level. Before the program reaches the final deployment stage, it makes sure that it satisfies the requirements and goes through a strict validation and verification process.</a:t>
            </a:r>
          </a:p>
          <a:p>
            <a:endParaRPr lang="en-ZA" dirty="0"/>
          </a:p>
        </p:txBody>
      </p:sp>
    </p:spTree>
    <p:extLst>
      <p:ext uri="{BB962C8B-B14F-4D97-AF65-F5344CB8AC3E}">
        <p14:creationId xmlns:p14="http://schemas.microsoft.com/office/powerpoint/2010/main" val="277334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2C2A-D0BD-4976-FCA7-6124831DA145}"/>
              </a:ext>
            </a:extLst>
          </p:cNvPr>
          <p:cNvSpPr>
            <a:spLocks noGrp="1"/>
          </p:cNvSpPr>
          <p:nvPr>
            <p:ph type="title"/>
          </p:nvPr>
        </p:nvSpPr>
        <p:spPr>
          <a:xfrm>
            <a:off x="3001297" y="365125"/>
            <a:ext cx="5002161" cy="972062"/>
          </a:xfrm>
        </p:spPr>
        <p:txBody>
          <a:bodyPr>
            <a:normAutofit fontScale="90000"/>
          </a:bodyPr>
          <a:lstStyle/>
          <a:p>
            <a:r>
              <a:rPr lang="en-ZA" b="1" dirty="0">
                <a:latin typeface="Algerian" panose="04020705040A02060702" pitchFamily="82" charset="0"/>
              </a:rPr>
              <a:t>White Box Testing</a:t>
            </a:r>
          </a:p>
        </p:txBody>
      </p:sp>
      <p:pic>
        <p:nvPicPr>
          <p:cNvPr id="5" name="Content Placeholder 4">
            <a:extLst>
              <a:ext uri="{FF2B5EF4-FFF2-40B4-BE49-F238E27FC236}">
                <a16:creationId xmlns:a16="http://schemas.microsoft.com/office/drawing/2014/main" id="{046163E3-AD90-1860-AA57-6A864865D0CC}"/>
              </a:ext>
            </a:extLst>
          </p:cNvPr>
          <p:cNvPicPr>
            <a:picLocks noGrp="1" noChangeAspect="1"/>
          </p:cNvPicPr>
          <p:nvPr>
            <p:ph sz="half" idx="1"/>
          </p:nvPr>
        </p:nvPicPr>
        <p:blipFill>
          <a:blip r:embed="rId2"/>
          <a:stretch>
            <a:fillRect/>
          </a:stretch>
        </p:blipFill>
        <p:spPr>
          <a:xfrm>
            <a:off x="838200" y="1425677"/>
            <a:ext cx="5181600" cy="5067198"/>
          </a:xfrm>
          <a:prstGeom prst="rect">
            <a:avLst/>
          </a:prstGeom>
        </p:spPr>
      </p:pic>
      <p:sp>
        <p:nvSpPr>
          <p:cNvPr id="4" name="Content Placeholder 3">
            <a:extLst>
              <a:ext uri="{FF2B5EF4-FFF2-40B4-BE49-F238E27FC236}">
                <a16:creationId xmlns:a16="http://schemas.microsoft.com/office/drawing/2014/main" id="{AF8705A3-0643-06EB-C560-6A0EC39958C1}"/>
              </a:ext>
            </a:extLst>
          </p:cNvPr>
          <p:cNvSpPr>
            <a:spLocks noGrp="1"/>
          </p:cNvSpPr>
          <p:nvPr>
            <p:ph sz="half" idx="2"/>
          </p:nvPr>
        </p:nvSpPr>
        <p:spPr>
          <a:xfrm>
            <a:off x="6172200" y="1248697"/>
            <a:ext cx="5181600" cy="5244178"/>
          </a:xfrm>
        </p:spPr>
        <p:txBody>
          <a:bodyPr>
            <a:noAutofit/>
          </a:bodyPr>
          <a:lstStyle/>
          <a:p>
            <a:r>
              <a:rPr lang="en-US" sz="2000" b="0" i="0" dirty="0">
                <a:solidFill>
                  <a:srgbClr val="273239"/>
                </a:solidFill>
                <a:effectLst/>
                <a:highlight>
                  <a:srgbClr val="FFFFFF"/>
                </a:highlight>
                <a:latin typeface="Arial" panose="020B0604020202020204" pitchFamily="34" charset="0"/>
                <a:cs typeface="Arial" panose="020B0604020202020204" pitchFamily="34" charset="0"/>
              </a:rPr>
              <a:t>White box testing is a software testing technique that involves testing the internal structure and workings of a </a:t>
            </a:r>
            <a:r>
              <a:rPr lang="en-US" sz="2000" b="0" i="0" dirty="0">
                <a:effectLst/>
                <a:highlight>
                  <a:srgbClr val="FFFFFF"/>
                </a:highlight>
                <a:latin typeface="Arial" panose="020B0604020202020204" pitchFamily="34" charset="0"/>
                <a:cs typeface="Arial" panose="020B0604020202020204" pitchFamily="34" charset="0"/>
              </a:rPr>
              <a:t>software application</a:t>
            </a:r>
            <a:r>
              <a:rPr lang="en-US" sz="2000" b="0" i="0" dirty="0">
                <a:solidFill>
                  <a:srgbClr val="273239"/>
                </a:solidFill>
                <a:effectLst/>
                <a:highlight>
                  <a:srgbClr val="FFFFFF"/>
                </a:highlight>
                <a:latin typeface="Arial" panose="020B0604020202020204" pitchFamily="34" charset="0"/>
                <a:cs typeface="Arial" panose="020B0604020202020204" pitchFamily="34" charset="0"/>
              </a:rPr>
              <a:t>. The tester has access to the source code and uses this knowledge to design test cases that can verify the correctness of the software at the code level.</a:t>
            </a:r>
            <a:endParaRPr lang="en-ZA" sz="2000" dirty="0">
              <a:latin typeface="Arial" panose="020B0604020202020204" pitchFamily="34" charset="0"/>
              <a:cs typeface="Arial" panose="020B0604020202020204" pitchFamily="34" charset="0"/>
            </a:endParaRPr>
          </a:p>
          <a:p>
            <a:r>
              <a:rPr lang="en-US" sz="2000" b="0" i="0" dirty="0">
                <a:solidFill>
                  <a:srgbClr val="273239"/>
                </a:solidFill>
                <a:effectLst/>
                <a:highlight>
                  <a:srgbClr val="FFFFFF"/>
                </a:highlight>
                <a:latin typeface="Arial" panose="020B0604020202020204" pitchFamily="34" charset="0"/>
                <a:cs typeface="Arial" panose="020B0604020202020204" pitchFamily="34" charset="0"/>
              </a:rPr>
              <a:t>White box testing is also known as structural testing or code-based testing, and it is used to test the software’s internal logic, flow, and structure. The tester creates test cases to examine the code paths and logic flows to ensure they meet the specified requirements.</a:t>
            </a:r>
            <a:endParaRPr lang="en-Z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78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7E37-B881-78BB-5A01-99606B12C029}"/>
              </a:ext>
            </a:extLst>
          </p:cNvPr>
          <p:cNvSpPr>
            <a:spLocks noGrp="1"/>
          </p:cNvSpPr>
          <p:nvPr>
            <p:ph type="title"/>
          </p:nvPr>
        </p:nvSpPr>
        <p:spPr>
          <a:xfrm>
            <a:off x="1939413" y="394621"/>
            <a:ext cx="7558548" cy="922901"/>
          </a:xfrm>
        </p:spPr>
        <p:txBody>
          <a:bodyPr>
            <a:normAutofit/>
          </a:bodyPr>
          <a:lstStyle/>
          <a:p>
            <a:r>
              <a:rPr lang="en-ZA" sz="4000" b="1" dirty="0">
                <a:latin typeface="Algerian" panose="04020705040A02060702" pitchFamily="82" charset="0"/>
              </a:rPr>
              <a:t>Types Of White Box Testing</a:t>
            </a:r>
          </a:p>
        </p:txBody>
      </p:sp>
      <p:sp>
        <p:nvSpPr>
          <p:cNvPr id="4" name="Content Placeholder 3">
            <a:extLst>
              <a:ext uri="{FF2B5EF4-FFF2-40B4-BE49-F238E27FC236}">
                <a16:creationId xmlns:a16="http://schemas.microsoft.com/office/drawing/2014/main" id="{22944357-E9A2-DE74-E148-71F8086F46A3}"/>
              </a:ext>
            </a:extLst>
          </p:cNvPr>
          <p:cNvSpPr>
            <a:spLocks noGrp="1"/>
          </p:cNvSpPr>
          <p:nvPr>
            <p:ph sz="half" idx="2"/>
          </p:nvPr>
        </p:nvSpPr>
        <p:spPr>
          <a:xfrm>
            <a:off x="6172200" y="1170039"/>
            <a:ext cx="5181600" cy="5368413"/>
          </a:xfrm>
        </p:spPr>
        <p:txBody>
          <a:bodyPr>
            <a:noAutofit/>
          </a:bodyPr>
          <a:lstStyle/>
          <a:p>
            <a:pPr marL="0" indent="0" algn="l" fontAlgn="base">
              <a:buNone/>
            </a:pPr>
            <a:r>
              <a:rPr lang="en-US" sz="1800" b="1" i="0" dirty="0">
                <a:solidFill>
                  <a:srgbClr val="273239"/>
                </a:solidFill>
                <a:effectLst/>
                <a:highlight>
                  <a:srgbClr val="FFFFFF"/>
                </a:highlight>
                <a:latin typeface="Arial" panose="020B0604020202020204" pitchFamily="34" charset="0"/>
                <a:cs typeface="Arial" panose="020B0604020202020204" pitchFamily="34" charset="0"/>
              </a:rPr>
              <a:t>Unit Testing</a:t>
            </a:r>
          </a:p>
          <a:p>
            <a:pPr algn="l" fontAlgn="base">
              <a:buFont typeface="Arial" panose="020B0604020202020204" pitchFamily="34" charset="0"/>
              <a:buChar char="•"/>
            </a:pPr>
            <a:r>
              <a:rPr lang="en-US" sz="1800" b="0" i="0" dirty="0">
                <a:solidFill>
                  <a:srgbClr val="273239"/>
                </a:solidFill>
                <a:effectLst/>
                <a:highlight>
                  <a:srgbClr val="FFFFFF"/>
                </a:highlight>
                <a:latin typeface="Arial" panose="020B0604020202020204" pitchFamily="34" charset="0"/>
                <a:cs typeface="Arial" panose="020B0604020202020204" pitchFamily="34" charset="0"/>
              </a:rPr>
              <a:t>Checks if each part or function of the application works correctly.</a:t>
            </a:r>
          </a:p>
          <a:p>
            <a:pPr algn="l" fontAlgn="base">
              <a:buFont typeface="Arial" panose="020B0604020202020204" pitchFamily="34" charset="0"/>
              <a:buChar char="•"/>
            </a:pPr>
            <a:r>
              <a:rPr lang="en-US" sz="1800" b="0" i="0" dirty="0">
                <a:solidFill>
                  <a:srgbClr val="273239"/>
                </a:solidFill>
                <a:effectLst/>
                <a:highlight>
                  <a:srgbClr val="FFFFFF"/>
                </a:highlight>
                <a:latin typeface="Arial" panose="020B0604020202020204" pitchFamily="34" charset="0"/>
                <a:cs typeface="Arial" panose="020B0604020202020204" pitchFamily="34" charset="0"/>
              </a:rPr>
              <a:t>Ensures the application meets design requirements during development.</a:t>
            </a:r>
          </a:p>
          <a:p>
            <a:pPr marL="0" indent="0" algn="l" fontAlgn="base">
              <a:buNone/>
            </a:pPr>
            <a:r>
              <a:rPr lang="en-US" sz="1800" b="1" i="0" dirty="0">
                <a:solidFill>
                  <a:srgbClr val="273239"/>
                </a:solidFill>
                <a:effectLst/>
                <a:highlight>
                  <a:srgbClr val="FFFFFF"/>
                </a:highlight>
                <a:latin typeface="Arial" panose="020B0604020202020204" pitchFamily="34" charset="0"/>
                <a:cs typeface="Arial" panose="020B0604020202020204" pitchFamily="34" charset="0"/>
              </a:rPr>
              <a:t>Integration Testing</a:t>
            </a:r>
          </a:p>
          <a:p>
            <a:pPr algn="l" fontAlgn="base">
              <a:buFont typeface="Arial" panose="020B0604020202020204" pitchFamily="34" charset="0"/>
              <a:buChar char="•"/>
            </a:pPr>
            <a:r>
              <a:rPr lang="en-US" sz="1800" b="0" i="0" dirty="0">
                <a:solidFill>
                  <a:srgbClr val="273239"/>
                </a:solidFill>
                <a:effectLst/>
                <a:highlight>
                  <a:srgbClr val="FFFFFF"/>
                </a:highlight>
                <a:latin typeface="Arial" panose="020B0604020202020204" pitchFamily="34" charset="0"/>
                <a:cs typeface="Arial" panose="020B0604020202020204" pitchFamily="34" charset="0"/>
              </a:rPr>
              <a:t>Examines how different parts of the application work together.</a:t>
            </a:r>
          </a:p>
          <a:p>
            <a:pPr algn="l" fontAlgn="base">
              <a:buFont typeface="Arial" panose="020B0604020202020204" pitchFamily="34" charset="0"/>
              <a:buChar char="•"/>
            </a:pPr>
            <a:r>
              <a:rPr lang="en-US" sz="1800" b="0" i="0" dirty="0">
                <a:solidFill>
                  <a:srgbClr val="273239"/>
                </a:solidFill>
                <a:effectLst/>
                <a:highlight>
                  <a:srgbClr val="FFFFFF"/>
                </a:highlight>
                <a:latin typeface="Arial" panose="020B0604020202020204" pitchFamily="34" charset="0"/>
                <a:cs typeface="Arial" panose="020B0604020202020204" pitchFamily="34" charset="0"/>
              </a:rPr>
              <a:t>Done after unit testing to make sure components work well both alone and together.</a:t>
            </a:r>
          </a:p>
          <a:p>
            <a:pPr marL="0" indent="0" algn="l" fontAlgn="base">
              <a:buNone/>
            </a:pPr>
            <a:r>
              <a:rPr lang="en-US" sz="1800" b="1" i="0" dirty="0">
                <a:solidFill>
                  <a:srgbClr val="273239"/>
                </a:solidFill>
                <a:effectLst/>
                <a:highlight>
                  <a:srgbClr val="FFFFFF"/>
                </a:highlight>
                <a:latin typeface="Arial" panose="020B0604020202020204" pitchFamily="34" charset="0"/>
                <a:cs typeface="Arial" panose="020B0604020202020204" pitchFamily="34" charset="0"/>
              </a:rPr>
              <a:t>Regression Testing</a:t>
            </a:r>
          </a:p>
          <a:p>
            <a:pPr algn="l" fontAlgn="base">
              <a:buFont typeface="Arial" panose="020B0604020202020204" pitchFamily="34" charset="0"/>
              <a:buChar char="•"/>
            </a:pPr>
            <a:r>
              <a:rPr lang="en-US" sz="1800" b="0" i="0" dirty="0">
                <a:solidFill>
                  <a:srgbClr val="273239"/>
                </a:solidFill>
                <a:effectLst/>
                <a:highlight>
                  <a:srgbClr val="FFFFFF"/>
                </a:highlight>
                <a:latin typeface="Arial" panose="020B0604020202020204" pitchFamily="34" charset="0"/>
                <a:cs typeface="Arial" panose="020B0604020202020204" pitchFamily="34" charset="0"/>
              </a:rPr>
              <a:t>Verifies that changes or updates don’t break existing functionality.</a:t>
            </a:r>
          </a:p>
          <a:p>
            <a:pPr algn="l" fontAlgn="base">
              <a:buFont typeface="Arial" panose="020B0604020202020204" pitchFamily="34" charset="0"/>
              <a:buChar char="•"/>
            </a:pPr>
            <a:r>
              <a:rPr lang="en-US" sz="1800" b="0" i="0" dirty="0">
                <a:solidFill>
                  <a:srgbClr val="273239"/>
                </a:solidFill>
                <a:effectLst/>
                <a:highlight>
                  <a:srgbClr val="FFFFFF"/>
                </a:highlight>
                <a:latin typeface="Arial" panose="020B0604020202020204" pitchFamily="34" charset="0"/>
                <a:cs typeface="Arial" panose="020B0604020202020204" pitchFamily="34" charset="0"/>
              </a:rPr>
              <a:t>Ensures the application still passes all existing tests after updates.</a:t>
            </a:r>
          </a:p>
        </p:txBody>
      </p:sp>
      <p:pic>
        <p:nvPicPr>
          <p:cNvPr id="6" name="Content Placeholder 5">
            <a:extLst>
              <a:ext uri="{FF2B5EF4-FFF2-40B4-BE49-F238E27FC236}">
                <a16:creationId xmlns:a16="http://schemas.microsoft.com/office/drawing/2014/main" id="{2355A33F-F2EE-7B45-E1A5-00C365D40180}"/>
              </a:ext>
            </a:extLst>
          </p:cNvPr>
          <p:cNvPicPr>
            <a:picLocks noGrp="1" noChangeAspect="1"/>
          </p:cNvPicPr>
          <p:nvPr>
            <p:ph sz="half" idx="1"/>
          </p:nvPr>
        </p:nvPicPr>
        <p:blipFill>
          <a:blip r:embed="rId2"/>
          <a:stretch>
            <a:fillRect/>
          </a:stretch>
        </p:blipFill>
        <p:spPr>
          <a:xfrm>
            <a:off x="838200" y="1632155"/>
            <a:ext cx="5061155" cy="4626641"/>
          </a:xfrm>
          <a:prstGeom prst="rect">
            <a:avLst/>
          </a:prstGeom>
        </p:spPr>
      </p:pic>
    </p:spTree>
    <p:extLst>
      <p:ext uri="{BB962C8B-B14F-4D97-AF65-F5344CB8AC3E}">
        <p14:creationId xmlns:p14="http://schemas.microsoft.com/office/powerpoint/2010/main" val="24293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F6E5-9B67-DC79-0A6D-F987D21998A5}"/>
              </a:ext>
            </a:extLst>
          </p:cNvPr>
          <p:cNvSpPr>
            <a:spLocks noGrp="1"/>
          </p:cNvSpPr>
          <p:nvPr>
            <p:ph type="ctrTitle"/>
          </p:nvPr>
        </p:nvSpPr>
        <p:spPr>
          <a:xfrm>
            <a:off x="1455174" y="139137"/>
            <a:ext cx="9144000" cy="1070231"/>
          </a:xfrm>
        </p:spPr>
        <p:txBody>
          <a:bodyPr>
            <a:normAutofit/>
          </a:bodyPr>
          <a:lstStyle/>
          <a:p>
            <a:r>
              <a:rPr lang="en-ZA" sz="4400" b="1" dirty="0">
                <a:latin typeface="Algerian" panose="04020705040A02060702" pitchFamily="82" charset="0"/>
              </a:rPr>
              <a:t>Process Of White Box Testing</a:t>
            </a:r>
          </a:p>
        </p:txBody>
      </p:sp>
      <p:sp>
        <p:nvSpPr>
          <p:cNvPr id="3" name="Subtitle 2">
            <a:extLst>
              <a:ext uri="{FF2B5EF4-FFF2-40B4-BE49-F238E27FC236}">
                <a16:creationId xmlns:a16="http://schemas.microsoft.com/office/drawing/2014/main" id="{1A3EBCCE-0C7D-9380-8628-380EA94CCF34}"/>
              </a:ext>
            </a:extLst>
          </p:cNvPr>
          <p:cNvSpPr>
            <a:spLocks noGrp="1"/>
          </p:cNvSpPr>
          <p:nvPr>
            <p:ph type="subTitle" idx="1"/>
          </p:nvPr>
        </p:nvSpPr>
        <p:spPr>
          <a:xfrm>
            <a:off x="1524000" y="1396181"/>
            <a:ext cx="9144000" cy="4916129"/>
          </a:xfrm>
        </p:spPr>
        <p:txBody>
          <a:bodyPr>
            <a:normAutofit lnSpcReduction="10000"/>
          </a:bodyPr>
          <a:lstStyle/>
          <a:p>
            <a:pPr algn="l" fontAlgn="base">
              <a:lnSpc>
                <a:spcPct val="110000"/>
              </a:lnSpc>
            </a:pPr>
            <a:r>
              <a:rPr lang="en-US" b="1" dirty="0">
                <a:solidFill>
                  <a:srgbClr val="273239"/>
                </a:solidFill>
                <a:highlight>
                  <a:srgbClr val="FFFFFF"/>
                </a:highlight>
                <a:latin typeface="Arial" panose="020B0604020202020204" pitchFamily="34" charset="0"/>
                <a:cs typeface="Arial" panose="020B0604020202020204" pitchFamily="34" charset="0"/>
              </a:rPr>
              <a:t>1.</a:t>
            </a:r>
            <a:r>
              <a:rPr lang="en-US" b="1" i="0" dirty="0">
                <a:solidFill>
                  <a:srgbClr val="273239"/>
                </a:solidFill>
                <a:effectLst/>
                <a:highlight>
                  <a:srgbClr val="FFFFFF"/>
                </a:highlight>
                <a:latin typeface="Arial" panose="020B0604020202020204" pitchFamily="34" charset="0"/>
                <a:cs typeface="Arial" panose="020B0604020202020204" pitchFamily="34" charset="0"/>
              </a:rPr>
              <a:t>Input: </a:t>
            </a:r>
            <a:r>
              <a:rPr lang="en-US" b="0" i="0" dirty="0">
                <a:solidFill>
                  <a:srgbClr val="273239"/>
                </a:solidFill>
                <a:effectLst/>
                <a:highlight>
                  <a:srgbClr val="FFFFFF"/>
                </a:highlight>
                <a:latin typeface="Arial" panose="020B0604020202020204" pitchFamily="34" charset="0"/>
                <a:cs typeface="Arial" panose="020B0604020202020204" pitchFamily="34" charset="0"/>
              </a:rPr>
              <a:t>Requirements, Functional specifications, design documents, source code.</a:t>
            </a:r>
          </a:p>
          <a:p>
            <a:pPr algn="l" fontAlgn="base">
              <a:buFont typeface="+mj-lt"/>
              <a:buAutoNum type="arabicPeriod" startAt="2"/>
            </a:pPr>
            <a:r>
              <a:rPr lang="en-US" b="1" i="0" dirty="0">
                <a:solidFill>
                  <a:srgbClr val="273239"/>
                </a:solidFill>
                <a:effectLst/>
                <a:highlight>
                  <a:srgbClr val="FFFFFF"/>
                </a:highlight>
                <a:latin typeface="Arial" panose="020B0604020202020204" pitchFamily="34" charset="0"/>
                <a:cs typeface="Arial" panose="020B0604020202020204" pitchFamily="34" charset="0"/>
              </a:rPr>
              <a:t>Processing: </a:t>
            </a:r>
            <a:r>
              <a:rPr lang="en-US" b="0" i="0" dirty="0">
                <a:solidFill>
                  <a:srgbClr val="273239"/>
                </a:solidFill>
                <a:effectLst/>
                <a:highlight>
                  <a:srgbClr val="FFFFFF"/>
                </a:highlight>
                <a:latin typeface="Arial" panose="020B0604020202020204" pitchFamily="34" charset="0"/>
                <a:cs typeface="Arial" panose="020B0604020202020204" pitchFamily="34" charset="0"/>
              </a:rPr>
              <a:t>Performing risk analysis to guide through the entire process.</a:t>
            </a:r>
          </a:p>
          <a:p>
            <a:pPr algn="l" fontAlgn="base">
              <a:lnSpc>
                <a:spcPct val="110000"/>
              </a:lnSpc>
              <a:buFont typeface="+mj-lt"/>
              <a:buAutoNum type="arabicPeriod" startAt="3"/>
            </a:pPr>
            <a:r>
              <a:rPr lang="en-US" b="1" i="0" dirty="0">
                <a:solidFill>
                  <a:srgbClr val="273239"/>
                </a:solidFill>
                <a:effectLst/>
                <a:highlight>
                  <a:srgbClr val="FFFFFF"/>
                </a:highlight>
                <a:latin typeface="Arial" panose="020B0604020202020204" pitchFamily="34" charset="0"/>
                <a:cs typeface="Arial" panose="020B0604020202020204" pitchFamily="34" charset="0"/>
              </a:rPr>
              <a:t>Proper test planning: </a:t>
            </a:r>
            <a:r>
              <a:rPr lang="en-US" b="0" i="0" dirty="0">
                <a:solidFill>
                  <a:srgbClr val="273239"/>
                </a:solidFill>
                <a:effectLst/>
                <a:highlight>
                  <a:srgbClr val="FFFFFF"/>
                </a:highlight>
                <a:latin typeface="Arial" panose="020B0604020202020204" pitchFamily="34" charset="0"/>
                <a:cs typeface="Arial" panose="020B0604020202020204" pitchFamily="34" charset="0"/>
              </a:rPr>
              <a:t>Designing test cases to cover the entire code. Execute rinse-repeat until error-free software is reached. Also, the results are communicated.</a:t>
            </a:r>
          </a:p>
          <a:p>
            <a:pPr algn="l" fontAlgn="base">
              <a:buFont typeface="+mj-lt"/>
              <a:buAutoNum type="arabicPeriod" startAt="4"/>
            </a:pPr>
            <a:r>
              <a:rPr lang="en-US" b="1" i="0" dirty="0">
                <a:solidFill>
                  <a:srgbClr val="273239"/>
                </a:solidFill>
                <a:effectLst/>
                <a:highlight>
                  <a:srgbClr val="FFFFFF"/>
                </a:highlight>
                <a:latin typeface="Arial" panose="020B0604020202020204" pitchFamily="34" charset="0"/>
                <a:cs typeface="Arial" panose="020B0604020202020204" pitchFamily="34" charset="0"/>
              </a:rPr>
              <a:t>Output: </a:t>
            </a:r>
            <a:r>
              <a:rPr lang="en-US" b="0" i="0" dirty="0">
                <a:solidFill>
                  <a:srgbClr val="273239"/>
                </a:solidFill>
                <a:effectLst/>
                <a:highlight>
                  <a:srgbClr val="FFFFFF"/>
                </a:highlight>
                <a:latin typeface="Arial" panose="020B0604020202020204" pitchFamily="34" charset="0"/>
                <a:cs typeface="Arial" panose="020B0604020202020204" pitchFamily="34" charset="0"/>
              </a:rPr>
              <a:t>Preparing the final report of the entire testing process.</a:t>
            </a:r>
          </a:p>
          <a:p>
            <a:pPr algn="l" fontAlgn="base"/>
            <a:endParaRPr lang="en-US" b="0" i="0" dirty="0">
              <a:solidFill>
                <a:srgbClr val="273239"/>
              </a:solidFill>
              <a:effectLst/>
              <a:highlight>
                <a:srgbClr val="FFFFFF"/>
              </a:highlight>
              <a:latin typeface="Arial" panose="020B0604020202020204" pitchFamily="34" charset="0"/>
              <a:cs typeface="Arial" panose="020B0604020202020204" pitchFamily="34" charset="0"/>
            </a:endParaRPr>
          </a:p>
          <a:p>
            <a:pPr algn="l" fontAlgn="base"/>
            <a:r>
              <a:rPr lang="en-US" b="1" i="0" dirty="0">
                <a:solidFill>
                  <a:srgbClr val="273239"/>
                </a:solidFill>
                <a:effectLst/>
                <a:highlight>
                  <a:srgbClr val="FFFFFF"/>
                </a:highlight>
                <a:latin typeface="Arial" panose="020B0604020202020204" pitchFamily="34" charset="0"/>
                <a:cs typeface="Arial" panose="020B0604020202020204" pitchFamily="34" charset="0"/>
              </a:rPr>
              <a:t>White Testing is performed in 2 Steps</a:t>
            </a:r>
          </a:p>
          <a:p>
            <a:pPr algn="l" fontAlgn="base">
              <a:buFont typeface="+mj-lt"/>
              <a:buAutoNum type="arabicPeriod"/>
            </a:pPr>
            <a:r>
              <a:rPr lang="en-US" b="0" i="0" dirty="0">
                <a:solidFill>
                  <a:srgbClr val="273239"/>
                </a:solidFill>
                <a:effectLst/>
                <a:highlight>
                  <a:srgbClr val="FFFFFF"/>
                </a:highlight>
                <a:latin typeface="Arial" panose="020B0604020202020204" pitchFamily="34" charset="0"/>
                <a:cs typeface="Arial" panose="020B0604020202020204" pitchFamily="34" charset="0"/>
              </a:rPr>
              <a:t>Tester should understand the code well</a:t>
            </a:r>
          </a:p>
          <a:p>
            <a:pPr algn="l" fontAlgn="base">
              <a:buFont typeface="+mj-lt"/>
              <a:buAutoNum type="arabicPeriod" startAt="2"/>
            </a:pPr>
            <a:r>
              <a:rPr lang="en-US" b="0" i="0" dirty="0">
                <a:solidFill>
                  <a:srgbClr val="273239"/>
                </a:solidFill>
                <a:effectLst/>
                <a:highlight>
                  <a:srgbClr val="FFFFFF"/>
                </a:highlight>
                <a:latin typeface="Arial" panose="020B0604020202020204" pitchFamily="34" charset="0"/>
                <a:cs typeface="Arial" panose="020B0604020202020204" pitchFamily="34" charset="0"/>
              </a:rPr>
              <a:t>Tester should write some code for test cases and execute them</a:t>
            </a:r>
          </a:p>
          <a:p>
            <a:pPr algn="l" fontAlgn="base">
              <a:buFont typeface="+mj-lt"/>
              <a:buAutoNum type="arabicPeriod" startAt="4"/>
            </a:pPr>
            <a:endParaRPr lang="en-US" b="0" i="0" dirty="0">
              <a:solidFill>
                <a:srgbClr val="273239"/>
              </a:solidFill>
              <a:effectLst/>
              <a:highlight>
                <a:srgbClr val="FFFFFF"/>
              </a:highlight>
              <a:latin typeface="Nunito" pitchFamily="2" charset="0"/>
            </a:endParaRPr>
          </a:p>
          <a:p>
            <a:endParaRPr lang="en-ZA" dirty="0"/>
          </a:p>
        </p:txBody>
      </p:sp>
    </p:spTree>
    <p:extLst>
      <p:ext uri="{BB962C8B-B14F-4D97-AF65-F5344CB8AC3E}">
        <p14:creationId xmlns:p14="http://schemas.microsoft.com/office/powerpoint/2010/main" val="259482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7964"/>
            <a:ext cx="9144000" cy="893249"/>
          </a:xfrm>
        </p:spPr>
        <p:txBody>
          <a:bodyPr>
            <a:normAutofit fontScale="90000"/>
          </a:bodyPr>
          <a:lstStyle/>
          <a:p>
            <a:r>
              <a:rPr lang="en-US" sz="4800" b="1" dirty="0" smtClean="0">
                <a:latin typeface="Algerian" panose="04020705040A02060702" pitchFamily="82" charset="0"/>
              </a:rPr>
              <a:t>Features of White Box Testing</a:t>
            </a:r>
            <a:endParaRPr lang="en-US" sz="4800" b="1" dirty="0">
              <a:latin typeface="Algerian" panose="04020705040A02060702" pitchFamily="82" charset="0"/>
            </a:endParaRPr>
          </a:p>
        </p:txBody>
      </p:sp>
      <p:sp>
        <p:nvSpPr>
          <p:cNvPr id="3" name="Subtitle 2"/>
          <p:cNvSpPr>
            <a:spLocks noGrp="1"/>
          </p:cNvSpPr>
          <p:nvPr>
            <p:ph type="subTitle" idx="1"/>
          </p:nvPr>
        </p:nvSpPr>
        <p:spPr>
          <a:xfrm>
            <a:off x="1523999" y="1101213"/>
            <a:ext cx="9547123" cy="5358581"/>
          </a:xfrm>
        </p:spPr>
        <p:txBody>
          <a:bodyPr>
            <a:normAutofit fontScale="92500" lnSpcReduction="10000"/>
          </a:bodyPr>
          <a:lstStyle/>
          <a:p>
            <a:pPr fontAlgn="base"/>
            <a:r>
              <a:rPr lang="en-US" b="1" dirty="0" smtClean="0">
                <a:latin typeface="Arial" panose="020B0604020202020204" pitchFamily="34" charset="0"/>
                <a:cs typeface="Arial" panose="020B0604020202020204" pitchFamily="34" charset="0"/>
              </a:rPr>
              <a:t>1. Code </a:t>
            </a:r>
            <a:r>
              <a:rPr lang="en-US" b="1" dirty="0">
                <a:latin typeface="Arial" panose="020B0604020202020204" pitchFamily="34" charset="0"/>
                <a:cs typeface="Arial" panose="020B0604020202020204" pitchFamily="34" charset="0"/>
              </a:rPr>
              <a:t>coverage analysis: </a:t>
            </a:r>
            <a:r>
              <a:rPr lang="en-US" dirty="0">
                <a:latin typeface="Arial" panose="020B0604020202020204" pitchFamily="34" charset="0"/>
                <a:cs typeface="Arial" panose="020B0604020202020204" pitchFamily="34" charset="0"/>
              </a:rPr>
              <a:t>White box testing helps to analyze the code coverage of an application, which helps to identify the areas of the code that are not being tested.</a:t>
            </a:r>
          </a:p>
          <a:p>
            <a:pPr fontAlgn="base"/>
            <a:r>
              <a:rPr lang="en-US" b="1" dirty="0" smtClean="0">
                <a:latin typeface="Arial" panose="020B0604020202020204" pitchFamily="34" charset="0"/>
                <a:cs typeface="Arial" panose="020B0604020202020204" pitchFamily="34" charset="0"/>
              </a:rPr>
              <a:t>2. Access </a:t>
            </a:r>
            <a:r>
              <a:rPr lang="en-US" b="1" dirty="0">
                <a:latin typeface="Arial" panose="020B0604020202020204" pitchFamily="34" charset="0"/>
                <a:cs typeface="Arial" panose="020B0604020202020204" pitchFamily="34" charset="0"/>
              </a:rPr>
              <a:t>to the source code: </a:t>
            </a:r>
            <a:r>
              <a:rPr lang="en-US" dirty="0">
                <a:latin typeface="Arial" panose="020B0604020202020204" pitchFamily="34" charset="0"/>
                <a:cs typeface="Arial" panose="020B0604020202020204" pitchFamily="34" charset="0"/>
              </a:rPr>
              <a:t>White box testing requires access to the application’s source code, which makes it possible to test individual functions, methods, and modules.</a:t>
            </a:r>
          </a:p>
          <a:p>
            <a:pPr fontAlgn="base"/>
            <a:r>
              <a:rPr lang="en-US" b="1" dirty="0" smtClean="0">
                <a:latin typeface="Arial" panose="020B0604020202020204" pitchFamily="34" charset="0"/>
                <a:cs typeface="Arial" panose="020B0604020202020204" pitchFamily="34" charset="0"/>
              </a:rPr>
              <a:t>3. Knowledge </a:t>
            </a:r>
            <a:r>
              <a:rPr lang="en-US" b="1" dirty="0">
                <a:latin typeface="Arial" panose="020B0604020202020204" pitchFamily="34" charset="0"/>
                <a:cs typeface="Arial" panose="020B0604020202020204" pitchFamily="34" charset="0"/>
              </a:rPr>
              <a:t>of programming languages: </a:t>
            </a:r>
            <a:r>
              <a:rPr lang="en-US" dirty="0">
                <a:latin typeface="Arial" panose="020B0604020202020204" pitchFamily="34" charset="0"/>
                <a:cs typeface="Arial" panose="020B0604020202020204" pitchFamily="34" charset="0"/>
              </a:rPr>
              <a:t>Testers performing white box testing must have knowledge of programming languages like Java, C++, Python, and PHP to understand the code structure and write </a:t>
            </a:r>
            <a:r>
              <a:rPr lang="en-US" dirty="0" smtClean="0">
                <a:latin typeface="Arial" panose="020B0604020202020204" pitchFamily="34" charset="0"/>
                <a:cs typeface="Arial" panose="020B0604020202020204" pitchFamily="34" charset="0"/>
              </a:rPr>
              <a:t>tests</a:t>
            </a:r>
          </a:p>
          <a:p>
            <a:pPr fontAlgn="base"/>
            <a:r>
              <a:rPr lang="en-US" b="1" dirty="0" smtClean="0">
                <a:latin typeface="Arial" panose="020B0604020202020204" pitchFamily="34" charset="0"/>
                <a:cs typeface="Arial" panose="020B0604020202020204" pitchFamily="34" charset="0"/>
              </a:rPr>
              <a:t>4. Identifying </a:t>
            </a:r>
            <a:r>
              <a:rPr lang="en-US" b="1" dirty="0">
                <a:latin typeface="Arial" panose="020B0604020202020204" pitchFamily="34" charset="0"/>
                <a:cs typeface="Arial" panose="020B0604020202020204" pitchFamily="34" charset="0"/>
              </a:rPr>
              <a:t>logical errors: </a:t>
            </a:r>
            <a:r>
              <a:rPr lang="en-US" dirty="0">
                <a:latin typeface="Arial" panose="020B0604020202020204" pitchFamily="34" charset="0"/>
                <a:cs typeface="Arial" panose="020B0604020202020204" pitchFamily="34" charset="0"/>
              </a:rPr>
              <a:t>White box testing helps to identify logical errors in the code, such as infinite loops or incorrect conditional statements.</a:t>
            </a:r>
          </a:p>
          <a:p>
            <a:pPr fontAlgn="base"/>
            <a:r>
              <a:rPr lang="en-US" b="1" dirty="0" smtClean="0">
                <a:latin typeface="Arial" panose="020B0604020202020204" pitchFamily="34" charset="0"/>
                <a:cs typeface="Arial" panose="020B0604020202020204" pitchFamily="34" charset="0"/>
              </a:rPr>
              <a:t>5. Integration </a:t>
            </a:r>
            <a:r>
              <a:rPr lang="en-US" b="1" dirty="0">
                <a:latin typeface="Arial" panose="020B0604020202020204" pitchFamily="34" charset="0"/>
                <a:cs typeface="Arial" panose="020B0604020202020204" pitchFamily="34" charset="0"/>
              </a:rPr>
              <a:t>testing: </a:t>
            </a:r>
            <a:r>
              <a:rPr lang="en-US" dirty="0">
                <a:latin typeface="Arial" panose="020B0604020202020204" pitchFamily="34" charset="0"/>
                <a:cs typeface="Arial" panose="020B0604020202020204" pitchFamily="34" charset="0"/>
              </a:rPr>
              <a:t>White box testing is useful for integration testing, as it allows testers to verify that the different components of an application are working together as expected.</a:t>
            </a:r>
          </a:p>
          <a:p>
            <a:pPr fontAlgn="base"/>
            <a:r>
              <a:rPr lang="en-US" b="1" dirty="0" smtClean="0">
                <a:latin typeface="Arial" panose="020B0604020202020204" pitchFamily="34" charset="0"/>
                <a:cs typeface="Arial" panose="020B0604020202020204" pitchFamily="34" charset="0"/>
              </a:rPr>
              <a:t>6. Unit </a:t>
            </a:r>
            <a:r>
              <a:rPr lang="en-US" b="1" dirty="0">
                <a:latin typeface="Arial" panose="020B0604020202020204" pitchFamily="34" charset="0"/>
                <a:cs typeface="Arial" panose="020B0604020202020204" pitchFamily="34" charset="0"/>
              </a:rPr>
              <a:t>testing: </a:t>
            </a:r>
            <a:r>
              <a:rPr lang="en-US" dirty="0">
                <a:latin typeface="Arial" panose="020B0604020202020204" pitchFamily="34" charset="0"/>
                <a:cs typeface="Arial" panose="020B0604020202020204" pitchFamily="34" charset="0"/>
              </a:rPr>
              <a:t>White box testing is also used for unit testing, which involves testing individual units of code to ensure that they are working correctly.</a:t>
            </a:r>
          </a:p>
          <a:p>
            <a:pPr fontAlgn="base"/>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631126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026" y="226140"/>
            <a:ext cx="9144000" cy="1287873"/>
          </a:xfrm>
        </p:spPr>
        <p:txBody>
          <a:bodyPr/>
          <a:lstStyle/>
          <a:p>
            <a:r>
              <a:rPr lang="en-US" b="1" dirty="0" smtClean="0">
                <a:latin typeface="Algerian" panose="04020705040A02060702" pitchFamily="82" charset="0"/>
              </a:rPr>
              <a:t>Conclusion</a:t>
            </a:r>
            <a:r>
              <a:rPr lang="en-US" b="1" dirty="0" smtClean="0"/>
              <a:t> </a:t>
            </a:r>
            <a:endParaRPr lang="en-US" b="1" dirty="0"/>
          </a:p>
        </p:txBody>
      </p:sp>
      <p:sp>
        <p:nvSpPr>
          <p:cNvPr id="3" name="Subtitle 2"/>
          <p:cNvSpPr>
            <a:spLocks noGrp="1"/>
          </p:cNvSpPr>
          <p:nvPr>
            <p:ph type="subTitle" idx="1"/>
          </p:nvPr>
        </p:nvSpPr>
        <p:spPr>
          <a:xfrm>
            <a:off x="1524000" y="1514013"/>
            <a:ext cx="9144000" cy="4110039"/>
          </a:xfrm>
        </p:spPr>
        <p:txBody>
          <a:bodyPr>
            <a:noAutofit/>
          </a:bodyPr>
          <a:lstStyle/>
          <a:p>
            <a:r>
              <a:rPr lang="en-US" sz="3600" dirty="0">
                <a:latin typeface="Arial" panose="020B0604020202020204" pitchFamily="34" charset="0"/>
                <a:cs typeface="Arial" panose="020B0604020202020204" pitchFamily="34" charset="0"/>
              </a:rPr>
              <a:t>White box testing is primarily used in traditional software development, while model testing is specific to machine learning models</a:t>
            </a:r>
            <a:r>
              <a:rPr lang="en-US" sz="3600" dirty="0" smtClean="0">
                <a:latin typeface="Arial" panose="020B0604020202020204" pitchFamily="34" charset="0"/>
                <a:cs typeface="Arial" panose="020B0604020202020204" pitchFamily="34" charset="0"/>
              </a:rPr>
              <a:t>.</a:t>
            </a:r>
          </a:p>
          <a:p>
            <a:r>
              <a:rPr lang="en-US" sz="3600" dirty="0">
                <a:latin typeface="Arial" panose="020B0604020202020204" pitchFamily="34" charset="0"/>
                <a:cs typeface="Arial" panose="020B0604020202020204" pitchFamily="34" charset="0"/>
              </a:rPr>
              <a:t>White box testing focuses on the internal workings of code, whereas model testing focuses on the performance and generalizability of a predictive model.</a:t>
            </a:r>
          </a:p>
        </p:txBody>
      </p:sp>
    </p:spTree>
    <p:extLst>
      <p:ext uri="{BB962C8B-B14F-4D97-AF65-F5344CB8AC3E}">
        <p14:creationId xmlns:p14="http://schemas.microsoft.com/office/powerpoint/2010/main" val="20309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E890-DB5B-E65D-2445-13FA8F27E9D9}"/>
              </a:ext>
            </a:extLst>
          </p:cNvPr>
          <p:cNvSpPr>
            <a:spLocks noGrp="1"/>
          </p:cNvSpPr>
          <p:nvPr>
            <p:ph type="ctrTitle"/>
          </p:nvPr>
        </p:nvSpPr>
        <p:spPr>
          <a:xfrm>
            <a:off x="1524000" y="335782"/>
            <a:ext cx="9144000" cy="1001405"/>
          </a:xfrm>
        </p:spPr>
        <p:txBody>
          <a:bodyPr/>
          <a:lstStyle/>
          <a:p>
            <a:r>
              <a:rPr lang="en-ZA" b="1" dirty="0">
                <a:latin typeface="Algerian" panose="04020705040A02060702" pitchFamily="82" charset="0"/>
              </a:rPr>
              <a:t>SDLC V-Model</a:t>
            </a:r>
          </a:p>
        </p:txBody>
      </p:sp>
      <p:pic>
        <p:nvPicPr>
          <p:cNvPr id="5" name="Picture 4">
            <a:extLst>
              <a:ext uri="{FF2B5EF4-FFF2-40B4-BE49-F238E27FC236}">
                <a16:creationId xmlns:a16="http://schemas.microsoft.com/office/drawing/2014/main" id="{15F3508A-CD20-FDC1-4B1E-8884BEE67066}"/>
              </a:ext>
            </a:extLst>
          </p:cNvPr>
          <p:cNvPicPr>
            <a:picLocks noChangeAspect="1"/>
          </p:cNvPicPr>
          <p:nvPr/>
        </p:nvPicPr>
        <p:blipFill>
          <a:blip r:embed="rId2"/>
          <a:stretch>
            <a:fillRect/>
          </a:stretch>
        </p:blipFill>
        <p:spPr>
          <a:xfrm>
            <a:off x="2636581" y="1514167"/>
            <a:ext cx="6191250" cy="4699819"/>
          </a:xfrm>
          <a:prstGeom prst="rect">
            <a:avLst/>
          </a:prstGeom>
        </p:spPr>
      </p:pic>
    </p:spTree>
    <p:extLst>
      <p:ext uri="{BB962C8B-B14F-4D97-AF65-F5344CB8AC3E}">
        <p14:creationId xmlns:p14="http://schemas.microsoft.com/office/powerpoint/2010/main" val="105230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B3D1-64CD-3211-6A09-1D244C40F088}"/>
              </a:ext>
            </a:extLst>
          </p:cNvPr>
          <p:cNvSpPr>
            <a:spLocks noGrp="1"/>
          </p:cNvSpPr>
          <p:nvPr>
            <p:ph type="ctrTitle"/>
          </p:nvPr>
        </p:nvSpPr>
        <p:spPr>
          <a:xfrm>
            <a:off x="1120876" y="137164"/>
            <a:ext cx="9625781" cy="1112018"/>
          </a:xfrm>
        </p:spPr>
        <p:txBody>
          <a:bodyPr>
            <a:normAutofit/>
          </a:bodyPr>
          <a:lstStyle/>
          <a:p>
            <a:r>
              <a:rPr lang="en-US" sz="3200" b="1" i="0" dirty="0">
                <a:solidFill>
                  <a:srgbClr val="273239"/>
                </a:solidFill>
                <a:effectLst/>
                <a:highlight>
                  <a:srgbClr val="FFFFFF"/>
                </a:highlight>
                <a:latin typeface="Algerian" panose="04020705040A02060702" pitchFamily="82" charset="0"/>
              </a:rPr>
              <a:t>The following illustration depicts the different phases in a V-Model of the SDLC</a:t>
            </a:r>
            <a:endParaRPr lang="en-ZA" sz="3200" dirty="0">
              <a:latin typeface="Algerian" panose="04020705040A02060702" pitchFamily="82" charset="0"/>
            </a:endParaRPr>
          </a:p>
        </p:txBody>
      </p:sp>
      <p:sp>
        <p:nvSpPr>
          <p:cNvPr id="3" name="Subtitle 2">
            <a:extLst>
              <a:ext uri="{FF2B5EF4-FFF2-40B4-BE49-F238E27FC236}">
                <a16:creationId xmlns:a16="http://schemas.microsoft.com/office/drawing/2014/main" id="{991F92D0-AC35-A703-6F47-4E31FE2C275B}"/>
              </a:ext>
            </a:extLst>
          </p:cNvPr>
          <p:cNvSpPr>
            <a:spLocks noGrp="1"/>
          </p:cNvSpPr>
          <p:nvPr>
            <p:ph type="subTitle" idx="1"/>
          </p:nvPr>
        </p:nvSpPr>
        <p:spPr>
          <a:xfrm>
            <a:off x="1523999" y="1249182"/>
            <a:ext cx="9960077" cy="5190947"/>
          </a:xfrm>
        </p:spPr>
        <p:txBody>
          <a:bodyPr>
            <a:noAutofit/>
          </a:bodyPr>
          <a:lstStyle/>
          <a:p>
            <a:pPr algn="l" rtl="0" fontAlgn="base">
              <a:lnSpc>
                <a:spcPct val="120000"/>
              </a:lnSpc>
            </a:pPr>
            <a:r>
              <a:rPr lang="en-US" sz="1800" b="1" i="0" dirty="0">
                <a:solidFill>
                  <a:srgbClr val="273239"/>
                </a:solidFill>
                <a:effectLst/>
                <a:highlight>
                  <a:srgbClr val="FFFFFF"/>
                </a:highlight>
                <a:latin typeface="Arial" panose="020B0604020202020204" pitchFamily="34" charset="0"/>
                <a:cs typeface="Arial" panose="020B0604020202020204" pitchFamily="34" charset="0"/>
              </a:rPr>
              <a:t>Verificatio</a:t>
            </a:r>
            <a:r>
              <a:rPr lang="en-US" sz="1800" b="1" dirty="0">
                <a:solidFill>
                  <a:srgbClr val="273239"/>
                </a:solidFill>
                <a:highlight>
                  <a:srgbClr val="FFFFFF"/>
                </a:highlight>
                <a:latin typeface="Arial" panose="020B0604020202020204" pitchFamily="34" charset="0"/>
                <a:cs typeface="Arial" panose="020B0604020202020204" pitchFamily="34" charset="0"/>
              </a:rPr>
              <a:t>n phase</a:t>
            </a:r>
            <a:endParaRPr lang="en-US" sz="1800" b="1"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sz="1800" b="1" i="0" dirty="0">
                <a:solidFill>
                  <a:srgbClr val="273239"/>
                </a:solidFill>
                <a:effectLst/>
                <a:highlight>
                  <a:srgbClr val="FFFFFF"/>
                </a:highlight>
                <a:latin typeface="Arial" panose="020B0604020202020204" pitchFamily="34" charset="0"/>
                <a:cs typeface="Arial" panose="020B0604020202020204" pitchFamily="34" charset="0"/>
              </a:rPr>
              <a:t>Business Requirement Analysis:</a:t>
            </a:r>
            <a:endParaRPr lang="en-US" sz="1800" b="0"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sz="1800" b="0" i="0" dirty="0">
                <a:solidFill>
                  <a:srgbClr val="273239"/>
                </a:solidFill>
                <a:effectLst/>
                <a:highlight>
                  <a:srgbClr val="FFFFFF"/>
                </a:highlight>
                <a:latin typeface="Arial" panose="020B0604020202020204" pitchFamily="34" charset="0"/>
                <a:cs typeface="Arial" panose="020B0604020202020204" pitchFamily="34" charset="0"/>
              </a:rPr>
              <a:t>This is the first step of the designation of the development cycle where product requirement needs to be cured from the customer’s perspective. in these phases include proper communication with the customer to understand the requirements of the customers. these are the very important activities that need to be handled properly, as most of the time customers do not know exactly what they want, and they are not sure about it at that time then we use an </a:t>
            </a:r>
            <a:r>
              <a:rPr lang="en-US" sz="1800" i="0" dirty="0">
                <a:solidFill>
                  <a:srgbClr val="273239"/>
                </a:solidFill>
                <a:effectLst/>
                <a:highlight>
                  <a:srgbClr val="FFFFFF"/>
                </a:highlight>
                <a:latin typeface="Arial" panose="020B0604020202020204" pitchFamily="34" charset="0"/>
                <a:cs typeface="Arial" panose="020B0604020202020204" pitchFamily="34" charset="0"/>
              </a:rPr>
              <a:t>acceptance test design </a:t>
            </a:r>
            <a:r>
              <a:rPr lang="en-US" sz="1800" b="0" i="0" dirty="0">
                <a:solidFill>
                  <a:srgbClr val="273239"/>
                </a:solidFill>
                <a:effectLst/>
                <a:highlight>
                  <a:srgbClr val="FFFFFF"/>
                </a:highlight>
                <a:latin typeface="Arial" panose="020B0604020202020204" pitchFamily="34" charset="0"/>
                <a:cs typeface="Arial" panose="020B0604020202020204" pitchFamily="34" charset="0"/>
              </a:rPr>
              <a:t>planning which is done at the time of business requirement it will be used as an </a:t>
            </a:r>
            <a:r>
              <a:rPr lang="en-US" sz="1800" i="0" dirty="0">
                <a:solidFill>
                  <a:srgbClr val="273239"/>
                </a:solidFill>
                <a:effectLst/>
                <a:highlight>
                  <a:srgbClr val="FFFFFF"/>
                </a:highlight>
                <a:latin typeface="Arial" panose="020B0604020202020204" pitchFamily="34" charset="0"/>
                <a:cs typeface="Arial" panose="020B0604020202020204" pitchFamily="34" charset="0"/>
              </a:rPr>
              <a:t>input</a:t>
            </a:r>
            <a:r>
              <a:rPr lang="en-US" sz="1800" b="1" i="0" dirty="0">
                <a:solidFill>
                  <a:srgbClr val="273239"/>
                </a:solidFill>
                <a:effectLst/>
                <a:highlight>
                  <a:srgbClr val="FFFFFF"/>
                </a:highlight>
                <a:latin typeface="Arial" panose="020B0604020202020204" pitchFamily="34" charset="0"/>
                <a:cs typeface="Arial" panose="020B0604020202020204" pitchFamily="34" charset="0"/>
              </a:rPr>
              <a:t> </a:t>
            </a:r>
            <a:r>
              <a:rPr lang="en-US" sz="1800" b="0" i="0" dirty="0">
                <a:solidFill>
                  <a:srgbClr val="273239"/>
                </a:solidFill>
                <a:effectLst/>
                <a:highlight>
                  <a:srgbClr val="FFFFFF"/>
                </a:highlight>
                <a:latin typeface="Arial" panose="020B0604020202020204" pitchFamily="34" charset="0"/>
                <a:cs typeface="Arial" panose="020B0604020202020204" pitchFamily="34" charset="0"/>
              </a:rPr>
              <a:t>for acceptance testing.</a:t>
            </a:r>
          </a:p>
          <a:p>
            <a:pPr algn="l" rtl="0" fontAlgn="base">
              <a:lnSpc>
                <a:spcPct val="120000"/>
              </a:lnSpc>
            </a:pPr>
            <a:r>
              <a:rPr lang="en-US" sz="1800" b="1" i="0" dirty="0">
                <a:solidFill>
                  <a:srgbClr val="273239"/>
                </a:solidFill>
                <a:effectLst/>
                <a:highlight>
                  <a:srgbClr val="FFFFFF"/>
                </a:highlight>
                <a:latin typeface="Arial" panose="020B0604020202020204" pitchFamily="34" charset="0"/>
                <a:cs typeface="Arial" panose="020B0604020202020204" pitchFamily="34" charset="0"/>
              </a:rPr>
              <a:t>System Design:</a:t>
            </a:r>
            <a:endParaRPr lang="en-US" sz="1800" b="0"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sz="1800" b="0" i="0" dirty="0">
                <a:solidFill>
                  <a:srgbClr val="273239"/>
                </a:solidFill>
                <a:effectLst/>
                <a:highlight>
                  <a:srgbClr val="FFFFFF"/>
                </a:highlight>
                <a:latin typeface="Arial" panose="020B0604020202020204" pitchFamily="34" charset="0"/>
                <a:cs typeface="Arial" panose="020B0604020202020204" pitchFamily="34" charset="0"/>
              </a:rPr>
              <a:t>Design of the system will start when the overall we are clear with the product requirements, and then need to design the system completely. This understanding will be at the beginning of complete under the product development process. these will be beneficial for the future execution of test cases.</a:t>
            </a:r>
          </a:p>
          <a:p>
            <a:pPr>
              <a:lnSpc>
                <a:spcPct val="120000"/>
              </a:lnSpc>
            </a:pPr>
            <a:endParaRPr lang="en-ZA" sz="1800" dirty="0"/>
          </a:p>
        </p:txBody>
      </p:sp>
    </p:spTree>
    <p:extLst>
      <p:ext uri="{BB962C8B-B14F-4D97-AF65-F5344CB8AC3E}">
        <p14:creationId xmlns:p14="http://schemas.microsoft.com/office/powerpoint/2010/main" val="395842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2F88-1000-8C36-2BD1-DDC6960E8D57}"/>
              </a:ext>
            </a:extLst>
          </p:cNvPr>
          <p:cNvSpPr>
            <a:spLocks noGrp="1"/>
          </p:cNvSpPr>
          <p:nvPr>
            <p:ph type="ctrTitle"/>
          </p:nvPr>
        </p:nvSpPr>
        <p:spPr>
          <a:xfrm>
            <a:off x="1376516" y="170426"/>
            <a:ext cx="9144000" cy="1038942"/>
          </a:xfrm>
        </p:spPr>
        <p:txBody>
          <a:bodyPr/>
          <a:lstStyle/>
          <a:p>
            <a:r>
              <a:rPr lang="en-ZA" b="1" dirty="0">
                <a:latin typeface="Algerian" panose="04020705040A02060702" pitchFamily="82" charset="0"/>
              </a:rPr>
              <a:t>CONT….</a:t>
            </a:r>
          </a:p>
        </p:txBody>
      </p:sp>
      <p:sp>
        <p:nvSpPr>
          <p:cNvPr id="3" name="Subtitle 2">
            <a:extLst>
              <a:ext uri="{FF2B5EF4-FFF2-40B4-BE49-F238E27FC236}">
                <a16:creationId xmlns:a16="http://schemas.microsoft.com/office/drawing/2014/main" id="{47A4EB65-9FBA-3EC7-3878-42D9A31095D2}"/>
              </a:ext>
            </a:extLst>
          </p:cNvPr>
          <p:cNvSpPr>
            <a:spLocks noGrp="1"/>
          </p:cNvSpPr>
          <p:nvPr>
            <p:ph type="subTitle" idx="1"/>
          </p:nvPr>
        </p:nvSpPr>
        <p:spPr>
          <a:xfrm>
            <a:off x="1524000" y="1130710"/>
            <a:ext cx="10166556" cy="5407742"/>
          </a:xfrm>
        </p:spPr>
        <p:txBody>
          <a:bodyPr>
            <a:normAutofit fontScale="62500" lnSpcReduction="20000"/>
          </a:bodyPr>
          <a:lstStyle/>
          <a:p>
            <a:pPr algn="l" rtl="0" fontAlgn="base">
              <a:lnSpc>
                <a:spcPct val="120000"/>
              </a:lnSpc>
            </a:pPr>
            <a:r>
              <a:rPr lang="en-US" sz="2600" b="1" i="0" dirty="0">
                <a:solidFill>
                  <a:srgbClr val="273239"/>
                </a:solidFill>
                <a:effectLst/>
                <a:highlight>
                  <a:srgbClr val="FFFFFF"/>
                </a:highlight>
                <a:latin typeface="Arial" panose="020B0604020202020204" pitchFamily="34" charset="0"/>
                <a:cs typeface="Arial" panose="020B0604020202020204" pitchFamily="34" charset="0"/>
              </a:rPr>
              <a:t>A</a:t>
            </a:r>
            <a:r>
              <a:rPr lang="en-US" sz="2900" b="1" i="0" dirty="0">
                <a:solidFill>
                  <a:srgbClr val="273239"/>
                </a:solidFill>
                <a:effectLst/>
                <a:highlight>
                  <a:srgbClr val="FFFFFF"/>
                </a:highlight>
                <a:latin typeface="Arial" panose="020B0604020202020204" pitchFamily="34" charset="0"/>
                <a:cs typeface="Arial" panose="020B0604020202020204" pitchFamily="34" charset="0"/>
              </a:rPr>
              <a:t>rchitectural Design:</a:t>
            </a:r>
            <a:endParaRPr lang="en-US" sz="2900" b="0"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sz="2900" b="0" i="0" dirty="0">
                <a:solidFill>
                  <a:srgbClr val="273239"/>
                </a:solidFill>
                <a:effectLst/>
                <a:highlight>
                  <a:srgbClr val="FFFFFF"/>
                </a:highlight>
                <a:latin typeface="Arial" panose="020B0604020202020204" pitchFamily="34" charset="0"/>
                <a:cs typeface="Arial" panose="020B0604020202020204" pitchFamily="34" charset="0"/>
              </a:rPr>
              <a:t>In this stage, architectural specifications are comprehended and designed. Usually, several technical approaches are put out, and the ultimate choice is made after considering both the technical and financial viability. The system architecture is further divided into modules that each handle a distinct function. Another name for this is High-Level Design (HLD).</a:t>
            </a:r>
          </a:p>
          <a:p>
            <a:pPr algn="l" rtl="0" fontAlgn="base">
              <a:lnSpc>
                <a:spcPct val="120000"/>
              </a:lnSpc>
            </a:pPr>
            <a:r>
              <a:rPr lang="en-US" sz="2900" b="0" i="0" dirty="0">
                <a:solidFill>
                  <a:srgbClr val="273239"/>
                </a:solidFill>
                <a:effectLst/>
                <a:highlight>
                  <a:srgbClr val="FFFFFF"/>
                </a:highlight>
                <a:latin typeface="Arial" panose="020B0604020202020204" pitchFamily="34" charset="0"/>
                <a:cs typeface="Arial" panose="020B0604020202020204" pitchFamily="34" charset="0"/>
              </a:rPr>
              <a:t>At this point, the exchange of data and communication between the internal modules and external systems are well understood and defined. During this phase, integration tests can be created and documented using the information provided.</a:t>
            </a:r>
            <a:endParaRPr lang="en-US" sz="2900" b="1"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endParaRPr lang="en-US" sz="2900" b="1" dirty="0">
              <a:solidFill>
                <a:srgbClr val="273239"/>
              </a:solidFill>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sz="2900" b="1" i="0" dirty="0">
                <a:solidFill>
                  <a:srgbClr val="273239"/>
                </a:solidFill>
                <a:effectLst/>
                <a:highlight>
                  <a:srgbClr val="FFFFFF"/>
                </a:highlight>
                <a:latin typeface="Arial" panose="020B0604020202020204" pitchFamily="34" charset="0"/>
                <a:cs typeface="Arial" panose="020B0604020202020204" pitchFamily="34" charset="0"/>
              </a:rPr>
              <a:t>Module Design:</a:t>
            </a:r>
            <a:endParaRPr lang="en-US" sz="2900" b="0"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sz="2900" b="0" i="0" dirty="0">
                <a:solidFill>
                  <a:srgbClr val="273239"/>
                </a:solidFill>
                <a:effectLst/>
                <a:highlight>
                  <a:srgbClr val="FFFFFF"/>
                </a:highlight>
                <a:latin typeface="Arial" panose="020B0604020202020204" pitchFamily="34" charset="0"/>
                <a:cs typeface="Arial" panose="020B0604020202020204" pitchFamily="34" charset="0"/>
              </a:rPr>
              <a:t>This phase, known as Low-Level Design (LLD), specifies the comprehensive internal design for every system module. Compatibility between the design and other external systems as well as other modules in the system architecture is crucial. Unit tests are a crucial component of any development process since they assist in identifying and eradicating the majority of mistakes and flaws at an early stage. Based on the internal module designs, these unit tests may now be created.</a:t>
            </a:r>
          </a:p>
          <a:p>
            <a:endParaRPr lang="en-ZA" dirty="0"/>
          </a:p>
        </p:txBody>
      </p:sp>
    </p:spTree>
    <p:extLst>
      <p:ext uri="{BB962C8B-B14F-4D97-AF65-F5344CB8AC3E}">
        <p14:creationId xmlns:p14="http://schemas.microsoft.com/office/powerpoint/2010/main" val="31801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45EA-04C2-8B4D-2390-665B4860289A}"/>
              </a:ext>
            </a:extLst>
          </p:cNvPr>
          <p:cNvSpPr>
            <a:spLocks noGrp="1"/>
          </p:cNvSpPr>
          <p:nvPr>
            <p:ph type="ctrTitle"/>
          </p:nvPr>
        </p:nvSpPr>
        <p:spPr>
          <a:xfrm>
            <a:off x="1494503" y="178466"/>
            <a:ext cx="9144000" cy="1080063"/>
          </a:xfrm>
        </p:spPr>
        <p:txBody>
          <a:bodyPr/>
          <a:lstStyle/>
          <a:p>
            <a:r>
              <a:rPr lang="en-ZA" b="1" dirty="0">
                <a:latin typeface="Algerian" panose="04020705040A02060702" pitchFamily="82" charset="0"/>
              </a:rPr>
              <a:t>CONT…</a:t>
            </a:r>
          </a:p>
        </p:txBody>
      </p:sp>
      <p:sp>
        <p:nvSpPr>
          <p:cNvPr id="3" name="Subtitle 2">
            <a:extLst>
              <a:ext uri="{FF2B5EF4-FFF2-40B4-BE49-F238E27FC236}">
                <a16:creationId xmlns:a16="http://schemas.microsoft.com/office/drawing/2014/main" id="{C3D3E01C-FB50-1345-317C-49E664D97939}"/>
              </a:ext>
            </a:extLst>
          </p:cNvPr>
          <p:cNvSpPr>
            <a:spLocks noGrp="1"/>
          </p:cNvSpPr>
          <p:nvPr>
            <p:ph type="subTitle" idx="1"/>
          </p:nvPr>
        </p:nvSpPr>
        <p:spPr>
          <a:xfrm>
            <a:off x="1524000" y="1189703"/>
            <a:ext cx="9144000" cy="5142271"/>
          </a:xfrm>
        </p:spPr>
        <p:txBody>
          <a:bodyPr>
            <a:normAutofit/>
          </a:bodyPr>
          <a:lstStyle/>
          <a:p>
            <a:pPr algn="l" rtl="0" fontAlgn="base">
              <a:lnSpc>
                <a:spcPct val="120000"/>
              </a:lnSpc>
            </a:pPr>
            <a:r>
              <a:rPr lang="en-US" b="1" i="0" dirty="0">
                <a:solidFill>
                  <a:srgbClr val="273239"/>
                </a:solidFill>
                <a:effectLst/>
                <a:highlight>
                  <a:srgbClr val="FFFFFF"/>
                </a:highlight>
                <a:latin typeface="Arial" panose="020B0604020202020204" pitchFamily="34" charset="0"/>
                <a:cs typeface="Arial" panose="020B0604020202020204" pitchFamily="34" charset="0"/>
              </a:rPr>
              <a:t>Coding Phase:</a:t>
            </a:r>
            <a:endParaRPr lang="en-US" b="0"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b="0" i="0" dirty="0">
                <a:solidFill>
                  <a:srgbClr val="273239"/>
                </a:solidFill>
                <a:effectLst/>
                <a:highlight>
                  <a:srgbClr val="FFFFFF"/>
                </a:highlight>
                <a:latin typeface="Arial" panose="020B0604020202020204" pitchFamily="34" charset="0"/>
                <a:cs typeface="Arial" panose="020B0604020202020204" pitchFamily="34" charset="0"/>
              </a:rPr>
              <a:t>The Coding step involves writing the code for the system modules that were created during the Design phase. The system and architectural requirements are used to determine which programming language is most appropriate.</a:t>
            </a:r>
          </a:p>
          <a:p>
            <a:pPr algn="l" rtl="0" fontAlgn="base">
              <a:lnSpc>
                <a:spcPct val="120000"/>
              </a:lnSpc>
            </a:pPr>
            <a:r>
              <a:rPr lang="en-US" b="0" i="0" dirty="0">
                <a:solidFill>
                  <a:srgbClr val="273239"/>
                </a:solidFill>
                <a:effectLst/>
                <a:highlight>
                  <a:srgbClr val="FFFFFF"/>
                </a:highlight>
                <a:latin typeface="Arial" panose="020B0604020202020204" pitchFamily="34" charset="0"/>
                <a:cs typeface="Arial" panose="020B0604020202020204" pitchFamily="34" charset="0"/>
              </a:rPr>
              <a:t>The coding standards and principles are followed when performing the coding. Before the final build is checked into the </a:t>
            </a:r>
            <a:r>
              <a:rPr lang="en-US" b="0" i="0" dirty="0" smtClean="0">
                <a:solidFill>
                  <a:srgbClr val="273239"/>
                </a:solidFill>
                <a:effectLst/>
                <a:highlight>
                  <a:srgbClr val="FFFFFF"/>
                </a:highlight>
                <a:latin typeface="Arial" panose="020B0604020202020204" pitchFamily="34" charset="0"/>
                <a:cs typeface="Arial" panose="020B0604020202020204" pitchFamily="34" charset="0"/>
              </a:rPr>
              <a:t>repository</a:t>
            </a:r>
            <a:r>
              <a:rPr lang="en-US" b="0" i="0" dirty="0">
                <a:solidFill>
                  <a:srgbClr val="273239"/>
                </a:solidFill>
                <a:effectLst/>
                <a:highlight>
                  <a:srgbClr val="FFFFFF"/>
                </a:highlight>
                <a:latin typeface="Arial" panose="020B0604020202020204" pitchFamily="34" charset="0"/>
                <a:cs typeface="Arial" panose="020B0604020202020204" pitchFamily="34" charset="0"/>
              </a:rPr>
              <a:t>, the code undergoes many code reviews and is optimized for optimal performance.</a:t>
            </a:r>
          </a:p>
          <a:p>
            <a:endParaRPr lang="en-ZA" dirty="0"/>
          </a:p>
        </p:txBody>
      </p:sp>
    </p:spTree>
    <p:extLst>
      <p:ext uri="{BB962C8B-B14F-4D97-AF65-F5344CB8AC3E}">
        <p14:creationId xmlns:p14="http://schemas.microsoft.com/office/powerpoint/2010/main" val="150992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6332-A555-69B0-E1F0-3E4BF13B8D76}"/>
              </a:ext>
            </a:extLst>
          </p:cNvPr>
          <p:cNvSpPr>
            <a:spLocks noGrp="1"/>
          </p:cNvSpPr>
          <p:nvPr>
            <p:ph type="ctrTitle"/>
          </p:nvPr>
        </p:nvSpPr>
        <p:spPr>
          <a:xfrm>
            <a:off x="1484671" y="99808"/>
            <a:ext cx="9144000" cy="1060398"/>
          </a:xfrm>
        </p:spPr>
        <p:txBody>
          <a:bodyPr/>
          <a:lstStyle/>
          <a:p>
            <a:r>
              <a:rPr lang="en-ZA" b="1" dirty="0">
                <a:latin typeface="Algerian" panose="04020705040A02060702" pitchFamily="82" charset="0"/>
              </a:rPr>
              <a:t>Validation phases</a:t>
            </a:r>
          </a:p>
        </p:txBody>
      </p:sp>
      <p:sp>
        <p:nvSpPr>
          <p:cNvPr id="3" name="Subtitle 2">
            <a:extLst>
              <a:ext uri="{FF2B5EF4-FFF2-40B4-BE49-F238E27FC236}">
                <a16:creationId xmlns:a16="http://schemas.microsoft.com/office/drawing/2014/main" id="{5CD3C93F-E03B-950A-568B-2910C62C57A5}"/>
              </a:ext>
            </a:extLst>
          </p:cNvPr>
          <p:cNvSpPr>
            <a:spLocks noGrp="1"/>
          </p:cNvSpPr>
          <p:nvPr>
            <p:ph type="subTitle" idx="1"/>
          </p:nvPr>
        </p:nvSpPr>
        <p:spPr>
          <a:xfrm>
            <a:off x="1524000" y="1160207"/>
            <a:ext cx="9753600" cy="5309420"/>
          </a:xfrm>
        </p:spPr>
        <p:txBody>
          <a:bodyPr>
            <a:normAutofit fontScale="47500" lnSpcReduction="20000"/>
          </a:bodyPr>
          <a:lstStyle/>
          <a:p>
            <a:pPr>
              <a:lnSpc>
                <a:spcPct val="120000"/>
              </a:lnSpc>
            </a:pPr>
            <a:r>
              <a:rPr lang="en-US" sz="3800" b="0" i="0" dirty="0">
                <a:solidFill>
                  <a:srgbClr val="273239"/>
                </a:solidFill>
                <a:effectLst/>
                <a:highlight>
                  <a:srgbClr val="FFFFFF"/>
                </a:highlight>
                <a:latin typeface="Arial" panose="020B0604020202020204" pitchFamily="34" charset="0"/>
                <a:cs typeface="Arial" panose="020B0604020202020204" pitchFamily="34" charset="0"/>
              </a:rPr>
              <a:t>So, V-Model contains Verification phases on one side of the Validation phases on the other side. The verification and Validation phases are joined by the coding phase in a V-shape. Thus, it is called V-Model. </a:t>
            </a:r>
            <a:br>
              <a:rPr lang="en-US" sz="3800" b="0" i="0" dirty="0">
                <a:solidFill>
                  <a:srgbClr val="273239"/>
                </a:solidFill>
                <a:effectLst/>
                <a:highlight>
                  <a:srgbClr val="FFFFFF"/>
                </a:highlight>
                <a:latin typeface="Arial" panose="020B0604020202020204" pitchFamily="34" charset="0"/>
                <a:cs typeface="Arial" panose="020B0604020202020204" pitchFamily="34" charset="0"/>
              </a:rPr>
            </a:br>
            <a:r>
              <a:rPr lang="en-US" sz="3800" b="0" i="0" dirty="0">
                <a:solidFill>
                  <a:srgbClr val="273239"/>
                </a:solidFill>
                <a:effectLst/>
                <a:highlight>
                  <a:srgbClr val="FFFFFF"/>
                </a:highlight>
                <a:latin typeface="Arial" panose="020B0604020202020204" pitchFamily="34" charset="0"/>
                <a:cs typeface="Arial" panose="020B0604020202020204" pitchFamily="34" charset="0"/>
              </a:rPr>
              <a:t>There are several </a:t>
            </a:r>
            <a:r>
              <a:rPr lang="en-US" sz="3800" b="1" i="0" dirty="0">
                <a:solidFill>
                  <a:srgbClr val="273239"/>
                </a:solidFill>
                <a:effectLst/>
                <a:highlight>
                  <a:srgbClr val="FFFFFF"/>
                </a:highlight>
                <a:latin typeface="Arial" panose="020B0604020202020204" pitchFamily="34" charset="0"/>
                <a:cs typeface="Arial" panose="020B0604020202020204" pitchFamily="34" charset="0"/>
              </a:rPr>
              <a:t>Validation</a:t>
            </a:r>
            <a:r>
              <a:rPr lang="en-US" sz="3800" b="0" i="0" dirty="0">
                <a:solidFill>
                  <a:srgbClr val="273239"/>
                </a:solidFill>
                <a:effectLst/>
                <a:highlight>
                  <a:srgbClr val="FFFFFF"/>
                </a:highlight>
                <a:latin typeface="Arial" panose="020B0604020202020204" pitchFamily="34" charset="0"/>
                <a:cs typeface="Arial" panose="020B0604020202020204" pitchFamily="34" charset="0"/>
              </a:rPr>
              <a:t> phases in the V-Model:</a:t>
            </a:r>
          </a:p>
          <a:p>
            <a:pPr algn="l" rtl="0" fontAlgn="base">
              <a:lnSpc>
                <a:spcPct val="120000"/>
              </a:lnSpc>
            </a:pPr>
            <a:r>
              <a:rPr lang="en-US" sz="3800" b="1" i="0" dirty="0">
                <a:solidFill>
                  <a:srgbClr val="273239"/>
                </a:solidFill>
                <a:effectLst/>
                <a:highlight>
                  <a:srgbClr val="FFFFFF"/>
                </a:highlight>
                <a:latin typeface="Arial" panose="020B0604020202020204" pitchFamily="34" charset="0"/>
                <a:cs typeface="Arial" panose="020B0604020202020204" pitchFamily="34" charset="0"/>
              </a:rPr>
              <a:t>Unit Testing:</a:t>
            </a:r>
            <a:endParaRPr lang="en-US" sz="3800" b="0"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sz="3800" b="0" i="0" dirty="0">
                <a:solidFill>
                  <a:srgbClr val="273239"/>
                </a:solidFill>
                <a:effectLst/>
                <a:highlight>
                  <a:srgbClr val="FFFFFF"/>
                </a:highlight>
                <a:latin typeface="Arial" panose="020B0604020202020204" pitchFamily="34" charset="0"/>
                <a:cs typeface="Arial" panose="020B0604020202020204" pitchFamily="34" charset="0"/>
              </a:rPr>
              <a:t>Unit Test Plans are developed during the module design phase. These Unit Test Plans are executed to eliminate bugs in code or unit level.</a:t>
            </a:r>
          </a:p>
          <a:p>
            <a:pPr algn="l" rtl="0" fontAlgn="base">
              <a:lnSpc>
                <a:spcPct val="120000"/>
              </a:lnSpc>
            </a:pPr>
            <a:r>
              <a:rPr lang="en-US" sz="3800" b="1" i="0" dirty="0">
                <a:solidFill>
                  <a:srgbClr val="273239"/>
                </a:solidFill>
                <a:effectLst/>
                <a:highlight>
                  <a:srgbClr val="FFFFFF"/>
                </a:highlight>
                <a:latin typeface="Arial" panose="020B0604020202020204" pitchFamily="34" charset="0"/>
                <a:cs typeface="Arial" panose="020B0604020202020204" pitchFamily="34" charset="0"/>
              </a:rPr>
              <a:t>Integration testing:</a:t>
            </a:r>
            <a:endParaRPr lang="en-US" sz="3800" b="0"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sz="3800" b="0" i="0" dirty="0">
                <a:solidFill>
                  <a:srgbClr val="273239"/>
                </a:solidFill>
                <a:effectLst/>
                <a:highlight>
                  <a:srgbClr val="FFFFFF"/>
                </a:highlight>
                <a:latin typeface="Arial" panose="020B0604020202020204" pitchFamily="34" charset="0"/>
                <a:cs typeface="Arial" panose="020B0604020202020204" pitchFamily="34" charset="0"/>
              </a:rPr>
              <a:t>After completion of unit testing Integration testing is performed. In integration testing, the modules are integrated and the system is tested. Integration testing is performed in the Architecture design phase. This test verifies the communication of modules among themselves.</a:t>
            </a:r>
          </a:p>
          <a:p>
            <a:pPr algn="l" rtl="0" fontAlgn="base">
              <a:lnSpc>
                <a:spcPct val="120000"/>
              </a:lnSpc>
            </a:pPr>
            <a:r>
              <a:rPr lang="en-US" sz="3800" b="1" i="0" dirty="0">
                <a:solidFill>
                  <a:srgbClr val="273239"/>
                </a:solidFill>
                <a:effectLst/>
                <a:highlight>
                  <a:srgbClr val="FFFFFF"/>
                </a:highlight>
                <a:latin typeface="Arial" panose="020B0604020202020204" pitchFamily="34" charset="0"/>
                <a:cs typeface="Arial" panose="020B0604020202020204" pitchFamily="34" charset="0"/>
              </a:rPr>
              <a:t>System Testing:</a:t>
            </a:r>
            <a:endParaRPr lang="en-US" sz="3800" b="0"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sz="3800" b="0" i="0" dirty="0">
                <a:solidFill>
                  <a:srgbClr val="273239"/>
                </a:solidFill>
                <a:effectLst/>
                <a:highlight>
                  <a:srgbClr val="FFFFFF"/>
                </a:highlight>
                <a:latin typeface="Arial" panose="020B0604020202020204" pitchFamily="34" charset="0"/>
                <a:cs typeface="Arial" panose="020B0604020202020204" pitchFamily="34" charset="0"/>
              </a:rPr>
              <a:t>System testing tests the complete application with its functionality, inter-dependency, and communication. It tests the functional and non-functional requirements of the developed application</a:t>
            </a:r>
            <a:r>
              <a:rPr lang="en-US" sz="3300" b="0" i="0" dirty="0">
                <a:solidFill>
                  <a:srgbClr val="273239"/>
                </a:solidFill>
                <a:effectLst/>
                <a:highlight>
                  <a:srgbClr val="FFFFFF"/>
                </a:highlight>
                <a:latin typeface="Arial" panose="020B0604020202020204" pitchFamily="34" charset="0"/>
                <a:cs typeface="Arial" panose="020B0604020202020204" pitchFamily="34" charset="0"/>
              </a:rPr>
              <a:t>.</a:t>
            </a:r>
          </a:p>
          <a:p>
            <a:endParaRPr lang="en-US" b="0" i="0" dirty="0">
              <a:solidFill>
                <a:srgbClr val="273239"/>
              </a:solidFill>
              <a:effectLst/>
              <a:highlight>
                <a:srgbClr val="FFFFFF"/>
              </a:highlight>
              <a:latin typeface="Arial" panose="020B0604020202020204" pitchFamily="34" charset="0"/>
              <a:cs typeface="Arial" panose="020B0604020202020204" pitchFamily="34" charset="0"/>
            </a:endParaRPr>
          </a:p>
          <a:p>
            <a:endParaRPr lang="en-ZA" dirty="0"/>
          </a:p>
        </p:txBody>
      </p:sp>
    </p:spTree>
    <p:extLst>
      <p:ext uri="{BB962C8B-B14F-4D97-AF65-F5344CB8AC3E}">
        <p14:creationId xmlns:p14="http://schemas.microsoft.com/office/powerpoint/2010/main" val="77905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2D51-A5D6-6437-BEC2-97DC2B9D7E4A}"/>
              </a:ext>
            </a:extLst>
          </p:cNvPr>
          <p:cNvSpPr>
            <a:spLocks noGrp="1"/>
          </p:cNvSpPr>
          <p:nvPr>
            <p:ph type="ctrTitle"/>
          </p:nvPr>
        </p:nvSpPr>
        <p:spPr>
          <a:xfrm>
            <a:off x="1524000" y="205506"/>
            <a:ext cx="9144000" cy="866210"/>
          </a:xfrm>
        </p:spPr>
        <p:txBody>
          <a:bodyPr>
            <a:normAutofit fontScale="90000"/>
          </a:bodyPr>
          <a:lstStyle/>
          <a:p>
            <a:r>
              <a:rPr lang="en-ZA" b="1" dirty="0">
                <a:latin typeface="Algerian" panose="04020705040A02060702" pitchFamily="82" charset="0"/>
              </a:rPr>
              <a:t>CONT…</a:t>
            </a:r>
          </a:p>
        </p:txBody>
      </p:sp>
      <p:sp>
        <p:nvSpPr>
          <p:cNvPr id="3" name="Subtitle 2">
            <a:extLst>
              <a:ext uri="{FF2B5EF4-FFF2-40B4-BE49-F238E27FC236}">
                <a16:creationId xmlns:a16="http://schemas.microsoft.com/office/drawing/2014/main" id="{9196D171-F708-FB2B-CD8F-7F515B0370A0}"/>
              </a:ext>
            </a:extLst>
          </p:cNvPr>
          <p:cNvSpPr>
            <a:spLocks noGrp="1"/>
          </p:cNvSpPr>
          <p:nvPr>
            <p:ph type="subTitle" idx="1"/>
          </p:nvPr>
        </p:nvSpPr>
        <p:spPr>
          <a:xfrm>
            <a:off x="1523999" y="1140542"/>
            <a:ext cx="9586453" cy="5275979"/>
          </a:xfrm>
        </p:spPr>
        <p:txBody>
          <a:bodyPr>
            <a:normAutofit fontScale="77500" lnSpcReduction="20000"/>
          </a:bodyPr>
          <a:lstStyle/>
          <a:p>
            <a:pPr algn="l" rtl="0" fontAlgn="base">
              <a:lnSpc>
                <a:spcPct val="120000"/>
              </a:lnSpc>
            </a:pPr>
            <a:r>
              <a:rPr lang="en-US" b="1" i="0" dirty="0">
                <a:solidFill>
                  <a:srgbClr val="273239"/>
                </a:solidFill>
                <a:effectLst/>
                <a:highlight>
                  <a:srgbClr val="FFFFFF"/>
                </a:highlight>
                <a:latin typeface="Arial" panose="020B0604020202020204" pitchFamily="34" charset="0"/>
                <a:cs typeface="Arial" panose="020B0604020202020204" pitchFamily="34" charset="0"/>
              </a:rPr>
              <a:t>User Acceptance Testing (UAT):</a:t>
            </a:r>
            <a:endParaRPr lang="en-US" b="0" i="0" dirty="0">
              <a:solidFill>
                <a:srgbClr val="273239"/>
              </a:solidFill>
              <a:effectLst/>
              <a:highlight>
                <a:srgbClr val="FFFFFF"/>
              </a:highlight>
              <a:latin typeface="Arial" panose="020B0604020202020204" pitchFamily="34" charset="0"/>
              <a:cs typeface="Arial" panose="020B0604020202020204" pitchFamily="34" charset="0"/>
            </a:endParaRPr>
          </a:p>
          <a:p>
            <a:pPr algn="l" rtl="0" fontAlgn="base">
              <a:lnSpc>
                <a:spcPct val="120000"/>
              </a:lnSpc>
            </a:pPr>
            <a:r>
              <a:rPr lang="en-US" b="0" i="0" dirty="0">
                <a:solidFill>
                  <a:srgbClr val="273239"/>
                </a:solidFill>
                <a:effectLst/>
                <a:highlight>
                  <a:srgbClr val="FFFFFF"/>
                </a:highlight>
                <a:latin typeface="Arial" panose="020B0604020202020204" pitchFamily="34" charset="0"/>
                <a:cs typeface="Arial" panose="020B0604020202020204" pitchFamily="34" charset="0"/>
              </a:rPr>
              <a:t>UAT is performed in a user environment that resembles the production environment. UAT verifies that the delivered system meets the user’s requirement and the system is ready for use in the real world.</a:t>
            </a:r>
          </a:p>
          <a:p>
            <a:pPr algn="l" fontAlgn="base">
              <a:lnSpc>
                <a:spcPct val="120000"/>
              </a:lnSpc>
            </a:pPr>
            <a:r>
              <a:rPr lang="en-US" b="1" i="0" dirty="0">
                <a:solidFill>
                  <a:srgbClr val="273239"/>
                </a:solidFill>
                <a:effectLst/>
                <a:highlight>
                  <a:srgbClr val="FFFFFF"/>
                </a:highlight>
                <a:latin typeface="Arial" panose="020B0604020202020204" pitchFamily="34" charset="0"/>
                <a:cs typeface="Arial" panose="020B0604020202020204" pitchFamily="34" charset="0"/>
              </a:rPr>
              <a:t>Design Phase: </a:t>
            </a:r>
          </a:p>
          <a:p>
            <a:pPr algn="l" fontAlgn="base">
              <a:lnSpc>
                <a:spcPct val="120000"/>
              </a:lnSpc>
              <a:buFont typeface="Arial" panose="020B0604020202020204" pitchFamily="34" charset="0"/>
              <a:buChar char="•"/>
            </a:pPr>
            <a:r>
              <a:rPr lang="en-US" b="1" i="0" dirty="0">
                <a:solidFill>
                  <a:srgbClr val="273239"/>
                </a:solidFill>
                <a:effectLst/>
                <a:highlight>
                  <a:srgbClr val="FFFFFF"/>
                </a:highlight>
                <a:latin typeface="Arial" panose="020B0604020202020204" pitchFamily="34" charset="0"/>
                <a:cs typeface="Arial" panose="020B0604020202020204" pitchFamily="34" charset="0"/>
              </a:rPr>
              <a:t>Requirement Analysis:</a:t>
            </a:r>
            <a:r>
              <a:rPr lang="en-US" b="0" i="0" dirty="0">
                <a:solidFill>
                  <a:srgbClr val="273239"/>
                </a:solidFill>
                <a:effectLst/>
                <a:highlight>
                  <a:srgbClr val="FFFFFF"/>
                </a:highlight>
                <a:latin typeface="Arial" panose="020B0604020202020204" pitchFamily="34" charset="0"/>
                <a:cs typeface="Arial" panose="020B0604020202020204" pitchFamily="34" charset="0"/>
              </a:rPr>
              <a:t> This phase contains detailed communication with the customer to understand their requirements and expectations. This stage is known as Requirement Gathering.</a:t>
            </a:r>
          </a:p>
          <a:p>
            <a:pPr algn="l" fontAlgn="base">
              <a:lnSpc>
                <a:spcPct val="120000"/>
              </a:lnSpc>
              <a:buFont typeface="Arial" panose="020B0604020202020204" pitchFamily="34" charset="0"/>
              <a:buChar char="•"/>
            </a:pPr>
            <a:r>
              <a:rPr lang="en-US" b="1" i="0" dirty="0">
                <a:solidFill>
                  <a:srgbClr val="273239"/>
                </a:solidFill>
                <a:effectLst/>
                <a:highlight>
                  <a:srgbClr val="FFFFFF"/>
                </a:highlight>
                <a:latin typeface="Arial" panose="020B0604020202020204" pitchFamily="34" charset="0"/>
                <a:cs typeface="Arial" panose="020B0604020202020204" pitchFamily="34" charset="0"/>
              </a:rPr>
              <a:t>System Design:</a:t>
            </a:r>
            <a:r>
              <a:rPr lang="en-US" b="0" i="0" dirty="0">
                <a:solidFill>
                  <a:srgbClr val="273239"/>
                </a:solidFill>
                <a:effectLst/>
                <a:highlight>
                  <a:srgbClr val="FFFFFF"/>
                </a:highlight>
                <a:latin typeface="Arial" panose="020B0604020202020204" pitchFamily="34" charset="0"/>
                <a:cs typeface="Arial" panose="020B0604020202020204" pitchFamily="34" charset="0"/>
              </a:rPr>
              <a:t> This phase contains the system design and the complete hardware and communication setup for developing the product.</a:t>
            </a:r>
          </a:p>
          <a:p>
            <a:pPr algn="l" fontAlgn="base">
              <a:lnSpc>
                <a:spcPct val="120000"/>
              </a:lnSpc>
              <a:buFont typeface="Arial" panose="020B0604020202020204" pitchFamily="34" charset="0"/>
              <a:buChar char="•"/>
            </a:pPr>
            <a:r>
              <a:rPr lang="en-US" b="1" i="0" dirty="0">
                <a:solidFill>
                  <a:srgbClr val="273239"/>
                </a:solidFill>
                <a:effectLst/>
                <a:highlight>
                  <a:srgbClr val="FFFFFF"/>
                </a:highlight>
                <a:latin typeface="Arial" panose="020B0604020202020204" pitchFamily="34" charset="0"/>
                <a:cs typeface="Arial" panose="020B0604020202020204" pitchFamily="34" charset="0"/>
              </a:rPr>
              <a:t>Architectural Design:</a:t>
            </a:r>
            <a:r>
              <a:rPr lang="en-US" b="0" i="0" dirty="0">
                <a:solidFill>
                  <a:srgbClr val="273239"/>
                </a:solidFill>
                <a:effectLst/>
                <a:highlight>
                  <a:srgbClr val="FFFFFF"/>
                </a:highlight>
                <a:latin typeface="Arial" panose="020B0604020202020204" pitchFamily="34" charset="0"/>
                <a:cs typeface="Arial" panose="020B0604020202020204" pitchFamily="34" charset="0"/>
              </a:rPr>
              <a:t> System design is broken down further into modules taking up different functionalities. The data transfer and communication between the internal modules and with the outside world (other systems) is clearly understood.</a:t>
            </a:r>
          </a:p>
          <a:p>
            <a:pPr algn="l" fontAlgn="base">
              <a:lnSpc>
                <a:spcPct val="120000"/>
              </a:lnSpc>
              <a:buFont typeface="Arial" panose="020B0604020202020204" pitchFamily="34" charset="0"/>
              <a:buChar char="•"/>
            </a:pPr>
            <a:r>
              <a:rPr lang="en-US" b="1" i="0" dirty="0">
                <a:solidFill>
                  <a:srgbClr val="273239"/>
                </a:solidFill>
                <a:effectLst/>
                <a:highlight>
                  <a:srgbClr val="FFFFFF"/>
                </a:highlight>
                <a:latin typeface="Arial" panose="020B0604020202020204" pitchFamily="34" charset="0"/>
                <a:cs typeface="Arial" panose="020B0604020202020204" pitchFamily="34" charset="0"/>
              </a:rPr>
              <a:t>Module Design:</a:t>
            </a:r>
            <a:r>
              <a:rPr lang="en-US" b="0" i="0" dirty="0">
                <a:solidFill>
                  <a:srgbClr val="273239"/>
                </a:solidFill>
                <a:effectLst/>
                <a:highlight>
                  <a:srgbClr val="FFFFFF"/>
                </a:highlight>
                <a:latin typeface="Arial" panose="020B0604020202020204" pitchFamily="34" charset="0"/>
                <a:cs typeface="Arial" panose="020B0604020202020204" pitchFamily="34" charset="0"/>
              </a:rPr>
              <a:t> In this phase, the system breaks down into small modules. The detailed design of modules is specified, also known as Low-Level Design (LLD).</a:t>
            </a:r>
          </a:p>
          <a:p>
            <a:endParaRPr lang="en-ZA" dirty="0"/>
          </a:p>
        </p:txBody>
      </p:sp>
    </p:spTree>
    <p:extLst>
      <p:ext uri="{BB962C8B-B14F-4D97-AF65-F5344CB8AC3E}">
        <p14:creationId xmlns:p14="http://schemas.microsoft.com/office/powerpoint/2010/main" val="411849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6125-FE44-C205-77AB-962E4491411B}"/>
              </a:ext>
            </a:extLst>
          </p:cNvPr>
          <p:cNvSpPr>
            <a:spLocks noGrp="1"/>
          </p:cNvSpPr>
          <p:nvPr>
            <p:ph type="ctrTitle"/>
          </p:nvPr>
        </p:nvSpPr>
        <p:spPr>
          <a:xfrm>
            <a:off x="1524000" y="168634"/>
            <a:ext cx="9144000" cy="1050566"/>
          </a:xfrm>
        </p:spPr>
        <p:txBody>
          <a:bodyPr/>
          <a:lstStyle/>
          <a:p>
            <a:r>
              <a:rPr lang="en-ZA" b="1" dirty="0">
                <a:latin typeface="Algerian" panose="04020705040A02060702" pitchFamily="82" charset="0"/>
              </a:rPr>
              <a:t>CONT…</a:t>
            </a:r>
          </a:p>
        </p:txBody>
      </p:sp>
      <p:sp>
        <p:nvSpPr>
          <p:cNvPr id="3" name="Subtitle 2">
            <a:extLst>
              <a:ext uri="{FF2B5EF4-FFF2-40B4-BE49-F238E27FC236}">
                <a16:creationId xmlns:a16="http://schemas.microsoft.com/office/drawing/2014/main" id="{DEE64E65-0D96-3C01-0FC9-333675B09B56}"/>
              </a:ext>
            </a:extLst>
          </p:cNvPr>
          <p:cNvSpPr>
            <a:spLocks noGrp="1"/>
          </p:cNvSpPr>
          <p:nvPr>
            <p:ph type="subTitle" idx="1"/>
          </p:nvPr>
        </p:nvSpPr>
        <p:spPr>
          <a:xfrm>
            <a:off x="1524000" y="1219200"/>
            <a:ext cx="9969910" cy="5407741"/>
          </a:xfrm>
        </p:spPr>
        <p:txBody>
          <a:bodyPr>
            <a:normAutofit fontScale="85000" lnSpcReduction="20000"/>
          </a:bodyPr>
          <a:lstStyle/>
          <a:p>
            <a:pPr algn="l" fontAlgn="base">
              <a:lnSpc>
                <a:spcPct val="120000"/>
              </a:lnSpc>
            </a:pPr>
            <a:r>
              <a:rPr lang="en-US" sz="2600" b="1" i="0" dirty="0">
                <a:solidFill>
                  <a:srgbClr val="273239"/>
                </a:solidFill>
                <a:effectLst/>
                <a:highlight>
                  <a:srgbClr val="FFFFFF"/>
                </a:highlight>
                <a:latin typeface="Nunito" pitchFamily="2" charset="0"/>
                <a:cs typeface="Arial" panose="020B0604020202020204" pitchFamily="34" charset="0"/>
              </a:rPr>
              <a:t>Testing Phases: </a:t>
            </a:r>
          </a:p>
          <a:p>
            <a:pPr algn="l" fontAlgn="base">
              <a:lnSpc>
                <a:spcPct val="120000"/>
              </a:lnSpc>
              <a:buFont typeface="Arial" panose="020B0604020202020204" pitchFamily="34" charset="0"/>
              <a:buChar char="•"/>
            </a:pPr>
            <a:r>
              <a:rPr lang="en-US" sz="2600" b="1" i="0" dirty="0">
                <a:solidFill>
                  <a:srgbClr val="273239"/>
                </a:solidFill>
                <a:effectLst/>
                <a:highlight>
                  <a:srgbClr val="FFFFFF"/>
                </a:highlight>
                <a:latin typeface="Nunito" pitchFamily="2" charset="0"/>
                <a:cs typeface="Arial" panose="020B0604020202020204" pitchFamily="34" charset="0"/>
              </a:rPr>
              <a:t>Unit Testing:</a:t>
            </a:r>
            <a:r>
              <a:rPr lang="en-US" sz="2600" b="0" i="0" dirty="0">
                <a:solidFill>
                  <a:srgbClr val="273239"/>
                </a:solidFill>
                <a:effectLst/>
                <a:highlight>
                  <a:srgbClr val="FFFFFF"/>
                </a:highlight>
                <a:latin typeface="Nunito" pitchFamily="2" charset="0"/>
                <a:cs typeface="Arial" panose="020B0604020202020204" pitchFamily="34" charset="0"/>
              </a:rPr>
              <a:t> Unit Test Plans are developed during the module design phase. These Unit Test Plans are executed to eliminate bugs at the code or unit level.</a:t>
            </a:r>
          </a:p>
          <a:p>
            <a:pPr algn="l" fontAlgn="base">
              <a:lnSpc>
                <a:spcPct val="120000"/>
              </a:lnSpc>
              <a:buFont typeface="Arial" panose="020B0604020202020204" pitchFamily="34" charset="0"/>
              <a:buChar char="•"/>
            </a:pPr>
            <a:r>
              <a:rPr lang="en-US" sz="2600" b="1" i="0" dirty="0">
                <a:solidFill>
                  <a:srgbClr val="273239"/>
                </a:solidFill>
                <a:effectLst/>
                <a:highlight>
                  <a:srgbClr val="FFFFFF"/>
                </a:highlight>
                <a:latin typeface="Nunito" pitchFamily="2" charset="0"/>
                <a:cs typeface="Arial" panose="020B0604020202020204" pitchFamily="34" charset="0"/>
              </a:rPr>
              <a:t>Integration testing:</a:t>
            </a:r>
            <a:r>
              <a:rPr lang="en-US" sz="2600" b="0" i="0" dirty="0">
                <a:solidFill>
                  <a:srgbClr val="273239"/>
                </a:solidFill>
                <a:effectLst/>
                <a:highlight>
                  <a:srgbClr val="FFFFFF"/>
                </a:highlight>
                <a:latin typeface="Nunito" pitchFamily="2" charset="0"/>
                <a:cs typeface="Arial" panose="020B0604020202020204" pitchFamily="34" charset="0"/>
              </a:rPr>
              <a:t> After completion of unit testing Integration testing is performed. In integration testing, the modules are integrated, and the system is tested. Integration testing is performed in the Architecture design phase. This test verifies the communication of modules among themselves.</a:t>
            </a:r>
          </a:p>
          <a:p>
            <a:pPr algn="l" fontAlgn="base">
              <a:lnSpc>
                <a:spcPct val="120000"/>
              </a:lnSpc>
              <a:buFont typeface="Arial" panose="020B0604020202020204" pitchFamily="34" charset="0"/>
              <a:buChar char="•"/>
            </a:pPr>
            <a:r>
              <a:rPr lang="en-US" sz="2600" b="1" i="0" dirty="0">
                <a:solidFill>
                  <a:srgbClr val="273239"/>
                </a:solidFill>
                <a:effectLst/>
                <a:highlight>
                  <a:srgbClr val="FFFFFF"/>
                </a:highlight>
                <a:latin typeface="Nunito" pitchFamily="2" charset="0"/>
                <a:cs typeface="Arial" panose="020B0604020202020204" pitchFamily="34" charset="0"/>
              </a:rPr>
              <a:t>System Testing:</a:t>
            </a:r>
            <a:r>
              <a:rPr lang="en-US" sz="2600" b="0" i="0" dirty="0">
                <a:solidFill>
                  <a:srgbClr val="273239"/>
                </a:solidFill>
                <a:effectLst/>
                <a:highlight>
                  <a:srgbClr val="FFFFFF"/>
                </a:highlight>
                <a:latin typeface="Nunito" pitchFamily="2" charset="0"/>
                <a:cs typeface="Arial" panose="020B0604020202020204" pitchFamily="34" charset="0"/>
              </a:rPr>
              <a:t> System testing tests the complete application with its functionality, interdependency, and communication. It tests the functional and non-functional requirements of the developed application.</a:t>
            </a:r>
          </a:p>
          <a:p>
            <a:pPr algn="l" fontAlgn="base">
              <a:lnSpc>
                <a:spcPct val="120000"/>
              </a:lnSpc>
              <a:buFont typeface="Arial" panose="020B0604020202020204" pitchFamily="34" charset="0"/>
              <a:buChar char="•"/>
            </a:pPr>
            <a:r>
              <a:rPr lang="en-US" sz="2600" b="1" i="0" dirty="0">
                <a:solidFill>
                  <a:srgbClr val="273239"/>
                </a:solidFill>
                <a:effectLst/>
                <a:highlight>
                  <a:srgbClr val="FFFFFF"/>
                </a:highlight>
                <a:latin typeface="Nunito" pitchFamily="2" charset="0"/>
                <a:cs typeface="Arial" panose="020B0604020202020204" pitchFamily="34" charset="0"/>
              </a:rPr>
              <a:t>User Acceptance Testing (UAT):</a:t>
            </a:r>
            <a:r>
              <a:rPr lang="en-US" sz="2600" b="0" i="0" dirty="0">
                <a:solidFill>
                  <a:srgbClr val="273239"/>
                </a:solidFill>
                <a:effectLst/>
                <a:highlight>
                  <a:srgbClr val="FFFFFF"/>
                </a:highlight>
                <a:latin typeface="Nunito" pitchFamily="2" charset="0"/>
                <a:cs typeface="Arial" panose="020B0604020202020204" pitchFamily="34" charset="0"/>
              </a:rPr>
              <a:t> UAT is performed in a user environment that resembles the production environment. UAT verifies that the delivered system meets the user’s requirement and the system is ready for use in the real world.</a:t>
            </a:r>
          </a:p>
          <a:p>
            <a:endParaRPr lang="en-ZA" dirty="0"/>
          </a:p>
        </p:txBody>
      </p:sp>
    </p:spTree>
    <p:extLst>
      <p:ext uri="{BB962C8B-B14F-4D97-AF65-F5344CB8AC3E}">
        <p14:creationId xmlns:p14="http://schemas.microsoft.com/office/powerpoint/2010/main" val="40016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37E4-6C01-E679-3F1C-9134756D0DE5}"/>
              </a:ext>
            </a:extLst>
          </p:cNvPr>
          <p:cNvSpPr>
            <a:spLocks noGrp="1"/>
          </p:cNvSpPr>
          <p:nvPr>
            <p:ph type="ctrTitle"/>
          </p:nvPr>
        </p:nvSpPr>
        <p:spPr>
          <a:xfrm>
            <a:off x="1524000" y="296454"/>
            <a:ext cx="9144000" cy="1040734"/>
          </a:xfrm>
        </p:spPr>
        <p:txBody>
          <a:bodyPr>
            <a:normAutofit/>
          </a:bodyPr>
          <a:lstStyle/>
          <a:p>
            <a:r>
              <a:rPr lang="en-ZA" sz="4400" b="1" dirty="0">
                <a:latin typeface="Algerian" panose="04020705040A02060702" pitchFamily="82" charset="0"/>
              </a:rPr>
              <a:t>Principles of  V-Model</a:t>
            </a:r>
          </a:p>
        </p:txBody>
      </p:sp>
      <p:sp>
        <p:nvSpPr>
          <p:cNvPr id="3" name="Subtitle 2">
            <a:extLst>
              <a:ext uri="{FF2B5EF4-FFF2-40B4-BE49-F238E27FC236}">
                <a16:creationId xmlns:a16="http://schemas.microsoft.com/office/drawing/2014/main" id="{EA9C7F16-2590-B5C0-C90F-5287CCD294CD}"/>
              </a:ext>
            </a:extLst>
          </p:cNvPr>
          <p:cNvSpPr>
            <a:spLocks noGrp="1"/>
          </p:cNvSpPr>
          <p:nvPr>
            <p:ph type="subTitle" idx="1"/>
          </p:nvPr>
        </p:nvSpPr>
        <p:spPr>
          <a:xfrm>
            <a:off x="1524000" y="1425677"/>
            <a:ext cx="9144000" cy="4847304"/>
          </a:xfrm>
        </p:spPr>
        <p:txBody>
          <a:bodyPr>
            <a:normAutofit fontScale="92500" lnSpcReduction="10000"/>
          </a:bodyPr>
          <a:lstStyle/>
          <a:p>
            <a:pPr algn="l" fontAlgn="base">
              <a:lnSpc>
                <a:spcPct val="110000"/>
              </a:lnSpc>
              <a:buFont typeface="Arial" panose="020B0604020202020204" pitchFamily="34" charset="0"/>
              <a:buChar char="•"/>
            </a:pPr>
            <a:r>
              <a:rPr lang="en-US" b="1" i="0" dirty="0">
                <a:solidFill>
                  <a:srgbClr val="273239"/>
                </a:solidFill>
                <a:effectLst/>
                <a:highlight>
                  <a:srgbClr val="FFFFFF"/>
                </a:highlight>
                <a:latin typeface="Nunito" pitchFamily="2" charset="0"/>
              </a:rPr>
              <a:t>Large to Small:</a:t>
            </a:r>
            <a:r>
              <a:rPr lang="en-US" b="0" i="0" dirty="0">
                <a:solidFill>
                  <a:srgbClr val="273239"/>
                </a:solidFill>
                <a:effectLst/>
                <a:highlight>
                  <a:srgbClr val="FFFFFF"/>
                </a:highlight>
                <a:latin typeface="Nunito" pitchFamily="2" charset="0"/>
              </a:rPr>
              <a:t> In V-Model, testing is done in a hierarchical perspective, for example, requirements identified by the project team, creating High-Level Design, and Detailed Design phases of the project. As each of these phases is completed the requirements, they are defining become more and more refined and detailed.</a:t>
            </a:r>
          </a:p>
          <a:p>
            <a:pPr algn="l" fontAlgn="base">
              <a:lnSpc>
                <a:spcPct val="110000"/>
              </a:lnSpc>
              <a:buFont typeface="Arial" panose="020B0604020202020204" pitchFamily="34" charset="0"/>
              <a:buChar char="•"/>
            </a:pPr>
            <a:r>
              <a:rPr lang="en-US" b="1" i="0" dirty="0">
                <a:solidFill>
                  <a:srgbClr val="273239"/>
                </a:solidFill>
                <a:effectLst/>
                <a:highlight>
                  <a:srgbClr val="FFFFFF"/>
                </a:highlight>
                <a:latin typeface="Nunito" pitchFamily="2" charset="0"/>
              </a:rPr>
              <a:t>Data/Process Integrity:</a:t>
            </a:r>
            <a:r>
              <a:rPr lang="en-US" b="0" i="0" dirty="0">
                <a:solidFill>
                  <a:srgbClr val="273239"/>
                </a:solidFill>
                <a:effectLst/>
                <a:highlight>
                  <a:srgbClr val="FFFFFF"/>
                </a:highlight>
                <a:latin typeface="Nunito" pitchFamily="2" charset="0"/>
              </a:rPr>
              <a:t> This principle states that the successful design of any project requires the incorporation and cohesion of both data and processes. Process elements must be identified at every requirement.</a:t>
            </a:r>
          </a:p>
          <a:p>
            <a:pPr algn="l" fontAlgn="base">
              <a:lnSpc>
                <a:spcPct val="110000"/>
              </a:lnSpc>
              <a:buFont typeface="Arial" panose="020B0604020202020204" pitchFamily="34" charset="0"/>
              <a:buChar char="•"/>
            </a:pPr>
            <a:r>
              <a:rPr lang="en-US" b="1" i="0" dirty="0">
                <a:solidFill>
                  <a:srgbClr val="273239"/>
                </a:solidFill>
                <a:effectLst/>
                <a:highlight>
                  <a:srgbClr val="FFFFFF"/>
                </a:highlight>
                <a:latin typeface="Nunito" pitchFamily="2" charset="0"/>
              </a:rPr>
              <a:t>Scalability:</a:t>
            </a:r>
            <a:r>
              <a:rPr lang="en-US" b="0" i="0" dirty="0">
                <a:solidFill>
                  <a:srgbClr val="273239"/>
                </a:solidFill>
                <a:effectLst/>
                <a:highlight>
                  <a:srgbClr val="FFFFFF"/>
                </a:highlight>
                <a:latin typeface="Nunito" pitchFamily="2" charset="0"/>
              </a:rPr>
              <a:t> This principle states that the V-Model concept has the flexibility to accommodate any IT project irrespective of its size, complexity, or duration.</a:t>
            </a:r>
          </a:p>
          <a:p>
            <a:pPr algn="l" fontAlgn="base">
              <a:lnSpc>
                <a:spcPct val="110000"/>
              </a:lnSpc>
              <a:buFont typeface="Arial" panose="020B0604020202020204" pitchFamily="34" charset="0"/>
              <a:buChar char="•"/>
            </a:pPr>
            <a:r>
              <a:rPr lang="en-US" b="1" i="0" dirty="0">
                <a:solidFill>
                  <a:srgbClr val="273239"/>
                </a:solidFill>
                <a:effectLst/>
                <a:highlight>
                  <a:srgbClr val="FFFFFF"/>
                </a:highlight>
                <a:latin typeface="Nunito" pitchFamily="2" charset="0"/>
              </a:rPr>
              <a:t>Cross Referencing:</a:t>
            </a:r>
            <a:r>
              <a:rPr lang="en-US" b="0" i="0" dirty="0">
                <a:solidFill>
                  <a:srgbClr val="273239"/>
                </a:solidFill>
                <a:effectLst/>
                <a:highlight>
                  <a:srgbClr val="FFFFFF"/>
                </a:highlight>
                <a:latin typeface="Nunito" pitchFamily="2" charset="0"/>
              </a:rPr>
              <a:t> A direct correlation between requirements and corresponding testing activity is known as cross-referencing.</a:t>
            </a:r>
          </a:p>
          <a:p>
            <a:endParaRPr lang="en-ZA" dirty="0"/>
          </a:p>
        </p:txBody>
      </p:sp>
    </p:spTree>
    <p:extLst>
      <p:ext uri="{BB962C8B-B14F-4D97-AF65-F5344CB8AC3E}">
        <p14:creationId xmlns:p14="http://schemas.microsoft.com/office/powerpoint/2010/main" val="733867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389</TotalTime>
  <Words>930</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Aptos</vt:lpstr>
      <vt:lpstr>Aptos Display</vt:lpstr>
      <vt:lpstr>Arial</vt:lpstr>
      <vt:lpstr>Nunito</vt:lpstr>
      <vt:lpstr>Office Theme</vt:lpstr>
      <vt:lpstr> V-Model</vt:lpstr>
      <vt:lpstr>SDLC V-Model</vt:lpstr>
      <vt:lpstr>The following illustration depicts the different phases in a V-Model of the SDLC</vt:lpstr>
      <vt:lpstr>CONT….</vt:lpstr>
      <vt:lpstr>CONT…</vt:lpstr>
      <vt:lpstr>Validation phases</vt:lpstr>
      <vt:lpstr>CONT…</vt:lpstr>
      <vt:lpstr>CONT…</vt:lpstr>
      <vt:lpstr>Principles of  V-Model</vt:lpstr>
      <vt:lpstr>Importance of V-Model</vt:lpstr>
      <vt:lpstr>White Box Testing</vt:lpstr>
      <vt:lpstr>Types Of White Box Testing</vt:lpstr>
      <vt:lpstr>Process Of White Box Testing</vt:lpstr>
      <vt:lpstr>Features of White Box Testing</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V-Model</dc:title>
  <dc:creator>T Mncube (21925931)</dc:creator>
  <cp:lastModifiedBy>Careers</cp:lastModifiedBy>
  <cp:revision>8</cp:revision>
  <dcterms:created xsi:type="dcterms:W3CDTF">2024-08-19T17:51:27Z</dcterms:created>
  <dcterms:modified xsi:type="dcterms:W3CDTF">2024-08-20T19:59:05Z</dcterms:modified>
</cp:coreProperties>
</file>