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4" r:id="rId9"/>
    <p:sldId id="262"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4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8/12/2024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TREE ADT</a:t>
            </a:r>
            <a:endParaRPr lang="en-US" b="1" dirty="0"/>
          </a:p>
        </p:txBody>
      </p:sp>
      <p:sp>
        <p:nvSpPr>
          <p:cNvPr id="3" name="Subtitle 2"/>
          <p:cNvSpPr>
            <a:spLocks noGrp="1"/>
          </p:cNvSpPr>
          <p:nvPr>
            <p:ph type="subTitle" idx="1"/>
          </p:nvPr>
        </p:nvSpPr>
        <p:spPr/>
        <p:txBody>
          <a:bodyPr/>
          <a:lstStyle/>
          <a:p>
            <a:r>
              <a:rPr lang="en-US" b="1" dirty="0" smtClean="0"/>
              <a:t>Group 3</a:t>
            </a:r>
            <a:endParaRPr lang="en-US" b="1" dirty="0"/>
          </a:p>
        </p:txBody>
      </p:sp>
    </p:spTree>
    <p:extLst>
      <p:ext uri="{BB962C8B-B14F-4D97-AF65-F5344CB8AC3E}">
        <p14:creationId xmlns:p14="http://schemas.microsoft.com/office/powerpoint/2010/main" val="101974609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 ADT APPLICATION IN REAL WORLD</a:t>
            </a:r>
            <a:endParaRPr lang="en-US" b="1" dirty="0"/>
          </a:p>
        </p:txBody>
      </p:sp>
      <p:sp>
        <p:nvSpPr>
          <p:cNvPr id="6" name="Content Placeholder 5"/>
          <p:cNvSpPr>
            <a:spLocks noGrp="1"/>
          </p:cNvSpPr>
          <p:nvPr>
            <p:ph idx="1"/>
          </p:nvPr>
        </p:nvSpPr>
        <p:spPr/>
        <p:txBody>
          <a:bodyPr/>
          <a:lstStyle/>
          <a:p>
            <a:r>
              <a:rPr lang="en-US" dirty="0" smtClean="0"/>
              <a:t>Searching for Key –Special type of tree known as Binary Search Tree or BST can be used to find key comparatively faster than other data structures like Array or Linked List.</a:t>
            </a:r>
            <a:endParaRPr lang="en-US" dirty="0"/>
          </a:p>
        </p:txBody>
      </p:sp>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24885" t="22038" r="23967" b="9398"/>
          <a:stretch/>
        </p:blipFill>
        <p:spPr>
          <a:xfrm>
            <a:off x="5584371" y="3112102"/>
            <a:ext cx="5281911" cy="3335967"/>
          </a:xfrm>
          <a:prstGeom prst="rect">
            <a:avLst/>
          </a:prstGeom>
          <a:ln>
            <a:solidFill>
              <a:schemeClr val="accent6">
                <a:lumMod val="75000"/>
              </a:schemeClr>
            </a:solidFill>
          </a:ln>
          <a:effectLst>
            <a:glow rad="101600">
              <a:schemeClr val="accent6">
                <a:satMod val="175000"/>
                <a:alpha val="40000"/>
              </a:schemeClr>
            </a:glow>
          </a:effectLst>
        </p:spPr>
      </p:pic>
    </p:spTree>
    <p:extLst>
      <p:ext uri="{BB962C8B-B14F-4D97-AF65-F5344CB8AC3E}">
        <p14:creationId xmlns:p14="http://schemas.microsoft.com/office/powerpoint/2010/main" val="5435047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Big O Notation on Trees ADT</a:t>
            </a:r>
            <a:endParaRPr lang="en-US" b="1"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b="1" dirty="0" smtClean="0"/>
              <a:t>MEMORY USAGE (Space Complexity)</a:t>
            </a:r>
          </a:p>
          <a:p>
            <a:pPr marL="857250" lvl="1" indent="-457200">
              <a:buFont typeface="Courier New" panose="02070309020205020404" pitchFamily="49" charset="0"/>
              <a:buChar char="o"/>
            </a:pPr>
            <a:r>
              <a:rPr lang="en-US" dirty="0"/>
              <a:t>The space complexity of a tree depends on the number of nodes and the storage requirements for each node</a:t>
            </a:r>
            <a:r>
              <a:rPr lang="en-US" dirty="0" smtClean="0"/>
              <a:t>.</a:t>
            </a:r>
          </a:p>
          <a:p>
            <a:pPr marL="457200" indent="-457200">
              <a:buFont typeface="+mj-lt"/>
              <a:buAutoNum type="arabicPeriod"/>
            </a:pPr>
            <a:r>
              <a:rPr lang="en-US" b="1" dirty="0" smtClean="0"/>
              <a:t>Performance (Time Complexity)</a:t>
            </a:r>
          </a:p>
          <a:p>
            <a:pPr marL="857250" lvl="1" indent="-457200">
              <a:buFont typeface="Courier New" panose="02070309020205020404" pitchFamily="49" charset="0"/>
              <a:buChar char="o"/>
            </a:pPr>
            <a:r>
              <a:rPr lang="en-US" dirty="0"/>
              <a:t>Performance refers to the time complexity of common operations such as search, insertion, and deletion</a:t>
            </a:r>
            <a:r>
              <a:rPr lang="en-US" dirty="0" smtClean="0"/>
              <a:t>.</a:t>
            </a:r>
          </a:p>
          <a:p>
            <a:pPr marL="457200" indent="-457200">
              <a:buFont typeface="+mj-lt"/>
              <a:buAutoNum type="arabicPeriod"/>
            </a:pPr>
            <a:r>
              <a:rPr lang="en-US" b="1" dirty="0" smtClean="0"/>
              <a:t>Complexity (General)</a:t>
            </a:r>
          </a:p>
          <a:p>
            <a:pPr lvl="1"/>
            <a:r>
              <a:rPr lang="en-US" dirty="0" smtClean="0"/>
              <a:t>- </a:t>
            </a:r>
            <a:r>
              <a:rPr lang="en-US" b="1" i="1" dirty="0" smtClean="0">
                <a:solidFill>
                  <a:srgbClr val="FF0000"/>
                </a:solidFill>
              </a:rPr>
              <a:t>Time Complexity: (</a:t>
            </a:r>
            <a:r>
              <a:rPr lang="en-US" b="1" i="1" dirty="0">
                <a:solidFill>
                  <a:srgbClr val="FF0000"/>
                </a:solidFill>
              </a:rPr>
              <a:t>O(n</a:t>
            </a:r>
            <a:r>
              <a:rPr lang="en-US" b="1" i="1" dirty="0" smtClean="0">
                <a:solidFill>
                  <a:srgbClr val="FF0000"/>
                </a:solidFill>
              </a:rPr>
              <a:t>)), </a:t>
            </a:r>
            <a:r>
              <a:rPr lang="en-US" dirty="0"/>
              <a:t>where </a:t>
            </a:r>
            <a:r>
              <a:rPr lang="en-US" dirty="0" smtClean="0"/>
              <a:t>(n) </a:t>
            </a:r>
            <a:r>
              <a:rPr lang="en-US" dirty="0"/>
              <a:t>is the number of nodes. This is because every node needs to be visited exactly once.</a:t>
            </a:r>
          </a:p>
          <a:p>
            <a:pPr lvl="1"/>
            <a:r>
              <a:rPr lang="en-US" dirty="0" smtClean="0"/>
              <a:t>- </a:t>
            </a:r>
            <a:r>
              <a:rPr lang="en-US" b="1" i="1" dirty="0" smtClean="0">
                <a:solidFill>
                  <a:srgbClr val="FF0000"/>
                </a:solidFill>
              </a:rPr>
              <a:t>Space Complexity: (</a:t>
            </a:r>
            <a:r>
              <a:rPr lang="en-US" b="1" i="1" dirty="0">
                <a:solidFill>
                  <a:srgbClr val="FF0000"/>
                </a:solidFill>
              </a:rPr>
              <a:t>O(h</a:t>
            </a:r>
            <a:r>
              <a:rPr lang="en-US" b="1" i="1" dirty="0" smtClean="0">
                <a:solidFill>
                  <a:srgbClr val="FF0000"/>
                </a:solidFill>
              </a:rPr>
              <a:t>))</a:t>
            </a:r>
            <a:r>
              <a:rPr lang="en-US" dirty="0" smtClean="0">
                <a:solidFill>
                  <a:srgbClr val="FF0000"/>
                </a:solidFill>
              </a:rPr>
              <a:t>, </a:t>
            </a:r>
            <a:r>
              <a:rPr lang="en-US" dirty="0"/>
              <a:t>where </a:t>
            </a:r>
            <a:r>
              <a:rPr lang="en-US" dirty="0" smtClean="0"/>
              <a:t>(h) </a:t>
            </a:r>
            <a:r>
              <a:rPr lang="en-US" dirty="0"/>
              <a:t>is the height of the </a:t>
            </a:r>
            <a:r>
              <a:rPr lang="en-US" dirty="0" smtClean="0"/>
              <a:t>tree</a:t>
            </a:r>
            <a:r>
              <a:rPr lang="en-US" dirty="0"/>
              <a:t>. The space is needed for the call stack during recursion, especially in the case of deep trees.</a:t>
            </a:r>
            <a:endParaRPr lang="en-US" dirty="0" smtClean="0"/>
          </a:p>
          <a:p>
            <a:pPr marL="0" indent="0">
              <a:buNone/>
            </a:pPr>
            <a:endParaRPr lang="en-US" dirty="0"/>
          </a:p>
        </p:txBody>
      </p:sp>
    </p:spTree>
    <p:extLst>
      <p:ext uri="{BB962C8B-B14F-4D97-AF65-F5344CB8AC3E}">
        <p14:creationId xmlns:p14="http://schemas.microsoft.com/office/powerpoint/2010/main" val="422931249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and Disadvantages of Trees Data Structure</a:t>
            </a:r>
            <a:endParaRPr lang="en-US" b="1" dirty="0"/>
          </a:p>
        </p:txBody>
      </p:sp>
      <p:sp>
        <p:nvSpPr>
          <p:cNvPr id="3" name="Content Placeholder 2"/>
          <p:cNvSpPr>
            <a:spLocks noGrp="1"/>
          </p:cNvSpPr>
          <p:nvPr>
            <p:ph sz="half" idx="1"/>
          </p:nvPr>
        </p:nvSpPr>
        <p:spPr/>
        <p:txBody>
          <a:bodyPr/>
          <a:lstStyle/>
          <a:p>
            <a:r>
              <a:rPr lang="en-US" b="1" dirty="0" smtClean="0">
                <a:solidFill>
                  <a:srgbClr val="FF0000"/>
                </a:solidFill>
              </a:rPr>
              <a:t>Advantages</a:t>
            </a:r>
          </a:p>
          <a:p>
            <a:pPr lvl="0" fontAlgn="base">
              <a:lnSpc>
                <a:spcPct val="107000"/>
              </a:lnSpc>
              <a:spcBef>
                <a:spcPts val="0"/>
              </a:spcBef>
              <a:buSzPts val="1000"/>
              <a:buFont typeface="Symbol" panose="05050102010706020507" pitchFamily="18" charset="2"/>
              <a:buChar char=""/>
              <a:tabLst>
                <a:tab pos="457200" algn="l"/>
              </a:tabLst>
            </a:pP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Tree offer </a:t>
            </a:r>
            <a:r>
              <a:rPr lang="en-US" sz="1600" b="1" spc="10" dirty="0" smtClean="0">
                <a:solidFill>
                  <a:srgbClr val="FFFFFF"/>
                </a:solidFill>
                <a:latin typeface="Arial" panose="020B0604020202020204" pitchFamily="34" charset="0"/>
                <a:ea typeface="Times New Roman" panose="02020603050405020304" pitchFamily="18" charset="0"/>
                <a:cs typeface="Times New Roman" panose="02020603050405020304" pitchFamily="18" charset="0"/>
              </a:rPr>
              <a:t>Efficient Searching</a:t>
            </a: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 Depending on the type of tree, with average search times of O(log n) for balanced trees like AVL.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Bef>
                <a:spcPts val="0"/>
              </a:spcBef>
              <a:buSzPts val="1000"/>
              <a:buFont typeface="Symbol" panose="05050102010706020507" pitchFamily="18" charset="2"/>
              <a:buChar char=""/>
              <a:tabLst>
                <a:tab pos="457200" algn="l"/>
              </a:tabLst>
            </a:pP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Trees provide a hierarchical representation of data, making it</a:t>
            </a:r>
            <a:r>
              <a:rPr lang="en-US" sz="1600" b="1"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 easy to organize and navigate </a:t>
            </a: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large amounts of information.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Bef>
                <a:spcPts val="0"/>
              </a:spcBef>
              <a:buSzPts val="1000"/>
              <a:buFont typeface="Symbol" panose="05050102010706020507" pitchFamily="18" charset="2"/>
              <a:buChar char=""/>
              <a:tabLst>
                <a:tab pos="457200" algn="l"/>
              </a:tabLst>
            </a:pP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The recursive nature of trees makes them </a:t>
            </a:r>
            <a:r>
              <a:rPr lang="en-US" sz="1600" b="1"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easy to traverse and manipulate</a:t>
            </a: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 using recursive algorithms.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b="1" dirty="0" smtClean="0"/>
          </a:p>
        </p:txBody>
      </p:sp>
      <p:sp>
        <p:nvSpPr>
          <p:cNvPr id="4" name="Content Placeholder 3"/>
          <p:cNvSpPr>
            <a:spLocks noGrp="1"/>
          </p:cNvSpPr>
          <p:nvPr>
            <p:ph sz="half" idx="2"/>
          </p:nvPr>
        </p:nvSpPr>
        <p:spPr/>
        <p:txBody>
          <a:bodyPr/>
          <a:lstStyle/>
          <a:p>
            <a:r>
              <a:rPr lang="en-US" b="1" dirty="0" smtClean="0">
                <a:solidFill>
                  <a:srgbClr val="FF0000"/>
                </a:solidFill>
              </a:rPr>
              <a:t>Disadvantages</a:t>
            </a:r>
          </a:p>
          <a:p>
            <a:pPr lvl="0" fontAlgn="base">
              <a:lnSpc>
                <a:spcPct val="107000"/>
              </a:lnSpc>
              <a:spcBef>
                <a:spcPts val="0"/>
              </a:spcBef>
              <a:buSzPts val="1000"/>
              <a:buFont typeface="Symbol" panose="05050102010706020507" pitchFamily="18" charset="2"/>
              <a:buChar char=""/>
              <a:tabLst>
                <a:tab pos="457200" algn="l"/>
              </a:tabLst>
            </a:pP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Unbalanced Trees, meaning that the height of the tree is skewed towards one side, which can lead to </a:t>
            </a:r>
            <a:r>
              <a:rPr lang="en-US" sz="1600" b="1"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inefficient search times.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Bef>
                <a:spcPts val="0"/>
              </a:spcBef>
              <a:buSzPts val="1000"/>
              <a:buFont typeface="Symbol" panose="05050102010706020507" pitchFamily="18" charset="2"/>
              <a:buChar char=""/>
              <a:tabLst>
                <a:tab pos="457200" algn="l"/>
              </a:tabLst>
            </a:pP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Trees demand</a:t>
            </a:r>
            <a:r>
              <a:rPr lang="en-US" sz="1600" b="1"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 more memory space requirements</a:t>
            </a: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 than some other data structures like arrays and linked lists, especially if the tree is very large.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Bef>
                <a:spcPts val="0"/>
              </a:spcBef>
              <a:buSzPts val="1000"/>
              <a:buFont typeface="Symbol" panose="05050102010706020507" pitchFamily="18" charset="2"/>
              <a:buChar char=""/>
              <a:tabLst>
                <a:tab pos="457200" algn="l"/>
              </a:tabLst>
            </a:pP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The implementation and </a:t>
            </a:r>
            <a:r>
              <a:rPr lang="en-US" sz="1600" b="1"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manipulation of trees can be complex </a:t>
            </a:r>
            <a:r>
              <a:rPr lang="en-US" sz="1600" spc="1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and require a good understanding of the algorithms.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05164" y="2056092"/>
            <a:ext cx="4664363" cy="3504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54493" y="2056092"/>
            <a:ext cx="4664363" cy="3504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259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 You For Listening</a:t>
            </a:r>
            <a:endParaRPr lang="en-US" b="1" dirty="0"/>
          </a:p>
        </p:txBody>
      </p:sp>
      <p:sp>
        <p:nvSpPr>
          <p:cNvPr id="3" name="Text Placeholder 2"/>
          <p:cNvSpPr>
            <a:spLocks noGrp="1"/>
          </p:cNvSpPr>
          <p:nvPr>
            <p:ph type="body" idx="1"/>
          </p:nvPr>
        </p:nvSpPr>
        <p:spPr/>
        <p:txBody>
          <a:bodyPr/>
          <a:lstStyle/>
          <a:p>
            <a:r>
              <a:rPr lang="en-US" b="1" dirty="0" smtClean="0">
                <a:sym typeface="Wingdings" panose="05000000000000000000" pitchFamily="2" charset="2"/>
              </a:rPr>
              <a:t></a:t>
            </a:r>
            <a:endParaRPr lang="en-US" b="1" dirty="0"/>
          </a:p>
        </p:txBody>
      </p:sp>
    </p:spTree>
    <p:extLst>
      <p:ext uri="{BB962C8B-B14F-4D97-AF65-F5344CB8AC3E}">
        <p14:creationId xmlns:p14="http://schemas.microsoft.com/office/powerpoint/2010/main" val="3882957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Tree ADT?</a:t>
            </a:r>
            <a:endParaRPr lang="en-US" b="1" dirty="0"/>
          </a:p>
        </p:txBody>
      </p:sp>
      <p:sp>
        <p:nvSpPr>
          <p:cNvPr id="3" name="Content Placeholder 2"/>
          <p:cNvSpPr>
            <a:spLocks noGrp="1"/>
          </p:cNvSpPr>
          <p:nvPr>
            <p:ph idx="1"/>
          </p:nvPr>
        </p:nvSpPr>
        <p:spPr/>
        <p:txBody>
          <a:bodyPr/>
          <a:lstStyle/>
          <a:p>
            <a:r>
              <a:rPr lang="en-US" dirty="0"/>
              <a:t>A tree is a (possibly non-linear) data structure made up of </a:t>
            </a:r>
            <a:r>
              <a:rPr lang="en-US" b="1" dirty="0"/>
              <a:t>nodes</a:t>
            </a:r>
            <a:r>
              <a:rPr lang="en-US" dirty="0"/>
              <a:t> or </a:t>
            </a:r>
            <a:r>
              <a:rPr lang="en-US" b="1" dirty="0"/>
              <a:t>vertices</a:t>
            </a:r>
            <a:r>
              <a:rPr lang="en-US" dirty="0"/>
              <a:t> and </a:t>
            </a:r>
            <a:r>
              <a:rPr lang="en-US" b="1" dirty="0"/>
              <a:t>edges</a:t>
            </a:r>
            <a:r>
              <a:rPr lang="en-US" dirty="0"/>
              <a:t> without having any cycle. </a:t>
            </a:r>
            <a:endParaRPr lang="en-US" dirty="0" smtClean="0"/>
          </a:p>
          <a:p>
            <a:r>
              <a:rPr lang="en-US" dirty="0" smtClean="0"/>
              <a:t>Is </a:t>
            </a:r>
            <a:r>
              <a:rPr lang="en-US" dirty="0"/>
              <a:t>a fundamental data structure in computer science used to represent </a:t>
            </a:r>
            <a:r>
              <a:rPr lang="en-US" b="1" dirty="0"/>
              <a:t>hierarchical</a:t>
            </a:r>
            <a:r>
              <a:rPr lang="en-US" dirty="0"/>
              <a:t> relationships. </a:t>
            </a:r>
            <a:endParaRPr lang="en-US" dirty="0" smtClean="0"/>
          </a:p>
          <a:p>
            <a:r>
              <a:rPr lang="en-US" dirty="0"/>
              <a:t>The tree with no nodes is called the </a:t>
            </a:r>
            <a:r>
              <a:rPr lang="en-US" b="1" dirty="0"/>
              <a:t>null</a:t>
            </a:r>
            <a:r>
              <a:rPr lang="en-US" dirty="0"/>
              <a:t> or empty tree</a:t>
            </a:r>
            <a:r>
              <a:rPr lang="en-US" dirty="0" smtClean="0"/>
              <a:t>.</a:t>
            </a:r>
          </a:p>
          <a:p>
            <a:r>
              <a:rPr lang="en-US" dirty="0"/>
              <a:t>A tree that is not empty consists of a root node and potentially many levels of additional nodes that form a </a:t>
            </a:r>
            <a:r>
              <a:rPr lang="en-US" b="1" dirty="0"/>
              <a:t>hierarchy</a:t>
            </a:r>
            <a:r>
              <a:rPr lang="en-US" dirty="0"/>
              <a:t>.</a:t>
            </a:r>
          </a:p>
        </p:txBody>
      </p:sp>
    </p:spTree>
    <p:extLst>
      <p:ext uri="{BB962C8B-B14F-4D97-AF65-F5344CB8AC3E}">
        <p14:creationId xmlns:p14="http://schemas.microsoft.com/office/powerpoint/2010/main" val="3364185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 ADT Operations</a:t>
            </a:r>
            <a:endParaRPr lang="en-US" b="1"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Traversal</a:t>
            </a:r>
            <a:r>
              <a:rPr lang="en-US" dirty="0" smtClean="0"/>
              <a:t> - refers to visiting the nodes of a tree in a systematic manner.</a:t>
            </a:r>
          </a:p>
          <a:p>
            <a:pPr lvl="1">
              <a:buFont typeface="Arial" panose="020B0604020202020204" pitchFamily="34" charset="0"/>
              <a:buChar char="•"/>
            </a:pPr>
            <a:r>
              <a:rPr lang="en-US" b="1" i="1" dirty="0" err="1" smtClean="0"/>
              <a:t>Inorder</a:t>
            </a:r>
            <a:r>
              <a:rPr lang="en-US" dirty="0" smtClean="0"/>
              <a:t> – visits left subtree, root, right</a:t>
            </a:r>
          </a:p>
          <a:p>
            <a:pPr lvl="1">
              <a:buFont typeface="Arial" panose="020B0604020202020204" pitchFamily="34" charset="0"/>
              <a:buChar char="•"/>
            </a:pPr>
            <a:r>
              <a:rPr lang="en-US" b="1" i="1" dirty="0" smtClean="0"/>
              <a:t>Preorder</a:t>
            </a:r>
            <a:r>
              <a:rPr lang="en-US" dirty="0" smtClean="0"/>
              <a:t> – visit root, left, right</a:t>
            </a:r>
          </a:p>
          <a:p>
            <a:pPr lvl="1">
              <a:buFont typeface="Arial" panose="020B0604020202020204" pitchFamily="34" charset="0"/>
              <a:buChar char="•"/>
            </a:pPr>
            <a:r>
              <a:rPr lang="en-US" b="1" i="1" dirty="0" err="1" smtClean="0"/>
              <a:t>Postorder</a:t>
            </a:r>
            <a:r>
              <a:rPr lang="en-US" dirty="0" smtClean="0"/>
              <a:t> – visit left subtree, right, root</a:t>
            </a:r>
          </a:p>
          <a:p>
            <a:pPr marL="457200" indent="-457200">
              <a:buFont typeface="+mj-lt"/>
              <a:buAutoNum type="arabicPeriod"/>
            </a:pPr>
            <a:r>
              <a:rPr lang="en-US" b="1" dirty="0" smtClean="0"/>
              <a:t>Basic</a:t>
            </a:r>
            <a:r>
              <a:rPr lang="en-US" dirty="0" smtClean="0"/>
              <a:t> </a:t>
            </a:r>
            <a:r>
              <a:rPr lang="en-US" b="1" dirty="0" smtClean="0"/>
              <a:t>Operations</a:t>
            </a:r>
          </a:p>
          <a:p>
            <a:pPr marL="857250" lvl="1" indent="-457200">
              <a:buFont typeface="Arial" panose="020B0604020202020204" pitchFamily="34" charset="0"/>
              <a:buChar char="•"/>
            </a:pPr>
            <a:r>
              <a:rPr lang="en-US" b="1" i="1" dirty="0" smtClean="0"/>
              <a:t>Insertion</a:t>
            </a:r>
          </a:p>
          <a:p>
            <a:pPr marL="857250" lvl="1" indent="-457200">
              <a:buFont typeface="Arial" panose="020B0604020202020204" pitchFamily="34" charset="0"/>
              <a:buChar char="•"/>
            </a:pPr>
            <a:r>
              <a:rPr lang="en-US" b="1" i="1" dirty="0" smtClean="0"/>
              <a:t>Deletion</a:t>
            </a:r>
          </a:p>
          <a:p>
            <a:pPr marL="857250" lvl="1" indent="-457200">
              <a:buFont typeface="Arial" panose="020B0604020202020204" pitchFamily="34" charset="0"/>
              <a:buChar char="•"/>
            </a:pPr>
            <a:r>
              <a:rPr lang="en-US" b="1" i="1" dirty="0" smtClean="0"/>
              <a:t>Search</a:t>
            </a:r>
          </a:p>
          <a:p>
            <a:pPr marL="857250" lvl="1" indent="-457200">
              <a:buFont typeface="Arial" panose="020B0604020202020204" pitchFamily="34" charset="0"/>
              <a:buChar char="•"/>
            </a:pPr>
            <a:r>
              <a:rPr lang="en-US" b="1" i="1" dirty="0" smtClean="0"/>
              <a:t>Modification</a:t>
            </a:r>
          </a:p>
          <a:p>
            <a:pPr marL="400050" lvl="1" indent="0">
              <a:buNone/>
            </a:pPr>
            <a:endParaRPr lang="en-US" dirty="0"/>
          </a:p>
        </p:txBody>
      </p:sp>
    </p:spTree>
    <p:extLst>
      <p:ext uri="{BB962C8B-B14F-4D97-AF65-F5344CB8AC3E}">
        <p14:creationId xmlns:p14="http://schemas.microsoft.com/office/powerpoint/2010/main" val="319683917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Traversal – Visits nodes in a specific order.</a:t>
            </a:r>
          </a:p>
          <a:p>
            <a:r>
              <a:rPr lang="en-US" dirty="0" smtClean="0"/>
              <a:t>Height – Determine the Depth of a Tree</a:t>
            </a:r>
          </a:p>
          <a:p>
            <a:r>
              <a:rPr lang="en-US" dirty="0" smtClean="0"/>
              <a:t>Size – Count the total number of nodes in the tree.</a:t>
            </a:r>
          </a:p>
          <a:p>
            <a:r>
              <a:rPr lang="en-US" dirty="0" smtClean="0"/>
              <a:t>Minimum/Maximum – Find smallest or largest value</a:t>
            </a:r>
          </a:p>
          <a:p>
            <a:r>
              <a:rPr lang="en-US" dirty="0" smtClean="0"/>
              <a:t>Successor/Predecessor – Locate the next or previous node in sorted order.</a:t>
            </a:r>
          </a:p>
          <a:p>
            <a:r>
              <a:rPr lang="en-US" dirty="0" smtClean="0"/>
              <a:t>Common Ancestor – Identity the lowest common ancestor of the nodes.</a:t>
            </a:r>
          </a:p>
          <a:p>
            <a:r>
              <a:rPr lang="en-US" dirty="0" smtClean="0"/>
              <a:t>Balancing – Ensure the tree remains balanced </a:t>
            </a:r>
            <a:r>
              <a:rPr lang="en-US" dirty="0" err="1" smtClean="0"/>
              <a:t>e.g</a:t>
            </a:r>
            <a:r>
              <a:rPr lang="en-US" dirty="0" smtClean="0"/>
              <a:t> AVL trees, Red-Black trees</a:t>
            </a:r>
            <a:endParaRPr lang="en-US" dirty="0"/>
          </a:p>
        </p:txBody>
      </p:sp>
    </p:spTree>
    <p:extLst>
      <p:ext uri="{BB962C8B-B14F-4D97-AF65-F5344CB8AC3E}">
        <p14:creationId xmlns:p14="http://schemas.microsoft.com/office/powerpoint/2010/main" val="46245221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 ADT</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6746" t="30468" r="11809" b="19718"/>
          <a:stretch/>
        </p:blipFill>
        <p:spPr>
          <a:xfrm>
            <a:off x="963386" y="1356592"/>
            <a:ext cx="9051003" cy="4929908"/>
          </a:xfrm>
          <a:ln>
            <a:solidFill>
              <a:schemeClr val="accent6">
                <a:lumMod val="75000"/>
              </a:schemeClr>
            </a:solidFill>
          </a:ln>
        </p:spPr>
      </p:pic>
    </p:spTree>
    <p:extLst>
      <p:ext uri="{BB962C8B-B14F-4D97-AF65-F5344CB8AC3E}">
        <p14:creationId xmlns:p14="http://schemas.microsoft.com/office/powerpoint/2010/main" val="36569214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 ADT Properties</a:t>
            </a:r>
            <a:endParaRPr lang="en-US" b="1" dirty="0"/>
          </a:p>
        </p:txBody>
      </p:sp>
      <p:sp>
        <p:nvSpPr>
          <p:cNvPr id="3" name="Content Placeholder 2"/>
          <p:cNvSpPr>
            <a:spLocks noGrp="1"/>
          </p:cNvSpPr>
          <p:nvPr>
            <p:ph idx="1"/>
          </p:nvPr>
        </p:nvSpPr>
        <p:spPr>
          <a:xfrm>
            <a:off x="875201" y="1595719"/>
            <a:ext cx="9175633" cy="4739768"/>
          </a:xfrm>
        </p:spPr>
        <p:txBody>
          <a:bodyPr>
            <a:normAutofit fontScale="77500" lnSpcReduction="20000"/>
          </a:bodyPr>
          <a:lstStyle/>
          <a:p>
            <a:r>
              <a:rPr lang="en-US" b="1" dirty="0" smtClean="0"/>
              <a:t>Nodes</a:t>
            </a:r>
            <a:r>
              <a:rPr lang="en-US" dirty="0" smtClean="0"/>
              <a:t> - </a:t>
            </a:r>
            <a:r>
              <a:rPr lang="en-US" dirty="0"/>
              <a:t>Each element in the tree is called a node. It contains a value or data and may have links to other nodes.</a:t>
            </a:r>
            <a:endParaRPr lang="en-US" dirty="0" smtClean="0"/>
          </a:p>
          <a:p>
            <a:r>
              <a:rPr lang="en-US" b="1" dirty="0" smtClean="0"/>
              <a:t>Edges</a:t>
            </a:r>
            <a:r>
              <a:rPr lang="en-US" dirty="0" smtClean="0"/>
              <a:t> - </a:t>
            </a:r>
            <a:r>
              <a:rPr lang="en-US" dirty="0"/>
              <a:t>The connections between nodes are called edges.</a:t>
            </a:r>
            <a:endParaRPr lang="en-US" dirty="0" smtClean="0"/>
          </a:p>
          <a:p>
            <a:r>
              <a:rPr lang="en-US" b="1" dirty="0" smtClean="0"/>
              <a:t>Root</a:t>
            </a:r>
            <a:r>
              <a:rPr lang="en-US" dirty="0" smtClean="0"/>
              <a:t> - </a:t>
            </a:r>
            <a:r>
              <a:rPr lang="en-US" dirty="0"/>
              <a:t>The top node of the tree, which has no parent. Every tree has exactly one root node.</a:t>
            </a:r>
            <a:endParaRPr lang="en-US" dirty="0" smtClean="0"/>
          </a:p>
          <a:p>
            <a:r>
              <a:rPr lang="en-US" b="1" dirty="0" smtClean="0"/>
              <a:t>Parent</a:t>
            </a:r>
            <a:r>
              <a:rPr lang="en-US" dirty="0" smtClean="0"/>
              <a:t> - </a:t>
            </a:r>
            <a:r>
              <a:rPr lang="en-US" dirty="0"/>
              <a:t>A node that has one or more child nodes is called a parent.</a:t>
            </a:r>
            <a:endParaRPr lang="en-US" dirty="0" smtClean="0"/>
          </a:p>
          <a:p>
            <a:r>
              <a:rPr lang="en-US" b="1" dirty="0" smtClean="0"/>
              <a:t>Child</a:t>
            </a:r>
            <a:r>
              <a:rPr lang="en-US" dirty="0" smtClean="0"/>
              <a:t> - </a:t>
            </a:r>
            <a:r>
              <a:rPr lang="en-US" dirty="0"/>
              <a:t>A node that is directly connected to another node (its parent) is called a child.</a:t>
            </a:r>
            <a:endParaRPr lang="en-US" dirty="0" smtClean="0"/>
          </a:p>
          <a:p>
            <a:r>
              <a:rPr lang="en-US" b="1" dirty="0" smtClean="0"/>
              <a:t>Leaf</a:t>
            </a:r>
            <a:r>
              <a:rPr lang="en-US" dirty="0" smtClean="0"/>
              <a:t> - </a:t>
            </a:r>
            <a:r>
              <a:rPr lang="en-US" dirty="0"/>
              <a:t>A node that has no children. It is also referred to as a terminal node</a:t>
            </a:r>
            <a:r>
              <a:rPr lang="en-US" dirty="0" smtClean="0"/>
              <a:t>.</a:t>
            </a:r>
          </a:p>
          <a:p>
            <a:r>
              <a:rPr lang="en-US" b="1" dirty="0" smtClean="0"/>
              <a:t>Internal</a:t>
            </a:r>
            <a:r>
              <a:rPr lang="en-US" dirty="0" smtClean="0"/>
              <a:t> </a:t>
            </a:r>
            <a:r>
              <a:rPr lang="en-US" b="1" dirty="0" smtClean="0"/>
              <a:t>Node</a:t>
            </a:r>
            <a:r>
              <a:rPr lang="en-US" dirty="0" smtClean="0"/>
              <a:t> - </a:t>
            </a:r>
            <a:r>
              <a:rPr lang="en-US" dirty="0"/>
              <a:t>A node that has at least one child. It is not a leaf.</a:t>
            </a:r>
            <a:endParaRPr lang="en-US" dirty="0" smtClean="0"/>
          </a:p>
          <a:p>
            <a:r>
              <a:rPr lang="en-US" b="1" dirty="0" smtClean="0"/>
              <a:t>Subtree</a:t>
            </a:r>
            <a:r>
              <a:rPr lang="en-US" dirty="0" smtClean="0"/>
              <a:t> - </a:t>
            </a:r>
            <a:r>
              <a:rPr lang="en-US" dirty="0"/>
              <a:t>consists of a node and all its descendants. Each node of a tree can be considered the root of a subtree.</a:t>
            </a:r>
            <a:endParaRPr lang="en-US" dirty="0" smtClean="0"/>
          </a:p>
          <a:p>
            <a:r>
              <a:rPr lang="en-US" b="1" dirty="0" smtClean="0"/>
              <a:t>Level</a:t>
            </a:r>
            <a:r>
              <a:rPr lang="en-US" dirty="0" smtClean="0"/>
              <a:t> - </a:t>
            </a:r>
            <a:r>
              <a:rPr lang="en-US" dirty="0"/>
              <a:t>The level of a node is its depth plus one. The root node is at level 1.</a:t>
            </a:r>
            <a:endParaRPr lang="en-US" dirty="0" smtClean="0"/>
          </a:p>
          <a:p>
            <a:r>
              <a:rPr lang="en-US" b="1" dirty="0" smtClean="0"/>
              <a:t>Degree</a:t>
            </a:r>
            <a:r>
              <a:rPr lang="en-US" dirty="0" smtClean="0"/>
              <a:t> - </a:t>
            </a:r>
            <a:r>
              <a:rPr lang="en-US" dirty="0"/>
              <a:t>The degree of a node is the number of children it has. The degree of a tree is the maximum degree of any node in the tree.</a:t>
            </a:r>
            <a:endParaRPr lang="en-US" dirty="0" smtClean="0"/>
          </a:p>
          <a:p>
            <a:r>
              <a:rPr lang="en-US" b="1" dirty="0" smtClean="0"/>
              <a:t>Path</a:t>
            </a:r>
            <a:r>
              <a:rPr lang="en-US" dirty="0" smtClean="0"/>
              <a:t> - </a:t>
            </a:r>
            <a:r>
              <a:rPr lang="en-US" dirty="0"/>
              <a:t>is a sequence of nodes where each node is connected to the next by an edge.</a:t>
            </a:r>
            <a:endParaRPr lang="en-US" dirty="0"/>
          </a:p>
        </p:txBody>
      </p:sp>
    </p:spTree>
    <p:extLst>
      <p:ext uri="{BB962C8B-B14F-4D97-AF65-F5344CB8AC3E}">
        <p14:creationId xmlns:p14="http://schemas.microsoft.com/office/powerpoint/2010/main" val="41336609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1147482"/>
          </a:xfrm>
        </p:spPr>
        <p:txBody>
          <a:bodyPr/>
          <a:lstStyle/>
          <a:p>
            <a:r>
              <a:rPr lang="en-US" b="1" dirty="0"/>
              <a:t>Binary Tree Specific </a:t>
            </a:r>
            <a:r>
              <a:rPr lang="en-US" b="1" dirty="0" smtClean="0"/>
              <a:t>Properties</a:t>
            </a:r>
            <a:endParaRPr lang="en-US" dirty="0"/>
          </a:p>
        </p:txBody>
      </p:sp>
      <p:sp>
        <p:nvSpPr>
          <p:cNvPr id="3" name="Content Placeholder 2"/>
          <p:cNvSpPr>
            <a:spLocks noGrp="1"/>
          </p:cNvSpPr>
          <p:nvPr>
            <p:ph idx="1"/>
          </p:nvPr>
        </p:nvSpPr>
        <p:spPr/>
        <p:txBody>
          <a:bodyPr/>
          <a:lstStyle/>
          <a:p>
            <a:pPr lvl="0"/>
            <a:r>
              <a:rPr lang="en-US" b="1" dirty="0"/>
              <a:t>Binary Tree:</a:t>
            </a:r>
            <a:r>
              <a:rPr lang="en-US" dirty="0"/>
              <a:t> Each node has at most two children, commonly referred to as the left child and right child.</a:t>
            </a:r>
          </a:p>
          <a:p>
            <a:pPr lvl="0"/>
            <a:r>
              <a:rPr lang="en-US" b="1" dirty="0"/>
              <a:t>Full Binary Tree:</a:t>
            </a:r>
            <a:r>
              <a:rPr lang="en-US" dirty="0"/>
              <a:t> Every node other than the leaves has exactly two children.</a:t>
            </a:r>
          </a:p>
          <a:p>
            <a:pPr lvl="0"/>
            <a:r>
              <a:rPr lang="en-US" b="1" dirty="0"/>
              <a:t>Complete Binary Tree:</a:t>
            </a:r>
            <a:r>
              <a:rPr lang="en-US" dirty="0"/>
              <a:t> All levels are fully filled except possibly for the last level, which is filled from left to right.</a:t>
            </a:r>
          </a:p>
          <a:p>
            <a:pPr lvl="0"/>
            <a:r>
              <a:rPr lang="en-US" b="1" dirty="0"/>
              <a:t>Perfect Binary Tree:</a:t>
            </a:r>
            <a:r>
              <a:rPr lang="en-US" dirty="0"/>
              <a:t> All internal nodes have exactly two children, and all leaves are at the same level.</a:t>
            </a:r>
          </a:p>
          <a:p>
            <a:pPr lvl="0"/>
            <a:r>
              <a:rPr lang="en-US" b="1" dirty="0"/>
              <a:t>Balanced Binary Tree:</a:t>
            </a:r>
            <a:r>
              <a:rPr lang="en-US" dirty="0"/>
              <a:t> The height difference between left and right subtrees of any node is at most one.</a:t>
            </a:r>
          </a:p>
          <a:p>
            <a:endParaRPr lang="en-US" dirty="0"/>
          </a:p>
        </p:txBody>
      </p:sp>
    </p:spTree>
    <p:extLst>
      <p:ext uri="{BB962C8B-B14F-4D97-AF65-F5344CB8AC3E}">
        <p14:creationId xmlns:p14="http://schemas.microsoft.com/office/powerpoint/2010/main" val="2680358018"/>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TREE</a:t>
            </a:r>
            <a:endParaRPr lang="en-US"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9481" t="20491" r="19156" b="9667"/>
          <a:stretch/>
        </p:blipFill>
        <p:spPr>
          <a:xfrm>
            <a:off x="1159328" y="1387929"/>
            <a:ext cx="8891506" cy="5205962"/>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12814458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29525" cy="1400530"/>
          </a:xfrm>
        </p:spPr>
        <p:txBody>
          <a:bodyPr/>
          <a:lstStyle/>
          <a:p>
            <a:r>
              <a:rPr lang="en-US" b="1" dirty="0" smtClean="0"/>
              <a:t>Implementation of Tree ADT in Python</a:t>
            </a:r>
            <a:endParaRPr lang="en-US" b="1"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6249" t="69377" r="67584" b="13090"/>
          <a:stretch/>
        </p:blipFill>
        <p:spPr>
          <a:xfrm>
            <a:off x="8780931" y="2887043"/>
            <a:ext cx="3214838" cy="1961095"/>
          </a:xfrm>
          <a:prstGeom prst="rect">
            <a:avLst/>
          </a:prstGeom>
          <a:ln>
            <a:solidFill>
              <a:schemeClr val="accent2">
                <a:lumMod val="75000"/>
              </a:schemeClr>
            </a:solidFill>
          </a:ln>
          <a:effectLst>
            <a:innerShdw blurRad="63500" dist="50800" dir="18900000">
              <a:prstClr val="black">
                <a:alpha val="50000"/>
              </a:prstClr>
            </a:innerShdw>
          </a:effectLst>
        </p:spPr>
      </p:pic>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l="18522" t="12101" r="28480" b="8430"/>
          <a:stretch/>
        </p:blipFill>
        <p:spPr>
          <a:xfrm>
            <a:off x="369020" y="1420770"/>
            <a:ext cx="4535614" cy="4472030"/>
          </a:xfrm>
          <a:ln>
            <a:solidFill>
              <a:srgbClr val="00B050"/>
            </a:solidFill>
          </a:ln>
        </p:spPr>
      </p:pic>
      <p:pic>
        <p:nvPicPr>
          <p:cNvPr id="8" name="Content Placeholder 6"/>
          <p:cNvPicPr>
            <a:picLocks noChangeAspect="1"/>
          </p:cNvPicPr>
          <p:nvPr/>
        </p:nvPicPr>
        <p:blipFill rotWithShape="1">
          <a:blip r:embed="rId4">
            <a:extLst>
              <a:ext uri="{28A0092B-C50C-407E-A947-70E740481C1C}">
                <a14:useLocalDpi xmlns:a14="http://schemas.microsoft.com/office/drawing/2010/main" val="0"/>
              </a:ext>
            </a:extLst>
          </a:blip>
          <a:srcRect l="18329" t="14649" r="48542" b="14814"/>
          <a:stretch/>
        </p:blipFill>
        <p:spPr>
          <a:xfrm>
            <a:off x="5255616" y="1673955"/>
            <a:ext cx="3278352" cy="4113442"/>
          </a:xfrm>
          <a:prstGeom prst="rect">
            <a:avLst/>
          </a:prstGeom>
          <a:ln>
            <a:solidFill>
              <a:srgbClr val="00B050"/>
            </a:solidFill>
          </a:ln>
        </p:spPr>
      </p:pic>
    </p:spTree>
    <p:extLst>
      <p:ext uri="{BB962C8B-B14F-4D97-AF65-F5344CB8AC3E}">
        <p14:creationId xmlns:p14="http://schemas.microsoft.com/office/powerpoint/2010/main" val="835180198"/>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167</TotalTime>
  <Words>755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Courier New</vt:lpstr>
      <vt:lpstr>Symbol</vt:lpstr>
      <vt:lpstr>Times New Roman</vt:lpstr>
      <vt:lpstr>Wingdings</vt:lpstr>
      <vt:lpstr>Wingdings 3</vt:lpstr>
      <vt:lpstr>Ion</vt:lpstr>
      <vt:lpstr>TREE ADT</vt:lpstr>
      <vt:lpstr>What is a Tree ADT?</vt:lpstr>
      <vt:lpstr>TREE ADT Operations</vt:lpstr>
      <vt:lpstr>Cont…</vt:lpstr>
      <vt:lpstr>TREE ADT</vt:lpstr>
      <vt:lpstr>Tree ADT Properties</vt:lpstr>
      <vt:lpstr>Binary Tree Specific Properties</vt:lpstr>
      <vt:lpstr>TYPES OF TREE</vt:lpstr>
      <vt:lpstr>Implementation of Tree ADT in Python</vt:lpstr>
      <vt:lpstr>TREE ADT APPLICATION IN REAL WORLD</vt:lpstr>
      <vt:lpstr>Big O Notation on Trees ADT</vt:lpstr>
      <vt:lpstr>Advantages and Disadvantages of Trees Data Structure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ADT</dc:title>
  <dc:creator>Nicky Masiya</dc:creator>
  <cp:lastModifiedBy>Nicky Masiya</cp:lastModifiedBy>
  <cp:revision>28</cp:revision>
  <dcterms:created xsi:type="dcterms:W3CDTF">2024-08-12T15:53:52Z</dcterms:created>
  <dcterms:modified xsi:type="dcterms:W3CDTF">2024-08-12T18:41:26Z</dcterms:modified>
</cp:coreProperties>
</file>