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 snapToObjects="1">
      <p:cViewPr varScale="1">
        <p:scale>
          <a:sx n="147" d="100"/>
          <a:sy n="147" d="100"/>
        </p:scale>
        <p:origin x="64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9" name="Shape 25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07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A9EC7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100"/>
            </a:pPr>
            <a:endParaRPr/>
          </a:p>
        </p:txBody>
      </p:sp>
      <p:pic>
        <p:nvPicPr>
          <p:cNvPr id="20" name="Google Shape;108;p25" descr="Google Shape;108;p25"/>
          <p:cNvPicPr>
            <a:picLocks noChangeAspect="1"/>
          </p:cNvPicPr>
          <p:nvPr/>
        </p:nvPicPr>
        <p:blipFill>
          <a:blip r:embed="rId2"/>
          <a:srcRect r="55847"/>
          <a:stretch>
            <a:fillRect/>
          </a:stretch>
        </p:blipFill>
        <p:spPr>
          <a:xfrm>
            <a:off x="119074" y="276086"/>
            <a:ext cx="2691552" cy="288792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" name="Google Shape;110;p25"/>
          <p:cNvGrpSpPr/>
          <p:nvPr/>
        </p:nvGrpSpPr>
        <p:grpSpPr>
          <a:xfrm>
            <a:off x="10800" y="3365500"/>
            <a:ext cx="9122400" cy="1225800"/>
            <a:chOff x="0" y="0"/>
            <a:chExt cx="9122399" cy="1225799"/>
          </a:xfrm>
        </p:grpSpPr>
        <p:sp>
          <p:nvSpPr>
            <p:cNvPr id="21" name="Rectangle"/>
            <p:cNvSpPr/>
            <p:nvPr/>
          </p:nvSpPr>
          <p:spPr>
            <a:xfrm>
              <a:off x="0" y="0"/>
              <a:ext cx="9122400" cy="1225800"/>
            </a:xfrm>
            <a:prstGeom prst="rect">
              <a:avLst/>
            </a:prstGeom>
            <a:solidFill>
              <a:srgbClr val="F4865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r">
                <a:defRPr sz="2400">
                  <a:latin typeface="Roboto"/>
                  <a:ea typeface="Roboto"/>
                  <a:cs typeface="Roboto"/>
                  <a:sym typeface="Roboto"/>
                </a:defRPr>
              </a:pPr>
              <a:endParaRPr/>
            </a:p>
          </p:txBody>
        </p:sp>
        <p:sp>
          <p:nvSpPr>
            <p:cNvPr id="22" name="10/06/20"/>
            <p:cNvSpPr txBox="1"/>
            <p:nvPr/>
          </p:nvSpPr>
          <p:spPr>
            <a:xfrm>
              <a:off x="0" y="337324"/>
              <a:ext cx="9122400" cy="551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r">
                <a:defRPr sz="2400"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r>
                <a:t>10/06/20</a:t>
              </a:r>
            </a:p>
          </p:txBody>
        </p:sp>
      </p:grpSp>
      <p:pic>
        <p:nvPicPr>
          <p:cNvPr id="24" name="Google Shape;111;p25" descr="Google Shape;111;p25"/>
          <p:cNvPicPr>
            <a:picLocks noChangeAspect="1"/>
          </p:cNvPicPr>
          <p:nvPr/>
        </p:nvPicPr>
        <p:blipFill>
          <a:blip r:embed="rId2"/>
          <a:srcRect l="44638"/>
          <a:stretch>
            <a:fillRect/>
          </a:stretch>
        </p:blipFill>
        <p:spPr>
          <a:xfrm>
            <a:off x="634254" y="3267650"/>
            <a:ext cx="1661201" cy="1421476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Google Shape;109;p25"/>
          <p:cNvSpPr txBox="1"/>
          <p:nvPr/>
        </p:nvSpPr>
        <p:spPr>
          <a:xfrm>
            <a:off x="2560974" y="1221700"/>
            <a:ext cx="6359102" cy="200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normAutofit/>
          </a:bodyPr>
          <a:lstStyle/>
          <a:p>
            <a:pPr algn="ctr">
              <a:defRPr sz="3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Orientations &amp; budget</a:t>
            </a:r>
          </a:p>
          <a:p>
            <a:pPr algn="ctr">
              <a:defRPr sz="3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2020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12337"/>
            <a:ext cx="2133600" cy="309851"/>
          </a:xfrm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9;p1" descr="Google Shape;9;p1"/>
          <p:cNvPicPr>
            <a:picLocks noChangeAspect="1"/>
          </p:cNvPicPr>
          <p:nvPr/>
        </p:nvPicPr>
        <p:blipFill>
          <a:blip r:embed="rId2"/>
          <a:srcRect r="56660"/>
          <a:stretch>
            <a:fillRect/>
          </a:stretch>
        </p:blipFill>
        <p:spPr>
          <a:xfrm>
            <a:off x="-1600200" y="-1059300"/>
            <a:ext cx="7848601" cy="85794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Google Shape;10;p1" descr="Google Shape;10;p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4757249"/>
            <a:ext cx="723819" cy="342901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12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9;p1" descr="Google Shape;9;p1"/>
          <p:cNvPicPr>
            <a:picLocks noChangeAspect="1"/>
          </p:cNvPicPr>
          <p:nvPr/>
        </p:nvPicPr>
        <p:blipFill>
          <a:blip r:embed="rId2"/>
          <a:srcRect r="56660"/>
          <a:stretch>
            <a:fillRect/>
          </a:stretch>
        </p:blipFill>
        <p:spPr>
          <a:xfrm>
            <a:off x="-1600200" y="-1059300"/>
            <a:ext cx="7848601" cy="85794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Google Shape;10;p1" descr="Google Shape;10;p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4757249"/>
            <a:ext cx="723819" cy="342901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58;p13" descr="Google Shape;58;p13"/>
          <p:cNvPicPr>
            <a:picLocks noChangeAspect="1"/>
          </p:cNvPicPr>
          <p:nvPr/>
        </p:nvPicPr>
        <p:blipFill>
          <a:blip r:embed="rId2">
            <a:alphaModFix amt="10000"/>
          </a:blip>
          <a:srcRect r="56660"/>
          <a:stretch>
            <a:fillRect/>
          </a:stretch>
        </p:blipFill>
        <p:spPr>
          <a:xfrm>
            <a:off x="-1600200" y="-1059300"/>
            <a:ext cx="7848601" cy="85794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Google Shape;59;p13" descr="Google Shape;59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4757249"/>
            <a:ext cx="723819" cy="342901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Title Text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58;p13" descr="Google Shape;58;p13"/>
          <p:cNvPicPr>
            <a:picLocks noChangeAspect="1"/>
          </p:cNvPicPr>
          <p:nvPr/>
        </p:nvPicPr>
        <p:blipFill>
          <a:blip r:embed="rId2"/>
          <a:srcRect r="56660"/>
          <a:stretch>
            <a:fillRect/>
          </a:stretch>
        </p:blipFill>
        <p:spPr>
          <a:xfrm>
            <a:off x="-1600200" y="-1059300"/>
            <a:ext cx="7848601" cy="85794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Google Shape;59;p13" descr="Google Shape;59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4757249"/>
            <a:ext cx="723819" cy="342901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Google Shape;66;p15"/>
          <p:cNvSpPr txBox="1">
            <a:spLocks noGrp="1"/>
          </p:cNvSpPr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1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58;p13" descr="Google Shape;58;p13"/>
          <p:cNvPicPr>
            <a:picLocks noChangeAspect="1"/>
          </p:cNvPicPr>
          <p:nvPr/>
        </p:nvPicPr>
        <p:blipFill>
          <a:blip r:embed="rId2"/>
          <a:srcRect r="56660"/>
          <a:stretch>
            <a:fillRect/>
          </a:stretch>
        </p:blipFill>
        <p:spPr>
          <a:xfrm>
            <a:off x="-1600200" y="-1059300"/>
            <a:ext cx="7848601" cy="85794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Google Shape;59;p13" descr="Google Shape;59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4757249"/>
            <a:ext cx="723819" cy="342901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58;p13" descr="Google Shape;58;p13"/>
          <p:cNvPicPr>
            <a:picLocks noChangeAspect="1"/>
          </p:cNvPicPr>
          <p:nvPr/>
        </p:nvPicPr>
        <p:blipFill>
          <a:blip r:embed="rId2"/>
          <a:srcRect r="56660"/>
          <a:stretch>
            <a:fillRect/>
          </a:stretch>
        </p:blipFill>
        <p:spPr>
          <a:xfrm>
            <a:off x="-1600200" y="-1059300"/>
            <a:ext cx="7848601" cy="85794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Google Shape;59;p13" descr="Google Shape;59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4757249"/>
            <a:ext cx="723819" cy="342901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Title Text"/>
          <p:cNvSpPr txBox="1">
            <a:spLocks noGrp="1"/>
          </p:cNvSpPr>
          <p:nvPr>
            <p:ph type="title"/>
          </p:nvPr>
        </p:nvSpPr>
        <p:spPr>
          <a:xfrm>
            <a:off x="3590099" y="763624"/>
            <a:ext cx="5260801" cy="2052601"/>
          </a:xfrm>
          <a:prstGeom prst="rect">
            <a:avLst/>
          </a:prstGeom>
        </p:spPr>
        <p:txBody>
          <a:bodyPr anchor="b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17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600000" y="2986525"/>
            <a:ext cx="5260800" cy="792601"/>
          </a:xfrm>
          <a:prstGeom prst="rect">
            <a:avLst/>
          </a:prstGeom>
        </p:spPr>
        <p:txBody>
          <a:bodyPr/>
          <a:lstStyle>
            <a:lvl1pPr marL="342900" indent="-228600">
              <a:lnSpc>
                <a:spcPct val="100000"/>
              </a:lnSpc>
              <a:buClrTx/>
              <a:buSzTx/>
              <a:buFontTx/>
              <a:buNone/>
              <a:defRPr sz="2400"/>
            </a:lvl1pPr>
            <a:lvl2pPr marL="342900" indent="254000">
              <a:lnSpc>
                <a:spcPct val="100000"/>
              </a:lnSpc>
              <a:buClrTx/>
              <a:buSzTx/>
              <a:buFontTx/>
              <a:buNone/>
              <a:defRPr sz="2400"/>
            </a:lvl2pPr>
            <a:lvl3pPr marL="342900" indent="711200">
              <a:lnSpc>
                <a:spcPct val="100000"/>
              </a:lnSpc>
              <a:buClrTx/>
              <a:buSzTx/>
              <a:buFontTx/>
              <a:buNone/>
              <a:defRPr sz="2400"/>
            </a:lvl3pPr>
            <a:lvl4pPr marL="342900" indent="1168400">
              <a:lnSpc>
                <a:spcPct val="100000"/>
              </a:lnSpc>
              <a:buClrTx/>
              <a:buSzTx/>
              <a:buFontTx/>
              <a:buNone/>
              <a:defRPr sz="2400"/>
            </a:lvl4pPr>
            <a:lvl5pPr marL="342900" indent="1625600">
              <a:lnSpc>
                <a:spcPct val="100000"/>
              </a:lnSpc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6" name="Google Shape;75;p17"/>
          <p:cNvSpPr/>
          <p:nvPr/>
        </p:nvSpPr>
        <p:spPr>
          <a:xfrm>
            <a:off x="0" y="4624975"/>
            <a:ext cx="962100" cy="518401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100"/>
            </a:pPr>
            <a:endParaRPr/>
          </a:p>
        </p:txBody>
      </p:sp>
      <p:pic>
        <p:nvPicPr>
          <p:cNvPr id="177" name="Google Shape;77;p17" descr="Google Shape;77;p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6575" y="0"/>
            <a:ext cx="3952876" cy="3952875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12337"/>
            <a:ext cx="2133600" cy="309851"/>
          </a:xfrm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58;p13" descr="Google Shape;58;p13"/>
          <p:cNvPicPr>
            <a:picLocks noChangeAspect="1"/>
          </p:cNvPicPr>
          <p:nvPr/>
        </p:nvPicPr>
        <p:blipFill>
          <a:blip r:embed="rId2"/>
          <a:srcRect r="56660"/>
          <a:stretch>
            <a:fillRect/>
          </a:stretch>
        </p:blipFill>
        <p:spPr>
          <a:xfrm>
            <a:off x="-1600200" y="-1059300"/>
            <a:ext cx="7848601" cy="85794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Google Shape;59;p13" descr="Google Shape;59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4757249"/>
            <a:ext cx="723819" cy="342901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58;p13" descr="Google Shape;58;p13"/>
          <p:cNvPicPr>
            <a:picLocks noChangeAspect="1"/>
          </p:cNvPicPr>
          <p:nvPr/>
        </p:nvPicPr>
        <p:blipFill>
          <a:blip r:embed="rId2"/>
          <a:srcRect r="56660"/>
          <a:stretch>
            <a:fillRect/>
          </a:stretch>
        </p:blipFill>
        <p:spPr>
          <a:xfrm>
            <a:off x="-1600200" y="-1059300"/>
            <a:ext cx="7848601" cy="85794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Google Shape;59;p13" descr="Google Shape;59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4757249"/>
            <a:ext cx="723819" cy="342901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Title Text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19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58;p13" descr="Google Shape;58;p13"/>
          <p:cNvPicPr>
            <a:picLocks noChangeAspect="1"/>
          </p:cNvPicPr>
          <p:nvPr/>
        </p:nvPicPr>
        <p:blipFill>
          <a:blip r:embed="rId2"/>
          <a:srcRect r="56660"/>
          <a:stretch>
            <a:fillRect/>
          </a:stretch>
        </p:blipFill>
        <p:spPr>
          <a:xfrm>
            <a:off x="-1600200" y="-1059300"/>
            <a:ext cx="7848601" cy="85794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Google Shape;59;p13" descr="Google Shape;59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4757249"/>
            <a:ext cx="723819" cy="342901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Title Text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2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58;p13" descr="Google Shape;58;p13"/>
          <p:cNvPicPr>
            <a:picLocks noChangeAspect="1"/>
          </p:cNvPicPr>
          <p:nvPr/>
        </p:nvPicPr>
        <p:blipFill>
          <a:blip r:embed="rId2"/>
          <a:srcRect r="56660"/>
          <a:stretch>
            <a:fillRect/>
          </a:stretch>
        </p:blipFill>
        <p:spPr>
          <a:xfrm>
            <a:off x="-1600200" y="-1059300"/>
            <a:ext cx="7848601" cy="85794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Google Shape;59;p13" descr="Google Shape;59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4757249"/>
            <a:ext cx="723819" cy="342901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Google Shape;89;p21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100"/>
            </a:pPr>
            <a:endParaRPr/>
          </a:p>
        </p:txBody>
      </p:sp>
      <p:sp>
        <p:nvSpPr>
          <p:cNvPr id="219" name="Title Text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22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>
              <a:lnSpc>
                <a:spcPct val="100000"/>
              </a:lnSpc>
              <a:buClrTx/>
              <a:buSzTx/>
              <a:buFontTx/>
              <a:buNone/>
              <a:defRPr sz="11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42900" indent="254000">
              <a:lnSpc>
                <a:spcPct val="100000"/>
              </a:lnSpc>
              <a:buClrTx/>
              <a:buSzTx/>
              <a:buFontTx/>
              <a:buNone/>
              <a:defRPr sz="11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342900" indent="711200">
              <a:lnSpc>
                <a:spcPct val="100000"/>
              </a:lnSpc>
              <a:buClrTx/>
              <a:buSzTx/>
              <a:buFontTx/>
              <a:buNone/>
              <a:defRPr sz="11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342900" indent="1168400">
              <a:lnSpc>
                <a:spcPct val="100000"/>
              </a:lnSpc>
              <a:buClrTx/>
              <a:buSzTx/>
              <a:buFontTx/>
              <a:buNone/>
              <a:defRPr sz="11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42900" indent="1625600">
              <a:lnSpc>
                <a:spcPct val="100000"/>
              </a:lnSpc>
              <a:buClrTx/>
              <a:buSzTx/>
              <a:buFontTx/>
              <a:buNone/>
              <a:defRPr sz="11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1" name="Google Shape;92;p21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2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116;p26"/>
          <p:cNvSpPr/>
          <p:nvPr/>
        </p:nvSpPr>
        <p:spPr>
          <a:xfrm>
            <a:off x="49" y="-1"/>
            <a:ext cx="9144001" cy="5111102"/>
          </a:xfrm>
          <a:prstGeom prst="rect">
            <a:avLst/>
          </a:prstGeom>
          <a:solidFill>
            <a:srgbClr val="EB5B1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100"/>
            </a:pPr>
            <a:endParaRPr/>
          </a:p>
        </p:txBody>
      </p:sp>
      <p:sp>
        <p:nvSpPr>
          <p:cNvPr id="34" name="Google Shape;118;p26"/>
          <p:cNvSpPr/>
          <p:nvPr/>
        </p:nvSpPr>
        <p:spPr>
          <a:xfrm>
            <a:off x="501124" y="2095300"/>
            <a:ext cx="974701" cy="98401"/>
          </a:xfrm>
          <a:prstGeom prst="roundRect">
            <a:avLst>
              <a:gd name="adj" fmla="val 16667"/>
            </a:avLst>
          </a:prstGeom>
          <a:solidFill>
            <a:srgbClr val="D22987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100"/>
            </a:pPr>
            <a:endParaRPr/>
          </a:p>
        </p:txBody>
      </p:sp>
      <p:pic>
        <p:nvPicPr>
          <p:cNvPr id="35" name="Google Shape;119;p26" descr="Google Shape;119;p2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047749" y="915497"/>
            <a:ext cx="4693627" cy="3129103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Body Level One…"/>
          <p:cNvSpPr txBox="1"/>
          <p:nvPr/>
        </p:nvSpPr>
        <p:spPr>
          <a:xfrm>
            <a:off x="144966" y="2258179"/>
            <a:ext cx="3798923" cy="1596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 marL="457200" indent="-317500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1400"/>
              <a:buFont typeface="Helvetica"/>
              <a:buChar char="●"/>
              <a:defRPr>
                <a:solidFill>
                  <a:schemeClr val="accent2">
                    <a:lumOff val="21764"/>
                  </a:schemeClr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65200" indent="-355600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1400"/>
              <a:buFont typeface="Helvetica"/>
              <a:buChar char="○"/>
              <a:defRPr>
                <a:solidFill>
                  <a:schemeClr val="accent2">
                    <a:lumOff val="21764"/>
                  </a:schemeClr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422400" indent="-355600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1400"/>
              <a:buFont typeface="Helvetica"/>
              <a:buChar char="■"/>
              <a:defRPr>
                <a:solidFill>
                  <a:schemeClr val="accent2">
                    <a:lumOff val="21764"/>
                  </a:schemeClr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79600" indent="-355600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1400"/>
              <a:buFont typeface="Helvetica"/>
              <a:buChar char="●"/>
              <a:defRPr>
                <a:solidFill>
                  <a:schemeClr val="accent2">
                    <a:lumOff val="21764"/>
                  </a:schemeClr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336800" indent="-355600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1400"/>
              <a:buFont typeface="Helvetica"/>
              <a:buChar char="○"/>
              <a:defRPr>
                <a:solidFill>
                  <a:schemeClr val="accent2">
                    <a:lumOff val="21764"/>
                  </a:schemeClr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58;p13" descr="Google Shape;58;p13"/>
          <p:cNvPicPr>
            <a:picLocks noChangeAspect="1"/>
          </p:cNvPicPr>
          <p:nvPr/>
        </p:nvPicPr>
        <p:blipFill>
          <a:blip r:embed="rId2"/>
          <a:srcRect r="56660"/>
          <a:stretch>
            <a:fillRect/>
          </a:stretch>
        </p:blipFill>
        <p:spPr>
          <a:xfrm>
            <a:off x="-1600200" y="-1059300"/>
            <a:ext cx="7848601" cy="85794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Google Shape;59;p13" descr="Google Shape;59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4757249"/>
            <a:ext cx="723819" cy="342901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58;p13" descr="Google Shape;58;p13"/>
          <p:cNvPicPr>
            <a:picLocks noChangeAspect="1"/>
          </p:cNvPicPr>
          <p:nvPr/>
        </p:nvPicPr>
        <p:blipFill>
          <a:blip r:embed="rId2"/>
          <a:srcRect r="56660"/>
          <a:stretch>
            <a:fillRect/>
          </a:stretch>
        </p:blipFill>
        <p:spPr>
          <a:xfrm>
            <a:off x="-1600200" y="-1059300"/>
            <a:ext cx="7848601" cy="85794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Google Shape;59;p13" descr="Google Shape;59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4757249"/>
            <a:ext cx="723819" cy="342901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24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58;p13" descr="Google Shape;58;p13"/>
          <p:cNvPicPr>
            <a:picLocks noChangeAspect="1"/>
          </p:cNvPicPr>
          <p:nvPr/>
        </p:nvPicPr>
        <p:blipFill>
          <a:blip r:embed="rId2"/>
          <a:srcRect r="56660"/>
          <a:stretch>
            <a:fillRect/>
          </a:stretch>
        </p:blipFill>
        <p:spPr>
          <a:xfrm>
            <a:off x="-1600200" y="-1059300"/>
            <a:ext cx="7848601" cy="85794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Google Shape;59;p13" descr="Google Shape;59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4757249"/>
            <a:ext cx="723819" cy="342901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9;p1" descr="Google Shape;9;p1"/>
          <p:cNvPicPr>
            <a:picLocks noChangeAspect="1"/>
          </p:cNvPicPr>
          <p:nvPr/>
        </p:nvPicPr>
        <p:blipFill>
          <a:blip r:embed="rId2"/>
          <a:srcRect r="56660"/>
          <a:stretch>
            <a:fillRect/>
          </a:stretch>
        </p:blipFill>
        <p:spPr>
          <a:xfrm>
            <a:off x="-1600200" y="-1059300"/>
            <a:ext cx="7848601" cy="8579450"/>
          </a:xfrm>
          <a:prstGeom prst="rect">
            <a:avLst/>
          </a:prstGeom>
          <a:ln w="12700">
            <a:miter lim="400000"/>
          </a:ln>
        </p:spPr>
      </p:pic>
      <p:pic>
        <p:nvPicPr>
          <p:cNvPr id="54" name="Google Shape;10;p1" descr="Google Shape;10;p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4757249"/>
            <a:ext cx="723819" cy="342901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Google Shape;27;p5"/>
          <p:cNvSpPr txBox="1">
            <a:spLocks noGrp="1"/>
          </p:cNvSpPr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9;p1" descr="Google Shape;9;p1"/>
          <p:cNvPicPr>
            <a:picLocks noChangeAspect="1"/>
          </p:cNvPicPr>
          <p:nvPr/>
        </p:nvPicPr>
        <p:blipFill>
          <a:blip r:embed="rId2">
            <a:alphaModFix amt="17712"/>
          </a:blip>
          <a:srcRect r="56660"/>
          <a:stretch>
            <a:fillRect/>
          </a:stretch>
        </p:blipFill>
        <p:spPr>
          <a:xfrm>
            <a:off x="-1600200" y="-1059300"/>
            <a:ext cx="7848601" cy="8579450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Google Shape;10;p1" descr="Google Shape;10;p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4757249"/>
            <a:ext cx="723819" cy="342901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9;p1" descr="Google Shape;9;p1"/>
          <p:cNvPicPr>
            <a:picLocks noChangeAspect="1"/>
          </p:cNvPicPr>
          <p:nvPr/>
        </p:nvPicPr>
        <p:blipFill>
          <a:blip r:embed="rId2"/>
          <a:srcRect r="56660"/>
          <a:stretch>
            <a:fillRect/>
          </a:stretch>
        </p:blipFill>
        <p:spPr>
          <a:xfrm>
            <a:off x="-1600200" y="-1059300"/>
            <a:ext cx="7848601" cy="8579450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Google Shape;10;p1" descr="Google Shape;10;p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4757249"/>
            <a:ext cx="723819" cy="342901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9;p1" descr="Google Shape;9;p1"/>
          <p:cNvPicPr>
            <a:picLocks noChangeAspect="1"/>
          </p:cNvPicPr>
          <p:nvPr/>
        </p:nvPicPr>
        <p:blipFill>
          <a:blip r:embed="rId2"/>
          <a:srcRect r="56660"/>
          <a:stretch>
            <a:fillRect/>
          </a:stretch>
        </p:blipFill>
        <p:spPr>
          <a:xfrm>
            <a:off x="-1600200" y="-1059300"/>
            <a:ext cx="7848601" cy="8579450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Google Shape;10;p1" descr="Google Shape;10;p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4757249"/>
            <a:ext cx="723819" cy="342901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/>
          <a:srcRect r="56660"/>
          <a:stretch>
            <a:fillRect/>
          </a:stretch>
        </p:blipFill>
        <p:spPr>
          <a:xfrm>
            <a:off x="-1600200" y="-1059300"/>
            <a:ext cx="7848601" cy="8579450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Google Shape;10;p1" descr="Google Shape;10;p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4757249"/>
            <a:ext cx="723819" cy="342901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Google Shape;40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100"/>
            </a:pPr>
            <a:endParaRPr/>
          </a:p>
        </p:txBody>
      </p:sp>
      <p:sp>
        <p:nvSpPr>
          <p:cNvPr id="99" name="Title Text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10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>
              <a:lnSpc>
                <a:spcPct val="100000"/>
              </a:lnSpc>
              <a:buClrTx/>
              <a:buSzTx/>
              <a:buFontTx/>
              <a:buNone/>
              <a:defRPr sz="11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42900" indent="254000">
              <a:lnSpc>
                <a:spcPct val="100000"/>
              </a:lnSpc>
              <a:buClrTx/>
              <a:buSzTx/>
              <a:buFontTx/>
              <a:buNone/>
              <a:defRPr sz="11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342900" indent="711200">
              <a:lnSpc>
                <a:spcPct val="100000"/>
              </a:lnSpc>
              <a:buClrTx/>
              <a:buSzTx/>
              <a:buFontTx/>
              <a:buNone/>
              <a:defRPr sz="11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342900" indent="1168400">
              <a:lnSpc>
                <a:spcPct val="100000"/>
              </a:lnSpc>
              <a:buClrTx/>
              <a:buSzTx/>
              <a:buFontTx/>
              <a:buNone/>
              <a:defRPr sz="11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42900" indent="1625600">
              <a:lnSpc>
                <a:spcPct val="100000"/>
              </a:lnSpc>
              <a:buClrTx/>
              <a:buSzTx/>
              <a:buFontTx/>
              <a:buNone/>
              <a:defRPr sz="11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Google Shape;43;p9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0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9;p1" descr="Google Shape;9;p1"/>
          <p:cNvPicPr>
            <a:picLocks noChangeAspect="1"/>
          </p:cNvPicPr>
          <p:nvPr/>
        </p:nvPicPr>
        <p:blipFill>
          <a:blip r:embed="rId2"/>
          <a:srcRect r="56660"/>
          <a:stretch>
            <a:fillRect/>
          </a:stretch>
        </p:blipFill>
        <p:spPr>
          <a:xfrm>
            <a:off x="-1600200" y="-1059300"/>
            <a:ext cx="7848601" cy="85794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Google Shape;10;p1" descr="Google Shape;10;p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4757249"/>
            <a:ext cx="723819" cy="342901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4"/>
          <a:srcRect r="56660"/>
          <a:stretch>
            <a:fillRect/>
          </a:stretch>
        </p:blipFill>
        <p:spPr>
          <a:xfrm>
            <a:off x="-1600200" y="-1059300"/>
            <a:ext cx="7848601" cy="857945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Google Shape;10;p1" descr="Google Shape;10;p1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7625" y="4757249"/>
            <a:ext cx="723819" cy="34290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12639" y="4773774"/>
            <a:ext cx="308561" cy="3098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800">
                <a:solidFill>
                  <a:srgbClr val="575656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7" name="Google Shape;124;p27"/>
          <p:cNvSpPr/>
          <p:nvPr/>
        </p:nvSpPr>
        <p:spPr>
          <a:xfrm>
            <a:off x="199" y="-1"/>
            <a:ext cx="9144001" cy="45690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100"/>
            </a:pPr>
            <a:endParaRPr/>
          </a:p>
        </p:txBody>
      </p:sp>
      <p:pic>
        <p:nvPicPr>
          <p:cNvPr id="8" name="Google Shape;128;p27" descr="Google Shape;128;p27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514700" y="630424"/>
            <a:ext cx="4629300" cy="388264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Google Shape;129;p27"/>
          <p:cNvSpPr/>
          <p:nvPr/>
        </p:nvSpPr>
        <p:spPr>
          <a:xfrm>
            <a:off x="476449" y="346499"/>
            <a:ext cx="974701" cy="98401"/>
          </a:xfrm>
          <a:prstGeom prst="roundRect">
            <a:avLst>
              <a:gd name="adj" fmla="val 16667"/>
            </a:avLst>
          </a:prstGeom>
          <a:solidFill>
            <a:srgbClr val="EB5B1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100"/>
            </a:pPr>
            <a:endParaRPr/>
          </a:p>
        </p:txBody>
      </p:sp>
      <p:sp>
        <p:nvSpPr>
          <p:cNvPr id="10" name="Google Shape;126;p27"/>
          <p:cNvSpPr txBox="1"/>
          <p:nvPr/>
        </p:nvSpPr>
        <p:spPr>
          <a:xfrm>
            <a:off x="8757883" y="4773774"/>
            <a:ext cx="263317" cy="309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91424" tIns="91424" rIns="91424" bIns="91424" anchor="ctr">
            <a:spAutoFit/>
          </a:bodyPr>
          <a:lstStyle>
            <a:lvl1pPr algn="r">
              <a:defRPr sz="800" u="sng">
                <a:solidFill>
                  <a:srgbClr val="575656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11" name="Google Shape;127;p27"/>
          <p:cNvSpPr txBox="1"/>
          <p:nvPr/>
        </p:nvSpPr>
        <p:spPr>
          <a:xfrm>
            <a:off x="265500" y="1692299"/>
            <a:ext cx="4045200" cy="1758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pPr algn="just" defTabSz="768095">
              <a:defRPr sz="1260">
                <a:solidFill>
                  <a:schemeClr val="accent2">
                    <a:lumOff val="21764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According to the World Economic Forum (2019) report on Global Competitiveness, no African country featured on the Top 50 of the Most Competitive Nations. </a:t>
            </a:r>
          </a:p>
          <a:p>
            <a:pPr algn="just" defTabSz="768095">
              <a:defRPr sz="924">
                <a:solidFill>
                  <a:schemeClr val="accent2">
                    <a:lumOff val="21764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260" b="1">
              <a:latin typeface="Roboto"/>
              <a:ea typeface="Roboto"/>
              <a:cs typeface="Roboto"/>
              <a:sym typeface="Roboto"/>
            </a:endParaRPr>
          </a:p>
          <a:p>
            <a:pPr algn="just" defTabSz="768095">
              <a:defRPr sz="1260" b="1">
                <a:solidFill>
                  <a:schemeClr val="accent2">
                    <a:lumOff val="21764"/>
                  </a:schemeClr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Initiatives such as Digital Africa will help increase various African countries’ global competitiveness</a:t>
            </a:r>
            <a:r>
              <a:rPr b="0">
                <a:latin typeface="Roboto Light"/>
                <a:ea typeface="Roboto Light"/>
                <a:cs typeface="Roboto Light"/>
                <a:sym typeface="Roboto Light"/>
              </a:rPr>
              <a:t>.</a:t>
            </a:r>
          </a:p>
        </p:txBody>
      </p:sp>
      <p:sp>
        <p:nvSpPr>
          <p:cNvPr id="12" name="Title Text"/>
          <p:cNvSpPr txBox="1"/>
          <p:nvPr/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 defTabSz="822959">
              <a:defRPr sz="2520"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t>Title 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Roboto Light"/>
          <a:ea typeface="Roboto Light"/>
          <a:cs typeface="Roboto Light"/>
          <a:sym typeface="Roboto Ligh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Roboto Light"/>
          <a:ea typeface="Roboto Light"/>
          <a:cs typeface="Roboto Light"/>
          <a:sym typeface="Roboto Ligh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Roboto Light"/>
          <a:ea typeface="Roboto Light"/>
          <a:cs typeface="Roboto Light"/>
          <a:sym typeface="Roboto Ligh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Roboto Light"/>
          <a:ea typeface="Roboto Light"/>
          <a:cs typeface="Roboto Light"/>
          <a:sym typeface="Roboto Ligh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Roboto Light"/>
          <a:ea typeface="Roboto Light"/>
          <a:cs typeface="Roboto Light"/>
          <a:sym typeface="Roboto Light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Roboto Light"/>
          <a:ea typeface="Roboto Light"/>
          <a:cs typeface="Roboto Light"/>
          <a:sym typeface="Roboto Light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Roboto Light"/>
          <a:ea typeface="Roboto Light"/>
          <a:cs typeface="Roboto Light"/>
          <a:sym typeface="Roboto Light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Roboto Light"/>
          <a:ea typeface="Roboto Light"/>
          <a:cs typeface="Roboto Light"/>
          <a:sym typeface="Roboto Light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Roboto Light"/>
          <a:ea typeface="Roboto Light"/>
          <a:cs typeface="Roboto Light"/>
          <a:sym typeface="Roboto Light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Helvetica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Roboto Light"/>
          <a:ea typeface="Roboto Light"/>
          <a:cs typeface="Roboto Light"/>
          <a:sym typeface="Roboto Light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Helvetica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Roboto Light"/>
          <a:ea typeface="Roboto Light"/>
          <a:cs typeface="Roboto Light"/>
          <a:sym typeface="Roboto Light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Helvetica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Roboto Light"/>
          <a:ea typeface="Roboto Light"/>
          <a:cs typeface="Roboto Light"/>
          <a:sym typeface="Roboto Light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Helvetica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Roboto Light"/>
          <a:ea typeface="Roboto Light"/>
          <a:cs typeface="Roboto Light"/>
          <a:sym typeface="Roboto Light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Helvetica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Roboto Light"/>
          <a:ea typeface="Roboto Light"/>
          <a:cs typeface="Roboto Light"/>
          <a:sym typeface="Roboto Light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Helvetica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Roboto Light"/>
          <a:ea typeface="Roboto Light"/>
          <a:cs typeface="Roboto Light"/>
          <a:sym typeface="Roboto Light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Helvetica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Roboto Light"/>
          <a:ea typeface="Roboto Light"/>
          <a:cs typeface="Roboto Light"/>
          <a:sym typeface="Roboto Light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Helvetica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Roboto Light"/>
          <a:ea typeface="Roboto Light"/>
          <a:cs typeface="Roboto Light"/>
          <a:sym typeface="Roboto Light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Helvetica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Roboto Light"/>
          <a:ea typeface="Roboto Light"/>
          <a:cs typeface="Roboto Light"/>
          <a:sym typeface="Roboto Ligh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 Thin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 Thin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 Thin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 Thin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 Thin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 Thin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 Thin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 Thin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 Thi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ervice d’authentific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r>
              <a:rPr lang="en-US" dirty="0"/>
              <a:t>What is DA SSO? Un s</a:t>
            </a:r>
            <a:r>
              <a:rPr dirty="0"/>
              <a:t>ervice </a:t>
            </a:r>
            <a:r>
              <a:rPr dirty="0" err="1"/>
              <a:t>d’authentification</a:t>
            </a:r>
            <a:endParaRPr dirty="0"/>
          </a:p>
        </p:txBody>
      </p:sp>
      <p:sp>
        <p:nvSpPr>
          <p:cNvPr id="2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69144" y="4773774"/>
            <a:ext cx="252056" cy="3098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pic>
        <p:nvPicPr>
          <p:cNvPr id="26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366606"/>
            <a:ext cx="8763000" cy="30582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69144" y="4773774"/>
            <a:ext cx="252056" cy="3098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285" name="Objectif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r>
              <a:rPr dirty="0" err="1"/>
              <a:t>Objectif</a:t>
            </a:r>
            <a:r>
              <a:rPr lang="en-US" dirty="0" err="1"/>
              <a:t>s</a:t>
            </a:r>
            <a:endParaRPr dirty="0"/>
          </a:p>
        </p:txBody>
      </p:sp>
      <p:sp>
        <p:nvSpPr>
          <p:cNvPr id="286" name="Centraliser la connaissances des besoins des SU africaine…"/>
          <p:cNvSpPr txBox="1">
            <a:spLocks noGrp="1"/>
          </p:cNvSpPr>
          <p:nvPr>
            <p:ph type="body" idx="4294967295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dirty="0" err="1"/>
              <a:t>Centraliser</a:t>
            </a:r>
            <a:r>
              <a:rPr lang="en-US" dirty="0"/>
              <a:t> et </a:t>
            </a:r>
            <a:r>
              <a:rPr lang="en-US" dirty="0" err="1"/>
              <a:t>partager</a:t>
            </a:r>
            <a:r>
              <a:rPr dirty="0"/>
              <a:t> </a:t>
            </a:r>
            <a:r>
              <a:rPr dirty="0" err="1"/>
              <a:t>l</a:t>
            </a:r>
            <a:r>
              <a:rPr lang="en-US" dirty="0" err="1"/>
              <a:t>’analyse</a:t>
            </a:r>
            <a:r>
              <a:rPr lang="en-US" dirty="0"/>
              <a:t> des</a:t>
            </a:r>
            <a:r>
              <a:rPr dirty="0"/>
              <a:t> </a:t>
            </a:r>
            <a:r>
              <a:rPr dirty="0" err="1"/>
              <a:t>besoins</a:t>
            </a:r>
            <a:r>
              <a:rPr dirty="0"/>
              <a:t> des </a:t>
            </a:r>
            <a:r>
              <a:rPr lang="en-US" dirty="0"/>
              <a:t>startups du </a:t>
            </a:r>
            <a:r>
              <a:rPr lang="en-US" dirty="0" err="1"/>
              <a:t>réseau</a:t>
            </a:r>
            <a:r>
              <a:rPr lang="en-US" dirty="0"/>
              <a:t> Digital Africa</a:t>
            </a:r>
            <a:endParaRPr dirty="0"/>
          </a:p>
          <a:p>
            <a:r>
              <a:rPr dirty="0" err="1"/>
              <a:t>Recommander</a:t>
            </a:r>
            <a:r>
              <a:rPr dirty="0"/>
              <a:t> et </a:t>
            </a:r>
            <a:r>
              <a:rPr dirty="0" err="1"/>
              <a:t>orienter</a:t>
            </a:r>
            <a:r>
              <a:rPr dirty="0"/>
              <a:t> les </a:t>
            </a:r>
            <a:r>
              <a:rPr lang="en-US" dirty="0"/>
              <a:t>entrepreneurs </a:t>
            </a:r>
            <a:r>
              <a:rPr dirty="0" err="1"/>
              <a:t>vers</a:t>
            </a:r>
            <a:r>
              <a:rPr dirty="0"/>
              <a:t> des services </a:t>
            </a:r>
            <a:r>
              <a:rPr dirty="0" err="1"/>
              <a:t>proposés</a:t>
            </a:r>
            <a:r>
              <a:rPr dirty="0"/>
              <a:t> par DA </a:t>
            </a:r>
            <a:r>
              <a:rPr dirty="0" err="1"/>
              <a:t>ou</a:t>
            </a:r>
            <a:r>
              <a:rPr dirty="0"/>
              <a:t> par </a:t>
            </a:r>
            <a:r>
              <a:rPr dirty="0" err="1"/>
              <a:t>ses</a:t>
            </a:r>
            <a:r>
              <a:rPr dirty="0"/>
              <a:t> </a:t>
            </a:r>
            <a:r>
              <a:rPr dirty="0" err="1"/>
              <a:t>partenaires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ype de partenair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r>
              <a:rPr dirty="0"/>
              <a:t>Type de </a:t>
            </a:r>
            <a:r>
              <a:rPr lang="en-US" dirty="0"/>
              <a:t>services et </a:t>
            </a:r>
            <a:r>
              <a:rPr dirty="0" err="1"/>
              <a:t>partenair</a:t>
            </a:r>
            <a:r>
              <a:rPr lang="en-US" dirty="0" err="1"/>
              <a:t>es</a:t>
            </a:r>
            <a:endParaRPr dirty="0"/>
          </a:p>
        </p:txBody>
      </p:sp>
      <p:sp>
        <p:nvSpPr>
          <p:cNvPr id="2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69144" y="4773774"/>
            <a:ext cx="252056" cy="3098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grpSp>
        <p:nvGrpSpPr>
          <p:cNvPr id="275" name="Group"/>
          <p:cNvGrpSpPr/>
          <p:nvPr/>
        </p:nvGrpSpPr>
        <p:grpSpPr>
          <a:xfrm>
            <a:off x="2348579" y="967324"/>
            <a:ext cx="4446842" cy="4082374"/>
            <a:chOff x="0" y="0"/>
            <a:chExt cx="4446841" cy="4082373"/>
          </a:xfrm>
        </p:grpSpPr>
        <p:sp>
          <p:nvSpPr>
            <p:cNvPr id="267" name="Circle"/>
            <p:cNvSpPr/>
            <p:nvPr/>
          </p:nvSpPr>
          <p:spPr>
            <a:xfrm>
              <a:off x="486866" y="310123"/>
              <a:ext cx="3462128" cy="3462127"/>
            </a:xfrm>
            <a:prstGeom prst="ellipse">
              <a:avLst/>
            </a:prstGeom>
            <a:noFill/>
            <a:ln w="25400" cap="flat">
              <a:solidFill>
                <a:schemeClr val="accent2">
                  <a:lumOff val="43529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100"/>
              </a:pPr>
              <a:endParaRPr/>
            </a:p>
          </p:txBody>
        </p:sp>
        <p:sp>
          <p:nvSpPr>
            <p:cNvPr id="268" name="D4DA Open Data"/>
            <p:cNvSpPr/>
            <p:nvPr/>
          </p:nvSpPr>
          <p:spPr>
            <a:xfrm>
              <a:off x="1705842" y="2947572"/>
              <a:ext cx="1134802" cy="113480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 sz="1100"/>
              </a:lvl1pPr>
            </a:lstStyle>
            <a:p>
              <a:r>
                <a:t>D4DA Open Data</a:t>
              </a:r>
            </a:p>
          </p:txBody>
        </p:sp>
        <p:sp>
          <p:nvSpPr>
            <p:cNvPr id="269" name="Formation"/>
            <p:cNvSpPr/>
            <p:nvPr/>
          </p:nvSpPr>
          <p:spPr>
            <a:xfrm>
              <a:off x="1705842" y="0"/>
              <a:ext cx="1134802" cy="1134801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 sz="1100"/>
              </a:lvl1pPr>
            </a:lstStyle>
            <a:p>
              <a:r>
                <a:t>Formation</a:t>
              </a:r>
            </a:p>
          </p:txBody>
        </p:sp>
        <p:sp>
          <p:nvSpPr>
            <p:cNvPr id="270" name="Single Sign On"/>
            <p:cNvSpPr/>
            <p:nvPr/>
          </p:nvSpPr>
          <p:spPr>
            <a:xfrm>
              <a:off x="1705842" y="1473786"/>
              <a:ext cx="1134802" cy="1134801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 sz="1100"/>
              </a:lvl1pPr>
            </a:lstStyle>
            <a:p>
              <a:r>
                <a:t>Single Sign On</a:t>
              </a:r>
            </a:p>
          </p:txBody>
        </p:sp>
        <p:sp>
          <p:nvSpPr>
            <p:cNvPr id="271" name="Capacity building"/>
            <p:cNvSpPr/>
            <p:nvPr/>
          </p:nvSpPr>
          <p:spPr>
            <a:xfrm>
              <a:off x="0" y="896372"/>
              <a:ext cx="1134801" cy="113480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 sz="1100"/>
              </a:lvl1pPr>
            </a:lstStyle>
            <a:p>
              <a:r>
                <a:t>Capacity building</a:t>
              </a:r>
            </a:p>
          </p:txBody>
        </p:sp>
        <p:sp>
          <p:nvSpPr>
            <p:cNvPr id="272" name="Corporate companies"/>
            <p:cNvSpPr/>
            <p:nvPr/>
          </p:nvSpPr>
          <p:spPr>
            <a:xfrm>
              <a:off x="3312040" y="791646"/>
              <a:ext cx="1134802" cy="113480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 sz="1100"/>
              </a:lvl1pPr>
            </a:lstStyle>
            <a:p>
              <a:r>
                <a:t>Corporate companies</a:t>
              </a:r>
            </a:p>
          </p:txBody>
        </p:sp>
        <p:sp>
          <p:nvSpPr>
            <p:cNvPr id="273" name="Financement"/>
            <p:cNvSpPr/>
            <p:nvPr/>
          </p:nvSpPr>
          <p:spPr>
            <a:xfrm>
              <a:off x="0" y="2269933"/>
              <a:ext cx="1134801" cy="1134801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 sz="1100"/>
              </a:lvl1pPr>
            </a:lstStyle>
            <a:p>
              <a:r>
                <a:t>Financement</a:t>
              </a:r>
            </a:p>
          </p:txBody>
        </p:sp>
        <p:sp>
          <p:nvSpPr>
            <p:cNvPr id="274" name="Events"/>
            <p:cNvSpPr/>
            <p:nvPr/>
          </p:nvSpPr>
          <p:spPr>
            <a:xfrm>
              <a:off x="3312040" y="2269933"/>
              <a:ext cx="1134802" cy="1134801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 sz="1100"/>
              </a:lvl1pPr>
            </a:lstStyle>
            <a:p>
              <a:r>
                <a:t>Events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Data colle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r>
              <a:rPr dirty="0"/>
              <a:t>Data collection</a:t>
            </a:r>
          </a:p>
        </p:txBody>
      </p:sp>
      <p:sp>
        <p:nvSpPr>
          <p:cNvPr id="2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69144" y="4773774"/>
            <a:ext cx="252056" cy="3098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79" name="Unique ID"/>
          <p:cNvSpPr/>
          <p:nvPr/>
        </p:nvSpPr>
        <p:spPr>
          <a:xfrm>
            <a:off x="40448" y="1936749"/>
            <a:ext cx="1270001" cy="12700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defRPr sz="1100"/>
            </a:lvl1pPr>
          </a:lstStyle>
          <a:p>
            <a:r>
              <a:t>Unique ID</a:t>
            </a:r>
          </a:p>
        </p:txBody>
      </p:sp>
      <p:sp>
        <p:nvSpPr>
          <p:cNvPr id="280" name="Marchés…"/>
          <p:cNvSpPr/>
          <p:nvPr/>
        </p:nvSpPr>
        <p:spPr>
          <a:xfrm>
            <a:off x="1750223" y="1082008"/>
            <a:ext cx="2222501" cy="362748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marL="342900" indent="-342900">
              <a:defRPr sz="1100">
                <a:solidFill>
                  <a:schemeClr val="accent2">
                    <a:lumOff val="21764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b="1" dirty="0" err="1"/>
              <a:t>Données</a:t>
            </a:r>
            <a:r>
              <a:rPr lang="en-US" b="1" dirty="0"/>
              <a:t> de </a:t>
            </a:r>
            <a:r>
              <a:rPr lang="en-US" b="1" dirty="0" err="1"/>
              <a:t>m</a:t>
            </a:r>
            <a:r>
              <a:rPr b="1" dirty="0" err="1"/>
              <a:t>arché</a:t>
            </a:r>
            <a:endParaRPr b="1" dirty="0"/>
          </a:p>
          <a:p>
            <a:pPr marL="342900" indent="-342900">
              <a:defRPr sz="1100">
                <a:solidFill>
                  <a:schemeClr val="accent2">
                    <a:lumOff val="21764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dirty="0"/>
          </a:p>
          <a:p>
            <a:pPr marL="110289" indent="-110289">
              <a:buSzPct val="100000"/>
              <a:buChar char="•"/>
              <a:defRPr sz="1100">
                <a:solidFill>
                  <a:schemeClr val="accent2">
                    <a:lumOff val="21764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Proposition de </a:t>
            </a:r>
            <a:r>
              <a:rPr dirty="0" err="1"/>
              <a:t>valeur</a:t>
            </a:r>
            <a:br>
              <a:rPr dirty="0"/>
            </a:br>
            <a:endParaRPr dirty="0"/>
          </a:p>
          <a:p>
            <a:pPr marL="110289" indent="-110289">
              <a:buSzPct val="100000"/>
              <a:buChar char="•"/>
              <a:defRPr sz="1100">
                <a:solidFill>
                  <a:schemeClr val="accent2">
                    <a:lumOff val="21764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 err="1"/>
              <a:t>Région</a:t>
            </a:r>
            <a:br>
              <a:rPr dirty="0"/>
            </a:br>
            <a:endParaRPr dirty="0"/>
          </a:p>
          <a:p>
            <a:pPr marL="110289" indent="-110289">
              <a:buSzPct val="100000"/>
              <a:buChar char="•"/>
              <a:defRPr sz="1100">
                <a:solidFill>
                  <a:schemeClr val="accent2">
                    <a:lumOff val="21764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Segments de </a:t>
            </a:r>
            <a:r>
              <a:rPr dirty="0" err="1"/>
              <a:t>clientèle</a:t>
            </a:r>
            <a:br>
              <a:rPr dirty="0"/>
            </a:br>
            <a:endParaRPr dirty="0"/>
          </a:p>
          <a:p>
            <a:pPr marL="110289" indent="-110289">
              <a:buSzPct val="100000"/>
              <a:buChar char="•"/>
              <a:defRPr sz="1100">
                <a:solidFill>
                  <a:schemeClr val="accent2">
                    <a:lumOff val="21764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 err="1"/>
              <a:t>Canaux</a:t>
            </a:r>
            <a:r>
              <a:rPr dirty="0"/>
              <a:t> de distribution</a:t>
            </a:r>
            <a:br>
              <a:rPr dirty="0"/>
            </a:br>
            <a:endParaRPr dirty="0"/>
          </a:p>
          <a:p>
            <a:pPr marL="110289" indent="-110289">
              <a:buSzPct val="100000"/>
              <a:buChar char="•"/>
              <a:defRPr sz="1100">
                <a:solidFill>
                  <a:schemeClr val="accent2">
                    <a:lumOff val="21764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 err="1"/>
              <a:t>Canaux</a:t>
            </a:r>
            <a:r>
              <a:rPr dirty="0"/>
              <a:t> de contact</a:t>
            </a:r>
            <a:br>
              <a:rPr dirty="0"/>
            </a:br>
            <a:endParaRPr dirty="0"/>
          </a:p>
          <a:p>
            <a:pPr marL="110289" indent="-110289">
              <a:buSzPct val="100000"/>
              <a:buChar char="•"/>
              <a:defRPr sz="1100">
                <a:solidFill>
                  <a:schemeClr val="accent2">
                    <a:lumOff val="21764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Type de </a:t>
            </a:r>
            <a:r>
              <a:rPr dirty="0" err="1"/>
              <a:t>recettes</a:t>
            </a:r>
            <a:br>
              <a:rPr dirty="0"/>
            </a:br>
            <a:endParaRPr dirty="0"/>
          </a:p>
          <a:p>
            <a:pPr marL="110289" indent="-110289">
              <a:buSzPct val="100000"/>
              <a:buChar char="•"/>
              <a:defRPr sz="1100">
                <a:solidFill>
                  <a:schemeClr val="accent2">
                    <a:lumOff val="21764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 err="1"/>
              <a:t>Ressources</a:t>
            </a:r>
            <a:br>
              <a:rPr dirty="0"/>
            </a:br>
            <a:endParaRPr dirty="0"/>
          </a:p>
          <a:p>
            <a:pPr marL="110289" indent="-110289">
              <a:buSzPct val="100000"/>
              <a:buChar char="•"/>
              <a:defRPr sz="1100">
                <a:solidFill>
                  <a:schemeClr val="accent2">
                    <a:lumOff val="21764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Structure des </a:t>
            </a:r>
            <a:r>
              <a:rPr dirty="0" err="1"/>
              <a:t>coûts</a:t>
            </a:r>
            <a:endParaRPr dirty="0"/>
          </a:p>
        </p:txBody>
      </p:sp>
      <p:sp>
        <p:nvSpPr>
          <p:cNvPr id="281" name="Problèmes rencontrés…"/>
          <p:cNvSpPr/>
          <p:nvPr/>
        </p:nvSpPr>
        <p:spPr>
          <a:xfrm>
            <a:off x="6366726" y="1082008"/>
            <a:ext cx="2222501" cy="362748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marL="342900" indent="-342900">
              <a:defRPr sz="1100">
                <a:solidFill>
                  <a:schemeClr val="accent2">
                    <a:lumOff val="21764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 err="1"/>
              <a:t>Problèmes</a:t>
            </a:r>
            <a:r>
              <a:rPr b="1" dirty="0"/>
              <a:t> </a:t>
            </a:r>
            <a:r>
              <a:rPr b="1" dirty="0" err="1"/>
              <a:t>rencontrés</a:t>
            </a:r>
            <a:endParaRPr b="1" dirty="0"/>
          </a:p>
          <a:p>
            <a:pPr marL="342900" indent="-342900">
              <a:defRPr sz="1100">
                <a:solidFill>
                  <a:schemeClr val="accent2">
                    <a:lumOff val="21764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200" b="1" dirty="0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marL="342900" indent="-342900">
              <a:defRPr sz="1100" u="sng">
                <a:solidFill>
                  <a:schemeClr val="accent2">
                    <a:lumOff val="21764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 err="1"/>
              <a:t>Problème</a:t>
            </a:r>
            <a:r>
              <a:rPr dirty="0"/>
              <a:t> </a:t>
            </a:r>
            <a:r>
              <a:rPr dirty="0" err="1"/>
              <a:t>résolu</a:t>
            </a:r>
            <a:r>
              <a:rPr dirty="0"/>
              <a:t> par la solution:</a:t>
            </a:r>
            <a:endParaRPr sz="1000" b="1" dirty="0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marL="377825" indent="-238125">
              <a:buClr>
                <a:srgbClr val="000000"/>
              </a:buClr>
              <a:buSzPct val="100000"/>
              <a:buFont typeface="Arial"/>
              <a:buChar char="•"/>
              <a:defRPr sz="1100">
                <a:solidFill>
                  <a:schemeClr val="accent2">
                    <a:lumOff val="21764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Type de mise </a:t>
            </a:r>
            <a:r>
              <a:rPr dirty="0" err="1"/>
              <a:t>en</a:t>
            </a:r>
            <a:r>
              <a:rPr dirty="0"/>
              <a:t> relation</a:t>
            </a:r>
            <a:br>
              <a:rPr dirty="0"/>
            </a:br>
            <a:endParaRPr dirty="0"/>
          </a:p>
          <a:p>
            <a:pPr marL="377825" indent="-238125">
              <a:buClr>
                <a:srgbClr val="000000"/>
              </a:buClr>
              <a:buSzPct val="100000"/>
              <a:buFont typeface="Arial"/>
              <a:buChar char="•"/>
              <a:defRPr sz="1100">
                <a:solidFill>
                  <a:schemeClr val="accent2">
                    <a:lumOff val="21764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Acquisition de clients</a:t>
            </a:r>
            <a:br>
              <a:rPr dirty="0"/>
            </a:br>
            <a:endParaRPr dirty="0"/>
          </a:p>
          <a:p>
            <a:pPr marL="377825" indent="-238125">
              <a:buClr>
                <a:srgbClr val="000000"/>
              </a:buClr>
              <a:buSzPct val="100000"/>
              <a:buFont typeface="Arial"/>
              <a:buChar char="•"/>
              <a:defRPr sz="1100">
                <a:solidFill>
                  <a:schemeClr val="accent2">
                    <a:lumOff val="21764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 err="1"/>
              <a:t>Rétention</a:t>
            </a:r>
            <a:r>
              <a:rPr dirty="0"/>
              <a:t> de clients</a:t>
            </a:r>
            <a:br>
              <a:rPr dirty="0"/>
            </a:br>
            <a:endParaRPr dirty="0"/>
          </a:p>
          <a:p>
            <a:pPr marL="342900" indent="-342900">
              <a:defRPr sz="1100">
                <a:solidFill>
                  <a:schemeClr val="accent2">
                    <a:lumOff val="21764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dirty="0"/>
          </a:p>
          <a:p>
            <a:pPr marL="342900" indent="-342900">
              <a:defRPr sz="1100" u="sng">
                <a:solidFill>
                  <a:schemeClr val="accent2">
                    <a:lumOff val="21764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 err="1"/>
              <a:t>Problèmes</a:t>
            </a:r>
            <a:r>
              <a:rPr dirty="0"/>
              <a:t> </a:t>
            </a:r>
            <a:r>
              <a:rPr dirty="0" err="1"/>
              <a:t>rencontrés</a:t>
            </a:r>
            <a:r>
              <a:rPr dirty="0"/>
              <a:t> dans le cadre du </a:t>
            </a:r>
            <a:r>
              <a:rPr dirty="0" err="1"/>
              <a:t>développement</a:t>
            </a:r>
            <a:r>
              <a:rPr dirty="0"/>
              <a:t> de </a:t>
            </a:r>
            <a:r>
              <a:rPr dirty="0" err="1"/>
              <a:t>l’activité</a:t>
            </a:r>
            <a:r>
              <a:rPr dirty="0"/>
              <a:t>:</a:t>
            </a:r>
            <a:endParaRPr lang="en-US" sz="1000" b="1" dirty="0">
              <a:latin typeface="Times Roman"/>
              <a:sym typeface="Times Roman"/>
            </a:endParaRPr>
          </a:p>
          <a:p>
            <a:pPr marL="342900" indent="-342900">
              <a:defRPr sz="1100" u="sng">
                <a:solidFill>
                  <a:schemeClr val="accent2">
                    <a:lumOff val="21764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 err="1"/>
              <a:t>Quels</a:t>
            </a:r>
            <a:r>
              <a:rPr dirty="0"/>
              <a:t> </a:t>
            </a:r>
            <a:r>
              <a:rPr dirty="0" err="1"/>
              <a:t>informations</a:t>
            </a:r>
            <a:r>
              <a:rPr dirty="0"/>
              <a:t> </a:t>
            </a:r>
            <a:r>
              <a:rPr dirty="0" err="1"/>
              <a:t>sont</a:t>
            </a:r>
            <a:r>
              <a:rPr lang="en-US" dirty="0"/>
              <a:t> </a:t>
            </a:r>
            <a:r>
              <a:rPr dirty="0" err="1"/>
              <a:t>intéressantes</a:t>
            </a:r>
            <a:r>
              <a:rPr dirty="0"/>
              <a:t> pour la </a:t>
            </a:r>
            <a:r>
              <a:rPr dirty="0" err="1"/>
              <a:t>croissance</a:t>
            </a:r>
            <a:r>
              <a:rPr dirty="0"/>
              <a:t> de la startup?</a:t>
            </a:r>
            <a:endParaRPr sz="1200" dirty="0">
              <a:latin typeface="Times Roman"/>
              <a:ea typeface="Times Roman"/>
              <a:cs typeface="Times Roman"/>
              <a:sym typeface="Times Roman"/>
            </a:endParaRPr>
          </a:p>
        </p:txBody>
      </p:sp>
      <p:sp>
        <p:nvSpPr>
          <p:cNvPr id="282" name="Persona…"/>
          <p:cNvSpPr/>
          <p:nvPr/>
        </p:nvSpPr>
        <p:spPr>
          <a:xfrm>
            <a:off x="4058475" y="1077440"/>
            <a:ext cx="2222501" cy="363662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marL="342900" indent="-342900">
              <a:defRPr sz="1100">
                <a:solidFill>
                  <a:schemeClr val="accent2">
                    <a:lumOff val="21764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b="1" dirty="0" err="1"/>
              <a:t>Maturité</a:t>
            </a:r>
            <a:r>
              <a:rPr lang="en-US" b="1" dirty="0"/>
              <a:t> de </a:t>
            </a:r>
            <a:r>
              <a:rPr lang="en-US" b="1" dirty="0" err="1"/>
              <a:t>l’entreprise</a:t>
            </a:r>
            <a:r>
              <a:rPr lang="en-US" b="1" dirty="0"/>
              <a:t> </a:t>
            </a:r>
            <a:endParaRPr b="1" dirty="0"/>
          </a:p>
          <a:p>
            <a:pPr marL="342900" indent="-342900">
              <a:defRPr sz="1100">
                <a:solidFill>
                  <a:schemeClr val="accent2">
                    <a:lumOff val="21764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200" b="1" dirty="0">
              <a:solidFill>
                <a:srgbClr val="000000"/>
              </a:solidFill>
            </a:endParaRPr>
          </a:p>
          <a:p>
            <a:pPr marL="110289" indent="-110289">
              <a:lnSpc>
                <a:spcPct val="80000"/>
              </a:lnSpc>
              <a:buSzPct val="100000"/>
              <a:buChar char="•"/>
              <a:defRPr sz="1100">
                <a:solidFill>
                  <a:schemeClr val="accent2">
                    <a:lumOff val="21764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 err="1"/>
              <a:t>Activités</a:t>
            </a:r>
            <a:r>
              <a:rPr dirty="0"/>
              <a:t> et services </a:t>
            </a:r>
            <a:r>
              <a:rPr dirty="0" err="1"/>
              <a:t>clés</a:t>
            </a:r>
            <a:br>
              <a:rPr dirty="0"/>
            </a:br>
            <a:endParaRPr dirty="0"/>
          </a:p>
          <a:p>
            <a:pPr marL="110289" indent="-110289">
              <a:lnSpc>
                <a:spcPct val="80000"/>
              </a:lnSpc>
              <a:buSzPct val="100000"/>
              <a:buChar char="•"/>
              <a:defRPr sz="1100">
                <a:solidFill>
                  <a:schemeClr val="accent2">
                    <a:lumOff val="21764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 err="1"/>
              <a:t>Partenariats</a:t>
            </a:r>
            <a:r>
              <a:rPr dirty="0"/>
              <a:t> </a:t>
            </a:r>
            <a:r>
              <a:rPr dirty="0" err="1"/>
              <a:t>clés</a:t>
            </a:r>
            <a:br>
              <a:rPr dirty="0"/>
            </a:br>
            <a:endParaRPr dirty="0"/>
          </a:p>
          <a:p>
            <a:pPr marL="110289" indent="-110289">
              <a:lnSpc>
                <a:spcPct val="80000"/>
              </a:lnSpc>
              <a:buSzPct val="100000"/>
              <a:buChar char="•"/>
              <a:defRPr sz="1100">
                <a:solidFill>
                  <a:schemeClr val="accent2">
                    <a:lumOff val="21764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 err="1"/>
              <a:t>Ancienneté</a:t>
            </a:r>
            <a:r>
              <a:rPr dirty="0"/>
              <a:t> </a:t>
            </a:r>
            <a:br>
              <a:rPr dirty="0"/>
            </a:br>
            <a:endParaRPr dirty="0"/>
          </a:p>
          <a:p>
            <a:pPr marL="110289" indent="-110289">
              <a:lnSpc>
                <a:spcPct val="80000"/>
              </a:lnSpc>
              <a:buSzPct val="100000"/>
              <a:buChar char="•"/>
              <a:defRPr sz="1100">
                <a:solidFill>
                  <a:schemeClr val="accent2">
                    <a:lumOff val="21764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 err="1"/>
              <a:t>Nombre</a:t>
            </a:r>
            <a:r>
              <a:rPr dirty="0"/>
              <a:t> </a:t>
            </a:r>
            <a:r>
              <a:rPr dirty="0" err="1"/>
              <a:t>d’employés</a:t>
            </a:r>
            <a:br>
              <a:rPr dirty="0"/>
            </a:br>
            <a:endParaRPr dirty="0"/>
          </a:p>
          <a:p>
            <a:pPr marL="110289" indent="-110289">
              <a:lnSpc>
                <a:spcPct val="80000"/>
              </a:lnSpc>
              <a:buSzPct val="100000"/>
              <a:buChar char="•"/>
              <a:defRPr sz="1100">
                <a:solidFill>
                  <a:schemeClr val="accent2">
                    <a:lumOff val="21764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 err="1"/>
              <a:t>Chiffre</a:t>
            </a:r>
            <a:r>
              <a:rPr dirty="0"/>
              <a:t> </a:t>
            </a:r>
            <a:r>
              <a:rPr dirty="0" err="1"/>
              <a:t>d’affaire</a:t>
            </a:r>
            <a:br>
              <a:rPr dirty="0"/>
            </a:br>
            <a:endParaRPr dirty="0"/>
          </a:p>
          <a:p>
            <a:pPr marL="110289" indent="-110289">
              <a:lnSpc>
                <a:spcPct val="80000"/>
              </a:lnSpc>
              <a:buSzPct val="100000"/>
              <a:buChar char="•"/>
              <a:defRPr sz="1100">
                <a:solidFill>
                  <a:schemeClr val="accent2">
                    <a:lumOff val="21764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 err="1"/>
              <a:t>Croissance</a:t>
            </a:r>
            <a:br>
              <a:rPr dirty="0"/>
            </a:br>
            <a:endParaRPr dirty="0"/>
          </a:p>
          <a:p>
            <a:pPr marL="110289" indent="-110289">
              <a:lnSpc>
                <a:spcPct val="80000"/>
              </a:lnSpc>
              <a:buSzPct val="100000"/>
              <a:buChar char="•"/>
              <a:defRPr sz="1100">
                <a:solidFill>
                  <a:schemeClr val="accent2">
                    <a:lumOff val="21764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 err="1"/>
              <a:t>Bénéfice</a:t>
            </a:r>
            <a:br>
              <a:rPr dirty="0"/>
            </a:br>
            <a:endParaRPr dirty="0"/>
          </a:p>
          <a:p>
            <a:pPr marL="110289" indent="-110289">
              <a:lnSpc>
                <a:spcPct val="80000"/>
              </a:lnSpc>
              <a:buSzPct val="100000"/>
              <a:buChar char="•"/>
              <a:defRPr sz="1100">
                <a:solidFill>
                  <a:schemeClr val="accent2">
                    <a:lumOff val="21764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 err="1"/>
              <a:t>Fidélisation</a:t>
            </a:r>
            <a:br>
              <a:rPr dirty="0"/>
            </a:br>
            <a:endParaRPr dirty="0"/>
          </a:p>
          <a:p>
            <a:pPr marL="110289" indent="-110289">
              <a:lnSpc>
                <a:spcPct val="80000"/>
              </a:lnSpc>
              <a:buSzPct val="100000"/>
              <a:buChar char="•"/>
              <a:defRPr sz="1100">
                <a:solidFill>
                  <a:schemeClr val="accent2">
                    <a:lumOff val="21764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 err="1"/>
              <a:t>Délai</a:t>
            </a:r>
            <a:r>
              <a:rPr dirty="0"/>
              <a:t> de </a:t>
            </a:r>
            <a:r>
              <a:rPr dirty="0" err="1"/>
              <a:t>commercialisation</a:t>
            </a:r>
            <a:r>
              <a:rPr dirty="0"/>
              <a:t> d‘un nouveau </a:t>
            </a:r>
            <a:r>
              <a:rPr dirty="0" err="1"/>
              <a:t>produit</a:t>
            </a:r>
            <a:br>
              <a:rPr dirty="0"/>
            </a:br>
            <a:endParaRPr dirty="0"/>
          </a:p>
          <a:p>
            <a:pPr marL="110289" indent="-110289">
              <a:lnSpc>
                <a:spcPct val="80000"/>
              </a:lnSpc>
              <a:buSzPct val="100000"/>
              <a:buChar char="•"/>
              <a:defRPr sz="1100">
                <a:solidFill>
                  <a:schemeClr val="accent2">
                    <a:lumOff val="21764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Types </a:t>
            </a:r>
            <a:r>
              <a:rPr dirty="0" err="1"/>
              <a:t>accompagnements</a:t>
            </a:r>
            <a:br>
              <a:rPr dirty="0"/>
            </a:br>
            <a:endParaRPr dirty="0"/>
          </a:p>
          <a:p>
            <a:pPr marL="110289" indent="-110289">
              <a:lnSpc>
                <a:spcPct val="80000"/>
              </a:lnSpc>
              <a:buSzPct val="100000"/>
              <a:buChar char="•"/>
              <a:defRPr sz="1100">
                <a:solidFill>
                  <a:schemeClr val="accent2">
                    <a:lumOff val="21764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 err="1"/>
              <a:t>Mesure</a:t>
            </a:r>
            <a:r>
              <a:rPr dirty="0"/>
              <a:t> de performances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7F7F7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Macintosh PowerPoint</Application>
  <PresentationFormat>Affichage à l'écran (16:9)</PresentationFormat>
  <Paragraphs>50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2" baseType="lpstr">
      <vt:lpstr>Arial</vt:lpstr>
      <vt:lpstr>Helvetica</vt:lpstr>
      <vt:lpstr>Helvetica Neue</vt:lpstr>
      <vt:lpstr>Roboto</vt:lpstr>
      <vt:lpstr>Roboto Light</vt:lpstr>
      <vt:lpstr>Roboto Thin</vt:lpstr>
      <vt:lpstr>Times Roman</vt:lpstr>
      <vt:lpstr>Simple Light</vt:lpstr>
      <vt:lpstr>What is DA SSO? Un service d’authentification</vt:lpstr>
      <vt:lpstr>Objectifs</vt:lpstr>
      <vt:lpstr>Type de services et partenaires</vt:lpstr>
      <vt:lpstr>Data collection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DA SSO? Un service d’authentification</dc:title>
  <cp:lastModifiedBy>Stéphan-Eloïse Gras</cp:lastModifiedBy>
  <cp:revision>1</cp:revision>
  <dcterms:modified xsi:type="dcterms:W3CDTF">2020-07-28T15:01:00Z</dcterms:modified>
</cp:coreProperties>
</file>