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81398" cy="3067588"/>
          </a:xfrm>
        </p:spPr>
        <p:txBody>
          <a:bodyPr/>
          <a:lstStyle/>
          <a:p>
            <a:r>
              <a:rPr lang="en-US" sz="6000" dirty="0"/>
              <a:t>Digitalizing Agricultural procurement (</a:t>
            </a:r>
            <a:r>
              <a:rPr lang="en-US" sz="6000" dirty="0" err="1"/>
              <a:t>apmc</a:t>
            </a:r>
            <a:r>
              <a:rPr lang="en-US" sz="6000" dirty="0"/>
              <a:t> mandi’s)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AIM OF THE PROJECT…….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1A47-F531-442A-9342-27916CB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working of the </a:t>
            </a:r>
            <a:r>
              <a:rPr lang="en-US" dirty="0" err="1"/>
              <a:t>apmc’s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B2F4-15CC-4481-848A-7B6CFCF7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1.Farmer enters the </a:t>
            </a:r>
            <a:r>
              <a:rPr lang="en-US" dirty="0" err="1"/>
              <a:t>apmc</a:t>
            </a:r>
            <a:r>
              <a:rPr lang="en-US" dirty="0"/>
              <a:t>  </a:t>
            </a:r>
          </a:p>
          <a:p>
            <a:r>
              <a:rPr lang="en-US" dirty="0"/>
              <a:t>2. Goes to the middlemen (</a:t>
            </a:r>
            <a:r>
              <a:rPr lang="en-US" dirty="0" err="1"/>
              <a:t>dalal</a:t>
            </a:r>
            <a:r>
              <a:rPr lang="en-US" dirty="0"/>
              <a:t>).</a:t>
            </a:r>
          </a:p>
          <a:p>
            <a:r>
              <a:rPr lang="en-US" dirty="0"/>
              <a:t>3. group of vendors arrive there along with the gov agent.</a:t>
            </a:r>
          </a:p>
          <a:p>
            <a:r>
              <a:rPr lang="en-US" dirty="0"/>
              <a:t>4.the vendors manually examine the produce and decide the bidding amount.</a:t>
            </a:r>
          </a:p>
          <a:p>
            <a:r>
              <a:rPr lang="en-US" dirty="0"/>
              <a:t>5.the bid takes place among the vendors and the highest bidder gets the produce .</a:t>
            </a:r>
          </a:p>
          <a:p>
            <a:r>
              <a:rPr lang="en-US" dirty="0"/>
              <a:t>6. the middle men takes his commission and the commission of the </a:t>
            </a:r>
            <a:r>
              <a:rPr lang="en-US" dirty="0" err="1"/>
              <a:t>labour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and then passes the remaining amount to the farmer.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3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34FE-2C6C-44E1-818E-1077545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the current working system 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6098-9F65-4C46-9C61-F371DC9F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1.the distance is a big factor</a:t>
            </a:r>
          </a:p>
          <a:p>
            <a:r>
              <a:rPr lang="en-US" dirty="0"/>
              <a:t>2.the commission given to the middle men reduces the farmers income</a:t>
            </a:r>
          </a:p>
          <a:p>
            <a:r>
              <a:rPr lang="en-US" dirty="0"/>
              <a:t>3.the vendors can lobby and decide on a fixed lower price as they know that the poor farmer has travelled miles with his produce and has no means to carry it back again. </a:t>
            </a:r>
          </a:p>
          <a:p>
            <a:r>
              <a:rPr lang="en-US" dirty="0"/>
              <a:t>Thus depriving the farmers of fair prices .</a:t>
            </a:r>
          </a:p>
          <a:p>
            <a:r>
              <a:rPr lang="en-US" dirty="0"/>
              <a:t>4.the vendors can delay the payment to the farmers 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13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F8F0-1E85-41D8-9C7B-492C82FC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propose….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5AD-4837-4F21-B5C3-BDF3A2DA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1.digitalizing the procurement by creating a common All India online portal for the farmers the vendors and the administration .</a:t>
            </a:r>
          </a:p>
          <a:p>
            <a:r>
              <a:rPr lang="en-US" dirty="0"/>
              <a:t>2. conducting E-Auctions.</a:t>
            </a:r>
          </a:p>
          <a:p>
            <a:r>
              <a:rPr lang="en-US" dirty="0"/>
              <a:t>3. Avoiding the middle-men </a:t>
            </a:r>
          </a:p>
          <a:p>
            <a:r>
              <a:rPr lang="en-US" dirty="0"/>
              <a:t>4. the farmers can have flexible market right at the click of a button </a:t>
            </a:r>
          </a:p>
          <a:p>
            <a:r>
              <a:rPr lang="en-US" dirty="0"/>
              <a:t>5.A farmer in one state can sell his produce anywhere in India like wise a vendor can buy any where in 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45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FDF087-280C-4F29-9506-A0D4A501E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77" y="1083076"/>
            <a:ext cx="8362765" cy="4394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12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EFAA2-9D63-41B2-8A3C-472CAA69F973}"/>
              </a:ext>
            </a:extLst>
          </p:cNvPr>
          <p:cNvSpPr txBox="1"/>
          <p:nvPr/>
        </p:nvSpPr>
        <p:spPr>
          <a:xfrm>
            <a:off x="292964" y="710706"/>
            <a:ext cx="43589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</a:t>
            </a:r>
            <a:r>
              <a:rPr lang="en-IN" b="1" dirty="0">
                <a:solidFill>
                  <a:schemeClr val="accent1"/>
                </a:solidFill>
              </a:rPr>
              <a:t>table Farmer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 </a:t>
            </a:r>
            <a:r>
              <a:rPr lang="en-IN" b="1" dirty="0" err="1"/>
              <a:t>FarmerID</a:t>
            </a:r>
            <a:r>
              <a:rPr lang="en-IN" dirty="0"/>
              <a:t> CHAR(10) primary key,</a:t>
            </a:r>
          </a:p>
          <a:p>
            <a:r>
              <a:rPr lang="en-IN" b="1" dirty="0"/>
              <a:t> </a:t>
            </a:r>
            <a:r>
              <a:rPr lang="en-IN" b="1" dirty="0" err="1"/>
              <a:t>FullNAME</a:t>
            </a:r>
            <a:r>
              <a:rPr lang="en-IN" b="1" dirty="0"/>
              <a:t> </a:t>
            </a:r>
            <a:r>
              <a:rPr lang="en-IN" dirty="0"/>
              <a:t>VARCHAR(40),</a:t>
            </a:r>
          </a:p>
          <a:p>
            <a:r>
              <a:rPr lang="en-IN" dirty="0"/>
              <a:t> </a:t>
            </a:r>
            <a:r>
              <a:rPr lang="en-IN" b="1" dirty="0"/>
              <a:t>Contact </a:t>
            </a:r>
            <a:r>
              <a:rPr lang="en-IN" dirty="0" err="1"/>
              <a:t>bigint</a:t>
            </a:r>
            <a:r>
              <a:rPr lang="en-IN" dirty="0"/>
              <a:t>, </a:t>
            </a:r>
          </a:p>
          <a:p>
            <a:r>
              <a:rPr lang="en-IN" dirty="0"/>
              <a:t> </a:t>
            </a:r>
            <a:r>
              <a:rPr lang="en-IN" b="1" dirty="0"/>
              <a:t>Gender</a:t>
            </a:r>
            <a:r>
              <a:rPr lang="en-IN" dirty="0"/>
              <a:t> CHAR(10), </a:t>
            </a:r>
          </a:p>
          <a:p>
            <a:r>
              <a:rPr lang="en-IN" dirty="0"/>
              <a:t> </a:t>
            </a:r>
            <a:r>
              <a:rPr lang="en-IN" b="1" dirty="0"/>
              <a:t>APMC </a:t>
            </a:r>
            <a:r>
              <a:rPr lang="en-IN" dirty="0"/>
              <a:t>CHAR(20),</a:t>
            </a:r>
          </a:p>
          <a:p>
            <a:r>
              <a:rPr lang="en-IN" dirty="0"/>
              <a:t> </a:t>
            </a:r>
            <a:r>
              <a:rPr lang="en-IN" b="1" dirty="0"/>
              <a:t>State </a:t>
            </a:r>
            <a:r>
              <a:rPr lang="en-IN" dirty="0"/>
              <a:t>CHAR(20),</a:t>
            </a:r>
          </a:p>
          <a:p>
            <a:r>
              <a:rPr lang="en-IN" b="1" dirty="0"/>
              <a:t> </a:t>
            </a:r>
            <a:r>
              <a:rPr lang="en-IN" b="1" dirty="0" err="1"/>
              <a:t>BankName</a:t>
            </a:r>
            <a:r>
              <a:rPr lang="en-IN" b="1" dirty="0"/>
              <a:t> </a:t>
            </a:r>
            <a:r>
              <a:rPr lang="en-IN" dirty="0"/>
              <a:t>CHAR(50),</a:t>
            </a:r>
          </a:p>
          <a:p>
            <a:r>
              <a:rPr lang="en-IN" dirty="0"/>
              <a:t> </a:t>
            </a:r>
            <a:r>
              <a:rPr lang="en-IN" b="1" dirty="0" err="1"/>
              <a:t>AccountNumber</a:t>
            </a:r>
            <a:r>
              <a:rPr lang="en-IN" dirty="0"/>
              <a:t> </a:t>
            </a:r>
            <a:r>
              <a:rPr lang="en-IN" dirty="0" err="1"/>
              <a:t>bigint</a:t>
            </a:r>
            <a:r>
              <a:rPr lang="en-IN" dirty="0"/>
              <a:t>,</a:t>
            </a:r>
          </a:p>
          <a:p>
            <a:r>
              <a:rPr lang="en-IN" dirty="0"/>
              <a:t> </a:t>
            </a:r>
            <a:r>
              <a:rPr lang="en-IN" b="1" dirty="0" err="1"/>
              <a:t>LicenceNumber</a:t>
            </a:r>
            <a:r>
              <a:rPr lang="en-IN" dirty="0"/>
              <a:t> </a:t>
            </a:r>
            <a:r>
              <a:rPr lang="en-IN" dirty="0" err="1"/>
              <a:t>bigint</a:t>
            </a:r>
            <a:r>
              <a:rPr lang="en-IN" dirty="0"/>
              <a:t>,</a:t>
            </a:r>
          </a:p>
          <a:p>
            <a:r>
              <a:rPr lang="en-IN" dirty="0"/>
              <a:t> </a:t>
            </a:r>
            <a:r>
              <a:rPr lang="en-IN" b="1" dirty="0"/>
              <a:t>District</a:t>
            </a:r>
            <a:r>
              <a:rPr lang="en-IN" dirty="0"/>
              <a:t> CHAR(20),</a:t>
            </a:r>
          </a:p>
          <a:p>
            <a:r>
              <a:rPr lang="en-IN" dirty="0"/>
              <a:t> </a:t>
            </a:r>
            <a:r>
              <a:rPr lang="en-IN" b="1" dirty="0"/>
              <a:t>Tehsil </a:t>
            </a:r>
            <a:r>
              <a:rPr lang="en-IN" dirty="0"/>
              <a:t>CHAR(20),</a:t>
            </a:r>
          </a:p>
          <a:p>
            <a:r>
              <a:rPr lang="en-IN" dirty="0"/>
              <a:t> </a:t>
            </a:r>
            <a:r>
              <a:rPr lang="en-IN" b="1" dirty="0" err="1"/>
              <a:t>PinCode</a:t>
            </a:r>
            <a:r>
              <a:rPr lang="en-IN" dirty="0"/>
              <a:t> int,</a:t>
            </a:r>
          </a:p>
          <a:p>
            <a:r>
              <a:rPr lang="en-IN" dirty="0"/>
              <a:t> </a:t>
            </a:r>
            <a:r>
              <a:rPr lang="en-IN" b="1" dirty="0" err="1"/>
              <a:t>EmailID</a:t>
            </a:r>
            <a:r>
              <a:rPr lang="en-IN" dirty="0"/>
              <a:t> VARCHAR(20),</a:t>
            </a:r>
          </a:p>
          <a:p>
            <a:r>
              <a:rPr lang="en-IN" dirty="0"/>
              <a:t> </a:t>
            </a:r>
            <a:r>
              <a:rPr lang="en-IN" b="1" dirty="0"/>
              <a:t>Address</a:t>
            </a:r>
            <a:r>
              <a:rPr lang="en-IN" dirty="0"/>
              <a:t> text,</a:t>
            </a:r>
          </a:p>
          <a:p>
            <a:r>
              <a:rPr lang="en-IN" dirty="0"/>
              <a:t> </a:t>
            </a:r>
            <a:r>
              <a:rPr lang="en-IN" b="1" dirty="0"/>
              <a:t>DOB</a:t>
            </a:r>
            <a:r>
              <a:rPr lang="en-IN" dirty="0"/>
              <a:t> date,</a:t>
            </a:r>
          </a:p>
          <a:p>
            <a:r>
              <a:rPr lang="en-IN" dirty="0"/>
              <a:t> </a:t>
            </a:r>
            <a:r>
              <a:rPr lang="en-IN" b="1" dirty="0" err="1"/>
              <a:t>AuctionDate</a:t>
            </a:r>
            <a:r>
              <a:rPr lang="en-IN" dirty="0"/>
              <a:t> date,</a:t>
            </a:r>
          </a:p>
          <a:p>
            <a:r>
              <a:rPr lang="en-IN" dirty="0"/>
              <a:t>);                  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F46A1-DD3A-42B4-BCD2-7CF74D7CC768}"/>
              </a:ext>
            </a:extLst>
          </p:cNvPr>
          <p:cNvSpPr txBox="1"/>
          <p:nvPr/>
        </p:nvSpPr>
        <p:spPr>
          <a:xfrm>
            <a:off x="4977785" y="710706"/>
            <a:ext cx="51246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</a:t>
            </a:r>
            <a:r>
              <a:rPr lang="en-IN" b="1" dirty="0">
                <a:solidFill>
                  <a:schemeClr val="accent1"/>
                </a:solidFill>
              </a:rPr>
              <a:t>table Vendor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 </a:t>
            </a:r>
            <a:r>
              <a:rPr lang="en-IN" b="1" dirty="0" err="1"/>
              <a:t>VendorID</a:t>
            </a:r>
            <a:r>
              <a:rPr lang="en-IN" dirty="0"/>
              <a:t> CHAR(10) primary key,</a:t>
            </a:r>
          </a:p>
          <a:p>
            <a:r>
              <a:rPr lang="en-IN" dirty="0"/>
              <a:t> </a:t>
            </a:r>
            <a:r>
              <a:rPr lang="en-IN" b="1" dirty="0" err="1"/>
              <a:t>FullNAME</a:t>
            </a:r>
            <a:r>
              <a:rPr lang="en-IN" b="1" dirty="0"/>
              <a:t> </a:t>
            </a:r>
            <a:r>
              <a:rPr lang="en-IN" dirty="0"/>
              <a:t>VARCHAR(40),</a:t>
            </a:r>
          </a:p>
          <a:p>
            <a:r>
              <a:rPr lang="en-IN" b="1" dirty="0"/>
              <a:t> Contact </a:t>
            </a:r>
            <a:r>
              <a:rPr lang="en-IN" dirty="0" err="1"/>
              <a:t>bigint</a:t>
            </a:r>
            <a:r>
              <a:rPr lang="en-IN" dirty="0"/>
              <a:t>, </a:t>
            </a:r>
          </a:p>
          <a:p>
            <a:r>
              <a:rPr lang="en-IN" dirty="0"/>
              <a:t> </a:t>
            </a:r>
            <a:r>
              <a:rPr lang="en-IN" b="1" dirty="0"/>
              <a:t>Gender</a:t>
            </a:r>
            <a:r>
              <a:rPr lang="en-IN" dirty="0"/>
              <a:t> CHAR(10), </a:t>
            </a:r>
          </a:p>
          <a:p>
            <a:r>
              <a:rPr lang="en-IN" b="1" dirty="0"/>
              <a:t> APMC </a:t>
            </a:r>
            <a:r>
              <a:rPr lang="en-IN" dirty="0"/>
              <a:t>CHAR(20),</a:t>
            </a:r>
          </a:p>
          <a:p>
            <a:r>
              <a:rPr lang="en-IN" dirty="0"/>
              <a:t> </a:t>
            </a:r>
            <a:r>
              <a:rPr lang="en-IN" b="1" dirty="0"/>
              <a:t>State</a:t>
            </a:r>
            <a:r>
              <a:rPr lang="en-IN" dirty="0"/>
              <a:t> CHAR(20),</a:t>
            </a:r>
          </a:p>
          <a:p>
            <a:r>
              <a:rPr lang="en-IN" dirty="0"/>
              <a:t> </a:t>
            </a:r>
            <a:r>
              <a:rPr lang="en-IN" b="1" dirty="0" err="1"/>
              <a:t>BankName</a:t>
            </a:r>
            <a:r>
              <a:rPr lang="en-IN" dirty="0"/>
              <a:t> CHAR(50),</a:t>
            </a:r>
          </a:p>
          <a:p>
            <a:r>
              <a:rPr lang="en-IN" dirty="0"/>
              <a:t> </a:t>
            </a:r>
            <a:r>
              <a:rPr lang="en-IN" b="1" dirty="0" err="1"/>
              <a:t>AccountNumber</a:t>
            </a:r>
            <a:r>
              <a:rPr lang="en-IN" dirty="0"/>
              <a:t> </a:t>
            </a:r>
            <a:r>
              <a:rPr lang="en-IN" dirty="0" err="1"/>
              <a:t>bigint</a:t>
            </a:r>
            <a:r>
              <a:rPr lang="en-IN" dirty="0"/>
              <a:t>,</a:t>
            </a:r>
          </a:p>
          <a:p>
            <a:r>
              <a:rPr lang="en-IN" dirty="0"/>
              <a:t> </a:t>
            </a:r>
            <a:r>
              <a:rPr lang="en-IN" b="1" dirty="0" err="1"/>
              <a:t>LicenceNumber</a:t>
            </a:r>
            <a:r>
              <a:rPr lang="en-IN" dirty="0"/>
              <a:t> </a:t>
            </a:r>
            <a:r>
              <a:rPr lang="en-IN" dirty="0" err="1"/>
              <a:t>bigint</a:t>
            </a:r>
            <a:r>
              <a:rPr lang="en-IN" dirty="0"/>
              <a:t>,</a:t>
            </a:r>
          </a:p>
          <a:p>
            <a:r>
              <a:rPr lang="en-IN" dirty="0"/>
              <a:t> </a:t>
            </a:r>
            <a:r>
              <a:rPr lang="en-IN" b="1" dirty="0"/>
              <a:t>District </a:t>
            </a:r>
            <a:r>
              <a:rPr lang="en-IN" dirty="0"/>
              <a:t>CHAR(20),</a:t>
            </a:r>
          </a:p>
          <a:p>
            <a:r>
              <a:rPr lang="en-IN" dirty="0"/>
              <a:t> </a:t>
            </a:r>
            <a:r>
              <a:rPr lang="en-IN" b="1" dirty="0"/>
              <a:t>Tehsil</a:t>
            </a:r>
            <a:r>
              <a:rPr lang="en-IN" dirty="0"/>
              <a:t> CHAR(20),</a:t>
            </a:r>
          </a:p>
          <a:p>
            <a:r>
              <a:rPr lang="en-IN" dirty="0"/>
              <a:t> </a:t>
            </a:r>
            <a:r>
              <a:rPr lang="en-IN" b="1" dirty="0" err="1"/>
              <a:t>PinCode</a:t>
            </a:r>
            <a:r>
              <a:rPr lang="en-IN" dirty="0"/>
              <a:t> int,</a:t>
            </a:r>
          </a:p>
          <a:p>
            <a:r>
              <a:rPr lang="en-IN" dirty="0"/>
              <a:t> </a:t>
            </a:r>
            <a:r>
              <a:rPr lang="en-IN" b="1" dirty="0" err="1"/>
              <a:t>EmailID</a:t>
            </a:r>
            <a:r>
              <a:rPr lang="en-IN" dirty="0"/>
              <a:t> VARCHAR(20),</a:t>
            </a:r>
          </a:p>
          <a:p>
            <a:r>
              <a:rPr lang="en-IN" dirty="0"/>
              <a:t> </a:t>
            </a:r>
            <a:r>
              <a:rPr lang="en-IN" b="1" dirty="0"/>
              <a:t>Address</a:t>
            </a:r>
            <a:r>
              <a:rPr lang="en-IN" dirty="0"/>
              <a:t> text,</a:t>
            </a:r>
          </a:p>
          <a:p>
            <a:r>
              <a:rPr lang="en-IN" dirty="0"/>
              <a:t> </a:t>
            </a:r>
            <a:r>
              <a:rPr lang="en-IN" b="1" dirty="0"/>
              <a:t>DOB</a:t>
            </a:r>
            <a:r>
              <a:rPr lang="en-IN" dirty="0"/>
              <a:t> date,</a:t>
            </a:r>
          </a:p>
          <a:p>
            <a:r>
              <a:rPr lang="en-IN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70171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B2AD-FC97-4BE7-A6C8-ED998F726C46}"/>
              </a:ext>
            </a:extLst>
          </p:cNvPr>
          <p:cNvSpPr txBox="1"/>
          <p:nvPr/>
        </p:nvSpPr>
        <p:spPr>
          <a:xfrm>
            <a:off x="170895" y="469477"/>
            <a:ext cx="50935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</a:t>
            </a:r>
            <a:r>
              <a:rPr lang="en-IN" b="1" dirty="0">
                <a:solidFill>
                  <a:schemeClr val="accent1"/>
                </a:solidFill>
              </a:rPr>
              <a:t>table Products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 </a:t>
            </a:r>
            <a:r>
              <a:rPr lang="en-IN" b="1" dirty="0" err="1"/>
              <a:t>ProductID</a:t>
            </a:r>
            <a:r>
              <a:rPr lang="en-IN" dirty="0"/>
              <a:t> CHAR(10) primary key,</a:t>
            </a:r>
          </a:p>
          <a:p>
            <a:r>
              <a:rPr lang="en-IN" dirty="0"/>
              <a:t> </a:t>
            </a:r>
            <a:r>
              <a:rPr lang="en-IN" b="1" dirty="0"/>
              <a:t>ProductName</a:t>
            </a:r>
            <a:r>
              <a:rPr lang="en-IN" dirty="0"/>
              <a:t> CHAR(20),</a:t>
            </a:r>
          </a:p>
          <a:p>
            <a:r>
              <a:rPr lang="en-IN" dirty="0"/>
              <a:t> </a:t>
            </a:r>
            <a:r>
              <a:rPr lang="en-IN" b="1" dirty="0" err="1"/>
              <a:t>FarmerID</a:t>
            </a:r>
            <a:r>
              <a:rPr lang="en-IN" dirty="0"/>
              <a:t> CHAR(10),</a:t>
            </a:r>
          </a:p>
          <a:p>
            <a:r>
              <a:rPr lang="en-IN" dirty="0"/>
              <a:t> </a:t>
            </a:r>
            <a:r>
              <a:rPr lang="en-IN" b="1" dirty="0" err="1"/>
              <a:t>CategoryID</a:t>
            </a:r>
            <a:r>
              <a:rPr lang="en-IN" dirty="0"/>
              <a:t> CHAR(10),</a:t>
            </a:r>
          </a:p>
          <a:p>
            <a:r>
              <a:rPr lang="en-IN" dirty="0"/>
              <a:t> </a:t>
            </a:r>
            <a:r>
              <a:rPr lang="en-IN" b="1" dirty="0"/>
              <a:t>Quantity</a:t>
            </a:r>
            <a:r>
              <a:rPr lang="en-IN" dirty="0"/>
              <a:t> CHAR(15), </a:t>
            </a:r>
          </a:p>
          <a:p>
            <a:r>
              <a:rPr lang="en-IN" b="1" dirty="0"/>
              <a:t> Price </a:t>
            </a:r>
            <a:r>
              <a:rPr lang="en-IN" dirty="0"/>
              <a:t>CHAR(10), </a:t>
            </a:r>
          </a:p>
          <a:p>
            <a:r>
              <a:rPr lang="en-IN" dirty="0"/>
              <a:t> </a:t>
            </a:r>
            <a:r>
              <a:rPr lang="en-IN" b="1" dirty="0" err="1"/>
              <a:t>QualityID</a:t>
            </a:r>
            <a:r>
              <a:rPr lang="en-IN" b="1" dirty="0"/>
              <a:t> </a:t>
            </a:r>
            <a:r>
              <a:rPr lang="en-IN" dirty="0"/>
              <a:t>VARCHAR(10),</a:t>
            </a:r>
          </a:p>
          <a:p>
            <a:r>
              <a:rPr lang="en-IN" dirty="0"/>
              <a:t>constraint </a:t>
            </a:r>
            <a:r>
              <a:rPr lang="en-IN" dirty="0" err="1"/>
              <a:t>fk_Cat_ID</a:t>
            </a:r>
            <a:r>
              <a:rPr lang="en-IN" dirty="0"/>
              <a:t> foreign key(</a:t>
            </a:r>
            <a:r>
              <a:rPr lang="en-IN" b="1" dirty="0" err="1"/>
              <a:t>CategoryID</a:t>
            </a:r>
            <a:r>
              <a:rPr lang="en-IN" dirty="0"/>
              <a:t>) references category(</a:t>
            </a:r>
            <a:r>
              <a:rPr lang="en-IN" dirty="0" err="1"/>
              <a:t>CategoryID</a:t>
            </a:r>
            <a:r>
              <a:rPr lang="en-IN" dirty="0"/>
              <a:t>),</a:t>
            </a:r>
          </a:p>
          <a:p>
            <a:r>
              <a:rPr lang="en-IN" dirty="0"/>
              <a:t> constraint </a:t>
            </a:r>
            <a:r>
              <a:rPr lang="en-IN" dirty="0" err="1"/>
              <a:t>fk_farm_ID</a:t>
            </a:r>
            <a:r>
              <a:rPr lang="en-IN" dirty="0"/>
              <a:t> foreign key(</a:t>
            </a:r>
            <a:r>
              <a:rPr lang="en-IN" dirty="0" err="1"/>
              <a:t>FarmerID</a:t>
            </a:r>
            <a:r>
              <a:rPr lang="en-IN" dirty="0"/>
              <a:t>) references farmer(</a:t>
            </a:r>
            <a:r>
              <a:rPr lang="en-IN" dirty="0" err="1"/>
              <a:t>FarmerID</a:t>
            </a:r>
            <a:r>
              <a:rPr lang="en-IN" dirty="0"/>
              <a:t>)</a:t>
            </a:r>
          </a:p>
          <a:p>
            <a:r>
              <a:rPr lang="en-IN" dirty="0"/>
              <a:t> 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76C65-DF1E-4257-B136-D667B477C00D}"/>
              </a:ext>
            </a:extLst>
          </p:cNvPr>
          <p:cNvSpPr txBox="1"/>
          <p:nvPr/>
        </p:nvSpPr>
        <p:spPr>
          <a:xfrm>
            <a:off x="6296487" y="618724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</a:t>
            </a:r>
            <a:r>
              <a:rPr lang="en-IN" b="1" dirty="0">
                <a:solidFill>
                  <a:schemeClr val="accent1"/>
                </a:solidFill>
              </a:rPr>
              <a:t>table category</a:t>
            </a:r>
          </a:p>
          <a:p>
            <a:r>
              <a:rPr lang="en-IN" dirty="0"/>
              <a:t>(</a:t>
            </a:r>
          </a:p>
          <a:p>
            <a:r>
              <a:rPr lang="en-IN" b="1" dirty="0" err="1"/>
              <a:t>CategoryID</a:t>
            </a:r>
            <a:r>
              <a:rPr lang="en-IN" dirty="0"/>
              <a:t> CHAR(10) primary key,</a:t>
            </a:r>
          </a:p>
          <a:p>
            <a:r>
              <a:rPr lang="en-IN" b="1" dirty="0" err="1"/>
              <a:t>Cat_Type</a:t>
            </a:r>
            <a:r>
              <a:rPr lang="en-IN" b="1" dirty="0"/>
              <a:t> </a:t>
            </a:r>
            <a:r>
              <a:rPr lang="en-IN" dirty="0"/>
              <a:t>VARCHAR(10),</a:t>
            </a:r>
          </a:p>
          <a:p>
            <a:r>
              <a:rPr lang="en-IN" b="1" dirty="0" err="1"/>
              <a:t>Cat_SubType</a:t>
            </a:r>
            <a:r>
              <a:rPr lang="en-IN" b="1" dirty="0"/>
              <a:t> </a:t>
            </a:r>
            <a:r>
              <a:rPr lang="en-IN" dirty="0"/>
              <a:t>VARCHAR(10)</a:t>
            </a:r>
          </a:p>
          <a:p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893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313552-5188-4E83-8A06-4BD0EE5BF3D1}"/>
              </a:ext>
            </a:extLst>
          </p:cNvPr>
          <p:cNvSpPr txBox="1"/>
          <p:nvPr/>
        </p:nvSpPr>
        <p:spPr>
          <a:xfrm>
            <a:off x="108752" y="335845"/>
            <a:ext cx="43833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</a:t>
            </a:r>
            <a:r>
              <a:rPr lang="en-IN" b="1" dirty="0">
                <a:solidFill>
                  <a:schemeClr val="accent1"/>
                </a:solidFill>
              </a:rPr>
              <a:t>table Orders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 </a:t>
            </a:r>
            <a:r>
              <a:rPr lang="en-IN" b="1" dirty="0" err="1"/>
              <a:t>OrderID</a:t>
            </a:r>
            <a:r>
              <a:rPr lang="en-IN" dirty="0"/>
              <a:t> CHAR(10) primary key,</a:t>
            </a:r>
          </a:p>
          <a:p>
            <a:r>
              <a:rPr lang="en-IN" dirty="0"/>
              <a:t> </a:t>
            </a:r>
            <a:r>
              <a:rPr lang="en-IN" b="1" dirty="0" err="1"/>
              <a:t>ODate</a:t>
            </a:r>
            <a:r>
              <a:rPr lang="en-IN" b="1" dirty="0"/>
              <a:t> </a:t>
            </a:r>
            <a:r>
              <a:rPr lang="en-IN" dirty="0"/>
              <a:t>date,</a:t>
            </a:r>
          </a:p>
          <a:p>
            <a:r>
              <a:rPr lang="en-IN" b="1" dirty="0"/>
              <a:t> </a:t>
            </a:r>
            <a:r>
              <a:rPr lang="en-IN" b="1" dirty="0" err="1"/>
              <a:t>FarmerID</a:t>
            </a:r>
            <a:r>
              <a:rPr lang="en-IN" b="1" dirty="0"/>
              <a:t> </a:t>
            </a:r>
            <a:r>
              <a:rPr lang="en-IN" dirty="0"/>
              <a:t>CHAR(10),</a:t>
            </a:r>
          </a:p>
          <a:p>
            <a:r>
              <a:rPr lang="en-IN" dirty="0"/>
              <a:t> </a:t>
            </a:r>
            <a:r>
              <a:rPr lang="en-IN" b="1" dirty="0" err="1"/>
              <a:t>VendorID</a:t>
            </a:r>
            <a:r>
              <a:rPr lang="en-IN" dirty="0"/>
              <a:t> CHAR(10),</a:t>
            </a:r>
          </a:p>
          <a:p>
            <a:r>
              <a:rPr lang="en-IN" dirty="0"/>
              <a:t> </a:t>
            </a:r>
            <a:r>
              <a:rPr lang="en-IN" b="1" dirty="0" err="1"/>
              <a:t>ProductID</a:t>
            </a:r>
            <a:r>
              <a:rPr lang="en-IN" dirty="0"/>
              <a:t> CHAR(10),</a:t>
            </a:r>
          </a:p>
          <a:p>
            <a:r>
              <a:rPr lang="en-IN" b="1" dirty="0"/>
              <a:t> </a:t>
            </a:r>
            <a:r>
              <a:rPr lang="en-IN" b="1" dirty="0" err="1"/>
              <a:t>BasePrice</a:t>
            </a:r>
            <a:r>
              <a:rPr lang="en-IN" b="1" dirty="0"/>
              <a:t> </a:t>
            </a:r>
            <a:r>
              <a:rPr lang="en-IN" dirty="0"/>
              <a:t>double, </a:t>
            </a:r>
          </a:p>
          <a:p>
            <a:r>
              <a:rPr lang="en-IN" dirty="0"/>
              <a:t> </a:t>
            </a:r>
            <a:r>
              <a:rPr lang="en-IN" b="1" dirty="0" err="1"/>
              <a:t>SellingPrice</a:t>
            </a:r>
            <a:r>
              <a:rPr lang="en-IN" dirty="0"/>
              <a:t> double,</a:t>
            </a:r>
          </a:p>
          <a:p>
            <a:r>
              <a:rPr lang="en-IN" dirty="0"/>
              <a:t> </a:t>
            </a:r>
            <a:r>
              <a:rPr lang="en-IN" b="1" dirty="0" err="1"/>
              <a:t>PaymentStatus</a:t>
            </a:r>
            <a:r>
              <a:rPr lang="en-IN" dirty="0"/>
              <a:t> VARCHAR(20),</a:t>
            </a:r>
          </a:p>
          <a:p>
            <a:r>
              <a:rPr lang="en-IN" dirty="0"/>
              <a:t>constraint </a:t>
            </a:r>
            <a:r>
              <a:rPr lang="en-IN" dirty="0" err="1"/>
              <a:t>fk_farm_Ord_ID</a:t>
            </a:r>
            <a:r>
              <a:rPr lang="en-IN" dirty="0"/>
              <a:t> foreign key(</a:t>
            </a:r>
            <a:r>
              <a:rPr lang="en-IN" dirty="0" err="1"/>
              <a:t>FarmerID</a:t>
            </a:r>
            <a:r>
              <a:rPr lang="en-IN" dirty="0"/>
              <a:t>) references farmer(</a:t>
            </a:r>
            <a:r>
              <a:rPr lang="en-IN" dirty="0" err="1"/>
              <a:t>FarmerID</a:t>
            </a:r>
            <a:r>
              <a:rPr lang="en-IN" dirty="0"/>
              <a:t>),</a:t>
            </a:r>
          </a:p>
          <a:p>
            <a:r>
              <a:rPr lang="en-IN" dirty="0"/>
              <a:t> constraint </a:t>
            </a:r>
            <a:r>
              <a:rPr lang="en-IN" dirty="0" err="1"/>
              <a:t>fk_vend_Ord_ID</a:t>
            </a:r>
            <a:r>
              <a:rPr lang="en-IN" dirty="0"/>
              <a:t> foreign key(</a:t>
            </a:r>
            <a:r>
              <a:rPr lang="en-IN" dirty="0" err="1"/>
              <a:t>VendorID</a:t>
            </a:r>
            <a:r>
              <a:rPr lang="en-IN" dirty="0"/>
              <a:t>) references vendor(</a:t>
            </a:r>
            <a:r>
              <a:rPr lang="en-IN" dirty="0" err="1"/>
              <a:t>VendorID</a:t>
            </a:r>
            <a:r>
              <a:rPr lang="en-IN" dirty="0"/>
              <a:t>),</a:t>
            </a:r>
          </a:p>
          <a:p>
            <a:r>
              <a:rPr lang="en-IN" dirty="0"/>
              <a:t> constraint </a:t>
            </a:r>
            <a:r>
              <a:rPr lang="en-IN" dirty="0" err="1"/>
              <a:t>fk_prod_Ord_ID</a:t>
            </a:r>
            <a:r>
              <a:rPr lang="en-IN" dirty="0"/>
              <a:t> foreign key(</a:t>
            </a:r>
            <a:r>
              <a:rPr lang="en-IN" dirty="0" err="1"/>
              <a:t>ProductID</a:t>
            </a:r>
            <a:r>
              <a:rPr lang="en-IN" dirty="0"/>
              <a:t>) references products(</a:t>
            </a:r>
            <a:r>
              <a:rPr lang="en-IN" dirty="0" err="1"/>
              <a:t>ProductID</a:t>
            </a:r>
            <a:r>
              <a:rPr lang="en-IN" dirty="0"/>
              <a:t>)</a:t>
            </a:r>
          </a:p>
          <a:p>
            <a:r>
              <a:rPr lang="en-IN" dirty="0"/>
              <a:t> 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68345-1A78-430D-8B0A-9DA76B345EA7}"/>
              </a:ext>
            </a:extLst>
          </p:cNvPr>
          <p:cNvSpPr txBox="1"/>
          <p:nvPr/>
        </p:nvSpPr>
        <p:spPr>
          <a:xfrm>
            <a:off x="5988728" y="464182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</a:t>
            </a:r>
            <a:r>
              <a:rPr lang="en-IN" b="1" dirty="0">
                <a:solidFill>
                  <a:schemeClr val="accent1"/>
                </a:solidFill>
              </a:rPr>
              <a:t>table Auction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 </a:t>
            </a:r>
            <a:r>
              <a:rPr lang="en-IN" b="1" dirty="0" err="1"/>
              <a:t>AuctionID</a:t>
            </a:r>
            <a:r>
              <a:rPr lang="en-IN" dirty="0"/>
              <a:t> CHAR(10),</a:t>
            </a:r>
          </a:p>
          <a:p>
            <a:r>
              <a:rPr lang="en-IN" b="1" dirty="0"/>
              <a:t> </a:t>
            </a:r>
            <a:r>
              <a:rPr lang="en-IN" b="1" dirty="0" err="1"/>
              <a:t>FarmerID</a:t>
            </a:r>
            <a:r>
              <a:rPr lang="en-IN" b="1" dirty="0"/>
              <a:t> </a:t>
            </a:r>
            <a:r>
              <a:rPr lang="en-IN" dirty="0"/>
              <a:t>CHAR(10),</a:t>
            </a:r>
          </a:p>
          <a:p>
            <a:r>
              <a:rPr lang="en-IN" b="1" dirty="0"/>
              <a:t> </a:t>
            </a:r>
            <a:r>
              <a:rPr lang="en-IN" b="1" dirty="0" err="1"/>
              <a:t>ProductID</a:t>
            </a:r>
            <a:r>
              <a:rPr lang="en-IN" b="1" dirty="0"/>
              <a:t> </a:t>
            </a:r>
            <a:r>
              <a:rPr lang="en-IN" dirty="0"/>
              <a:t>CHAR(10),</a:t>
            </a:r>
          </a:p>
          <a:p>
            <a:r>
              <a:rPr lang="en-IN" dirty="0"/>
              <a:t> </a:t>
            </a:r>
            <a:r>
              <a:rPr lang="en-IN" b="1" dirty="0" err="1"/>
              <a:t>VendorID</a:t>
            </a:r>
            <a:r>
              <a:rPr lang="en-IN" dirty="0"/>
              <a:t> CHAR(10),</a:t>
            </a:r>
          </a:p>
          <a:p>
            <a:r>
              <a:rPr lang="en-IN" dirty="0"/>
              <a:t> </a:t>
            </a:r>
            <a:r>
              <a:rPr lang="en-IN" b="1" dirty="0" err="1"/>
              <a:t>BidAmount</a:t>
            </a:r>
            <a:r>
              <a:rPr lang="en-IN" dirty="0"/>
              <a:t> double,</a:t>
            </a:r>
          </a:p>
          <a:p>
            <a:r>
              <a:rPr lang="en-IN" b="1" dirty="0"/>
              <a:t> Quantity </a:t>
            </a:r>
            <a:r>
              <a:rPr lang="en-IN" dirty="0"/>
              <a:t>int,</a:t>
            </a:r>
          </a:p>
          <a:p>
            <a:r>
              <a:rPr lang="en-IN" dirty="0"/>
              <a:t> </a:t>
            </a:r>
            <a:r>
              <a:rPr lang="en-IN" b="1" dirty="0" err="1"/>
              <a:t>AuctionDate</a:t>
            </a:r>
            <a:r>
              <a:rPr lang="en-IN" dirty="0"/>
              <a:t> DATE,</a:t>
            </a:r>
          </a:p>
          <a:p>
            <a:r>
              <a:rPr lang="en-IN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3873A-CB1F-4DCF-8582-D0889EF85C03}"/>
              </a:ext>
            </a:extLst>
          </p:cNvPr>
          <p:cNvSpPr txBox="1"/>
          <p:nvPr/>
        </p:nvSpPr>
        <p:spPr>
          <a:xfrm>
            <a:off x="5888114" y="3936831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Counter</a:t>
            </a:r>
          </a:p>
          <a:p>
            <a:r>
              <a:rPr lang="en-IN" dirty="0"/>
              <a:t>(</a:t>
            </a:r>
          </a:p>
          <a:p>
            <a:r>
              <a:rPr lang="en-IN" dirty="0"/>
              <a:t> </a:t>
            </a:r>
            <a:r>
              <a:rPr lang="en-IN" b="1" dirty="0" err="1"/>
              <a:t>Ctr_name</a:t>
            </a:r>
            <a:r>
              <a:rPr lang="en-IN" b="1" dirty="0"/>
              <a:t> </a:t>
            </a:r>
            <a:r>
              <a:rPr lang="en-IN" dirty="0"/>
              <a:t>CHAR(10) primary key,</a:t>
            </a:r>
          </a:p>
          <a:p>
            <a:r>
              <a:rPr lang="en-IN" dirty="0"/>
              <a:t> </a:t>
            </a:r>
            <a:r>
              <a:rPr lang="en-IN" b="1" dirty="0" err="1"/>
              <a:t>Ctr_Value</a:t>
            </a:r>
            <a:r>
              <a:rPr lang="en-IN" b="1" dirty="0"/>
              <a:t> </a:t>
            </a:r>
            <a:r>
              <a:rPr lang="en-IN" dirty="0"/>
              <a:t>int,</a:t>
            </a:r>
          </a:p>
          <a:p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282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tf00001230_wac</Template>
  <TotalTime>100</TotalTime>
  <Words>719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Digitalizing Agricultural procurement (apmc mandi’s)</vt:lpstr>
      <vt:lpstr>Current working of the apmc’s </vt:lpstr>
      <vt:lpstr>Drawbacks of the current working system .</vt:lpstr>
      <vt:lpstr>What we propose….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Digitalizing Agricultural procurement (apmc mandi’s)</dc:title>
  <dc:creator>Rutuja Pate</dc:creator>
  <cp:lastModifiedBy>Rutuja Pate</cp:lastModifiedBy>
  <cp:revision>1</cp:revision>
  <dcterms:created xsi:type="dcterms:W3CDTF">2022-01-24T13:44:59Z</dcterms:created>
  <dcterms:modified xsi:type="dcterms:W3CDTF">2022-01-31T14:08:46Z</dcterms:modified>
</cp:coreProperties>
</file>