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370" r:id="rId2"/>
    <p:sldId id="372" r:id="rId3"/>
    <p:sldId id="371" r:id="rId4"/>
    <p:sldId id="426" r:id="rId5"/>
    <p:sldId id="412" r:id="rId6"/>
    <p:sldId id="411" r:id="rId7"/>
    <p:sldId id="374" r:id="rId8"/>
    <p:sldId id="414" r:id="rId9"/>
    <p:sldId id="421" r:id="rId10"/>
    <p:sldId id="418" r:id="rId11"/>
    <p:sldId id="417" r:id="rId12"/>
    <p:sldId id="428" r:id="rId13"/>
    <p:sldId id="427" r:id="rId14"/>
    <p:sldId id="422" r:id="rId15"/>
    <p:sldId id="441" r:id="rId16"/>
    <p:sldId id="455" r:id="rId17"/>
    <p:sldId id="440" r:id="rId18"/>
    <p:sldId id="423" r:id="rId19"/>
    <p:sldId id="447" r:id="rId20"/>
    <p:sldId id="448" r:id="rId21"/>
    <p:sldId id="452" r:id="rId22"/>
    <p:sldId id="435" r:id="rId23"/>
    <p:sldId id="451" r:id="rId24"/>
    <p:sldId id="444" r:id="rId25"/>
    <p:sldId id="457" r:id="rId26"/>
    <p:sldId id="434" r:id="rId27"/>
    <p:sldId id="407" r:id="rId28"/>
    <p:sldId id="446" r:id="rId29"/>
    <p:sldId id="403" r:id="rId30"/>
    <p:sldId id="449" r:id="rId31"/>
    <p:sldId id="453" r:id="rId32"/>
    <p:sldId id="454" r:id="rId33"/>
    <p:sldId id="416" r:id="rId34"/>
    <p:sldId id="405" r:id="rId35"/>
  </p:sldIdLst>
  <p:sldSz cx="9906000" cy="6858000" type="A4"/>
  <p:notesSz cx="6670675" cy="99298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99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99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99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99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66FF"/>
    <a:srgbClr val="6666FF"/>
    <a:srgbClr val="6699FF"/>
    <a:srgbClr val="0033CC"/>
    <a:srgbClr val="0000CC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2" autoAdjust="0"/>
    <p:restoredTop sz="97331" autoAdjust="0"/>
  </p:normalViewPr>
  <p:slideViewPr>
    <p:cSldViewPr snapToGrid="0" snapToObjects="1">
      <p:cViewPr varScale="1">
        <p:scale>
          <a:sx n="70" d="100"/>
          <a:sy n="70" d="100"/>
        </p:scale>
        <p:origin x="96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32" y="-102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861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t" anchorCtr="0" compatLnSpc="1">
            <a:prstTxWarp prst="textNoShape">
              <a:avLst/>
            </a:prstTxWarp>
          </a:bodyPr>
          <a:lstStyle>
            <a:lvl1pPr defTabSz="920750">
              <a:defRPr sz="1000">
                <a:solidFill>
                  <a:schemeClr val="tx1"/>
                </a:solidFill>
                <a:latin typeface="AvantGarde Bk BT" pitchFamily="34" charset="0"/>
              </a:defRPr>
            </a:lvl1pPr>
          </a:lstStyle>
          <a:p>
            <a:r>
              <a:rPr lang="de-DE" dirty="0" err="1"/>
              <a:t>HfT</a:t>
            </a:r>
            <a:r>
              <a:rPr lang="de-DE" dirty="0"/>
              <a:t> </a:t>
            </a:r>
            <a:r>
              <a:rPr lang="de-DE" dirty="0" smtClean="0"/>
              <a:t>Stuttgart</a:t>
            </a:r>
            <a:endParaRPr lang="de-DE" sz="1100" dirty="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15913" y="9224963"/>
            <a:ext cx="43767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b" anchorCtr="0" compatLnSpc="1">
            <a:prstTxWarp prst="textNoShape">
              <a:avLst/>
            </a:prstTxWarp>
          </a:bodyPr>
          <a:lstStyle>
            <a:lvl1pPr defTabSz="920750">
              <a:defRPr sz="1000">
                <a:solidFill>
                  <a:schemeClr val="tx1"/>
                </a:solidFill>
                <a:latin typeface="AvantGarde Bk BT" pitchFamily="34" charset="0"/>
              </a:defRPr>
            </a:lvl1pPr>
          </a:lstStyle>
          <a:p>
            <a:r>
              <a:rPr lang="de-DE" smtClean="0"/>
              <a:t>© 2016 Baloch Zahoor</a:t>
            </a:r>
            <a:endParaRPr lang="de-DE" sz="1100" dirty="0">
              <a:latin typeface="Times New Roman" pitchFamily="18" charset="0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3488" y="9269413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b" anchorCtr="0" compatLnSpc="1">
            <a:prstTxWarp prst="textNoShape">
              <a:avLst/>
            </a:prstTxWarp>
          </a:bodyPr>
          <a:lstStyle>
            <a:lvl1pPr algn="r" defTabSz="9207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de-DE" sz="1000">
                <a:latin typeface="AvantGarde Bk BT" pitchFamily="34" charset="0"/>
              </a:rPr>
              <a:t>Blatt </a:t>
            </a:r>
            <a:fld id="{70656853-F1ED-4492-BCF5-520134BFFBA0}" type="slidenum">
              <a:rPr lang="de-DE" sz="1000">
                <a:latin typeface="AvantGarde Bk BT" pitchFamily="34" charset="0"/>
              </a:rPr>
              <a:pPr/>
              <a:t>‹Nr.›</a:t>
            </a:fld>
            <a:endParaRPr lang="de-DE"/>
          </a:p>
          <a:p>
            <a:endParaRPr lang="de-DE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37820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38" tIns="46018" rIns="92038" bIns="46018"/>
          <a:lstStyle/>
          <a:p>
            <a:pPr algn="r" defTabSz="920750"/>
            <a:r>
              <a:rPr lang="de-DE" sz="1000">
                <a:solidFill>
                  <a:schemeClr val="tx1"/>
                </a:solidFill>
                <a:latin typeface="AvantGarde Bk BT" pitchFamily="34" charset="0"/>
              </a:rPr>
              <a:t>Datum</a:t>
            </a:r>
            <a:endParaRPr lang="de-DE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0" y="342900"/>
            <a:ext cx="6859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de-DE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-411163" y="9120188"/>
            <a:ext cx="7316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06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t" anchorCtr="0" compatLnSpc="1">
            <a:prstTxWarp prst="textNoShape">
              <a:avLst/>
            </a:prstTxWarp>
          </a:bodyPr>
          <a:lstStyle>
            <a:lvl1pPr defTabSz="92075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HfT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425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t" anchorCtr="0" compatLnSpc="1">
            <a:prstTxWarp prst="textNoShape">
              <a:avLst/>
            </a:prstTxWarp>
          </a:bodyPr>
          <a:lstStyle>
            <a:lvl1pPr algn="r" defTabSz="92075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686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26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b" anchorCtr="0" compatLnSpc="1">
            <a:prstTxWarp prst="textNoShape">
              <a:avLst/>
            </a:prstTxWarp>
          </a:bodyPr>
          <a:lstStyle>
            <a:lvl1pPr defTabSz="92075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425" y="9434513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8" tIns="46018" rIns="92038" bIns="46018" numCol="1" anchor="b" anchorCtr="0" compatLnSpc="1">
            <a:prstTxWarp prst="textNoShape">
              <a:avLst/>
            </a:prstTxWarp>
          </a:bodyPr>
          <a:lstStyle>
            <a:lvl1pPr algn="r" defTabSz="92075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90FA080-943E-41CD-8CE1-E94C92EA2D6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2744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83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53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4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01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05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67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47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91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58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42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65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928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338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150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31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554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43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99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03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17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95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38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06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66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47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HfT Stuttgart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Baloch Zahoor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080-943E-41CD-8CE1-E94C92EA2D6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97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938" y="1263650"/>
            <a:ext cx="99060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4033284"/>
            <a:ext cx="7091363" cy="18429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62150" name="Rectangle 1030"/>
          <p:cNvSpPr>
            <a:spLocks noChangeArrowheads="1"/>
          </p:cNvSpPr>
          <p:nvPr/>
        </p:nvSpPr>
        <p:spPr bwMode="auto">
          <a:xfrm>
            <a:off x="3581400" y="2960688"/>
            <a:ext cx="9906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262165" name="Line 1045"/>
          <p:cNvSpPr>
            <a:spLocks noChangeShapeType="1"/>
          </p:cNvSpPr>
          <p:nvPr/>
        </p:nvSpPr>
        <p:spPr bwMode="auto">
          <a:xfrm flipH="1">
            <a:off x="293688" y="6303963"/>
            <a:ext cx="9239250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293688" y="6512120"/>
            <a:ext cx="9251950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aseline="0">
                <a:solidFill>
                  <a:schemeClr val="tx1"/>
                </a:solidFill>
                <a:latin typeface="AplusText" pitchFamily="34" charset="0"/>
                <a:cs typeface="AplusText" pitchFamily="34" charset="0"/>
              </a:defRPr>
            </a:lvl1pPr>
          </a:lstStyle>
          <a:p>
            <a:r>
              <a:rPr lang="de-DE" smtClean="0"/>
              <a:t>test</a:t>
            </a:r>
            <a:endParaRPr lang="de-DE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08" y="3032620"/>
            <a:ext cx="32464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plusText" pitchFamily="34" charset="0"/>
                <a:cs typeface="AplusTex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lusText" pitchFamily="34" charset="0"/>
                <a:cs typeface="AplusText" pitchFamily="34" charset="0"/>
              </a:defRPr>
            </a:lvl1pPr>
            <a:lvl2pPr>
              <a:defRPr>
                <a:latin typeface="AplusText" pitchFamily="34" charset="0"/>
                <a:cs typeface="AplusText" pitchFamily="34" charset="0"/>
              </a:defRPr>
            </a:lvl2pPr>
            <a:lvl3pPr>
              <a:defRPr>
                <a:latin typeface="AplusText" pitchFamily="34" charset="0"/>
                <a:cs typeface="AplusText" pitchFamily="34" charset="0"/>
              </a:defRPr>
            </a:lvl3pPr>
            <a:lvl4pPr>
              <a:defRPr>
                <a:latin typeface="AplusText" pitchFamily="34" charset="0"/>
                <a:cs typeface="AplusText" pitchFamily="34" charset="0"/>
              </a:defRPr>
            </a:lvl4pPr>
            <a:lvl5pPr>
              <a:defRPr>
                <a:latin typeface="AplusText" pitchFamily="34" charset="0"/>
                <a:cs typeface="AplusTex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906000" cy="53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88" y="639763"/>
            <a:ext cx="923925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2950" name="Text Box 6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2794958" y="6512120"/>
            <a:ext cx="6750680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aseline="0">
                <a:solidFill>
                  <a:schemeClr val="tx1"/>
                </a:solidFill>
                <a:latin typeface="AplusTextLight" pitchFamily="34" charset="0"/>
              </a:defRPr>
            </a:lvl1pPr>
          </a:lstStyle>
          <a:p>
            <a:pPr algn="r"/>
            <a:r>
              <a:rPr lang="de-DE" smtClean="0"/>
              <a:t>test</a:t>
            </a:r>
            <a:endParaRPr lang="de-DE" dirty="0"/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3581400" y="2960688"/>
            <a:ext cx="9906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 flipH="1" flipV="1">
            <a:off x="293688" y="6348410"/>
            <a:ext cx="92519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H="1" flipV="1">
            <a:off x="293688" y="534838"/>
            <a:ext cx="92392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077" y="6512120"/>
            <a:ext cx="1700793" cy="25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 spd="med">
    <p:zoom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 i="0" baseline="0">
          <a:solidFill>
            <a:schemeClr val="tx1"/>
          </a:solidFill>
          <a:latin typeface="AplusText" pitchFamily="34" charset="0"/>
          <a:ea typeface="+mj-ea"/>
          <a:cs typeface="AplusText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800" baseline="0">
          <a:solidFill>
            <a:schemeClr val="tx1"/>
          </a:solidFill>
          <a:latin typeface="AplusText" pitchFamily="34" charset="0"/>
          <a:ea typeface="+mn-ea"/>
          <a:cs typeface="AplusText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 baseline="0">
          <a:solidFill>
            <a:schemeClr val="tx1"/>
          </a:solidFill>
          <a:latin typeface="AplusText" pitchFamily="34" charset="0"/>
          <a:cs typeface="AplusText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 baseline="0">
          <a:solidFill>
            <a:schemeClr val="tx1"/>
          </a:solidFill>
          <a:latin typeface="AplusText" pitchFamily="34" charset="0"/>
          <a:cs typeface="AplusText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baseline="0">
          <a:solidFill>
            <a:schemeClr val="tx1"/>
          </a:solidFill>
          <a:latin typeface="AplusText" pitchFamily="34" charset="0"/>
          <a:cs typeface="AplusText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baseline="0">
          <a:solidFill>
            <a:schemeClr val="tx1"/>
          </a:solidFill>
          <a:latin typeface="AplusText" pitchFamily="34" charset="0"/>
          <a:cs typeface="AplusText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3690"/>
            <a:ext cx="9906000" cy="1776549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</a:rPr>
              <a:t>Master Thesis</a:t>
            </a:r>
            <a:br>
              <a:rPr lang="en-IN" dirty="0" smtClean="0">
                <a:latin typeface="Calibri" pitchFamily="34" charset="0"/>
              </a:rPr>
            </a:br>
            <a:r>
              <a:rPr lang="en-IN" sz="2400" dirty="0" smtClean="0">
                <a:latin typeface="Calibri" pitchFamily="34" charset="0"/>
              </a:rPr>
              <a:t>(Software Technology)</a:t>
            </a:r>
            <a:endParaRPr lang="en-IN" sz="2400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383" y="2664823"/>
            <a:ext cx="9493749" cy="10842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Concepts and Implementation of </a:t>
            </a:r>
            <a:r>
              <a:rPr lang="en-US" dirty="0" smtClean="0"/>
              <a:t>the AllJoyn </a:t>
            </a:r>
            <a:r>
              <a:rPr lang="en-US" dirty="0"/>
              <a:t>Bridge for </a:t>
            </a:r>
            <a:r>
              <a:rPr lang="en-US" dirty="0" smtClean="0"/>
              <a:t>the </a:t>
            </a:r>
            <a:r>
              <a:rPr lang="en-US" dirty="0" err="1" smtClean="0"/>
              <a:t>EnOcean</a:t>
            </a:r>
            <a:r>
              <a:rPr lang="en-US" dirty="0" smtClean="0"/>
              <a:t> </a:t>
            </a:r>
            <a:r>
              <a:rPr lang="en-US" dirty="0"/>
              <a:t>Protocol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39784" y="4554584"/>
            <a:ext cx="8900160" cy="108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 sz="2800" baseline="0">
                <a:solidFill>
                  <a:schemeClr val="tx1"/>
                </a:solidFill>
                <a:latin typeface="AplusText" pitchFamily="34" charset="0"/>
                <a:ea typeface="+mn-ea"/>
                <a:cs typeface="AplusText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AplusText" pitchFamily="34" charset="0"/>
                <a:cs typeface="AplusText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 baseline="0">
                <a:solidFill>
                  <a:schemeClr val="tx1"/>
                </a:solidFill>
                <a:latin typeface="AplusText" pitchFamily="34" charset="0"/>
                <a:cs typeface="AplusText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AplusText" pitchFamily="34" charset="0"/>
                <a:cs typeface="AplusText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AplusText" pitchFamily="34" charset="0"/>
                <a:cs typeface="AplusText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latin typeface="Calibri" pitchFamily="34" charset="0"/>
              </a:rPr>
              <a:t>Presenter:</a:t>
            </a:r>
          </a:p>
          <a:p>
            <a:pPr marL="0" indent="0" algn="ctr">
              <a:buNone/>
            </a:pPr>
            <a:r>
              <a:rPr lang="en-US" sz="4400" b="1" dirty="0" smtClean="0">
                <a:latin typeface="Calibri" pitchFamily="34" charset="0"/>
              </a:rPr>
              <a:t>Baloch Zahoor Ahmed</a:t>
            </a:r>
            <a:endParaRPr lang="en-US" sz="4400" b="1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Calibri" pitchFamily="34" charset="0"/>
              </a:rPr>
              <a:t>Matriculation Nr: </a:t>
            </a:r>
            <a:r>
              <a:rPr lang="en-US" sz="4400" b="1" dirty="0" smtClean="0">
                <a:latin typeface="Calibri" pitchFamily="34" charset="0"/>
              </a:rPr>
              <a:t>753437</a:t>
            </a:r>
            <a:endParaRPr lang="en-US" sz="4400" dirty="0">
              <a:latin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IN" dirty="0" smtClean="0">
                <a:latin typeface="Calibri" pitchFamily="34" charset="0"/>
              </a:rPr>
              <a:t>	</a:t>
            </a:r>
            <a:endParaRPr lang="en-IN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AllJoyn Bus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Distributed Software Bus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Bus Attachment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Bus Object </a:t>
            </a:r>
            <a:endParaRPr lang="en-IN" b="1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marL="914400" lvl="2" indent="0" algn="r">
              <a:buNone/>
            </a:pPr>
            <a:endParaRPr lang="en-US" sz="1000" dirty="0" smtClean="0">
              <a:latin typeface="+mn-lt"/>
            </a:endParaRPr>
          </a:p>
          <a:p>
            <a:pPr marL="914400" lvl="2" indent="0" algn="r">
              <a:buNone/>
            </a:pPr>
            <a:endParaRPr lang="en-US" sz="1000" dirty="0">
              <a:latin typeface="+mn-lt"/>
            </a:endParaRPr>
          </a:p>
          <a:p>
            <a:pPr marL="914400" lvl="2" indent="0" algn="r">
              <a:buNone/>
            </a:pPr>
            <a:r>
              <a:rPr lang="en-US" sz="1100" dirty="0" smtClean="0">
                <a:latin typeface="+mn-lt"/>
              </a:rPr>
              <a:t>http</a:t>
            </a:r>
            <a:r>
              <a:rPr lang="en-US" sz="1100" dirty="0">
                <a:latin typeface="+mn-lt"/>
              </a:rPr>
              <a:t>://images.cnitblog.com/i/603253/201408/161616027339802.jpg</a:t>
            </a:r>
            <a:endParaRPr lang="en-US" sz="1100" noProof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mages.cnitblog.com/i/603253/201408/1616160273398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6" y="3094848"/>
            <a:ext cx="8732378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286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AllJoyn Interface Members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Events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Properties</a:t>
            </a: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 algn="r"/>
            <a:r>
              <a:rPr lang="en-US" sz="1000" dirty="0">
                <a:latin typeface="+mn-lt"/>
              </a:rPr>
              <a:t>https://developer.qualcomm.com/sites/default/files/alljoyn-blog-pic1.jpg</a:t>
            </a:r>
            <a:endParaRPr lang="en-US" sz="1000" noProof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10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developer.qualcomm.com/sites/default/files/alljoyn-blog-p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06" y="3112151"/>
            <a:ext cx="6919414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043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Smart </a:t>
            </a:r>
            <a:r>
              <a:rPr lang="en-US" noProof="0" dirty="0" err="1" smtClean="0">
                <a:latin typeface="Calibri" pitchFamily="34" charset="0"/>
              </a:rPr>
              <a:t>EnOcean</a:t>
            </a:r>
            <a:r>
              <a:rPr lang="en-US" noProof="0" dirty="0" smtClean="0">
                <a:latin typeface="Calibri" pitchFamily="34" charset="0"/>
              </a:rPr>
              <a:t> Gateway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Hardware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Raspberry Pi 2 model </a:t>
            </a:r>
            <a:r>
              <a:rPr lang="en-US" sz="2000" dirty="0" smtClean="0">
                <a:latin typeface="Calibri" panose="020F0502020204030204" pitchFamily="34" charset="0"/>
              </a:rPr>
              <a:t>b</a:t>
            </a:r>
          </a:p>
          <a:p>
            <a:pPr marL="457200" lvl="1" indent="0">
              <a:buNone/>
            </a:pPr>
            <a:endParaRPr lang="en-IN" sz="2000" dirty="0" smtClean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lvl="1"/>
            <a:r>
              <a:rPr lang="en-IN" sz="2000" dirty="0" err="1" smtClean="0">
                <a:latin typeface="Calibri" pitchFamily="34" charset="0"/>
              </a:rPr>
              <a:t>EnOcean</a:t>
            </a:r>
            <a:r>
              <a:rPr lang="en-IN" sz="2000" dirty="0" smtClean="0">
                <a:latin typeface="Calibri" pitchFamily="34" charset="0"/>
              </a:rPr>
              <a:t> Pi</a:t>
            </a: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lvl="1"/>
            <a:endParaRPr lang="en-IN" sz="2000" dirty="0" smtClean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 algn="r">
              <a:buNone/>
            </a:pPr>
            <a:r>
              <a:rPr lang="en-US" sz="1000" dirty="0">
                <a:latin typeface="+mn-lt"/>
              </a:rPr>
              <a:t>https://www.raspberrypi.org/wp-content/uploads/2015/01/Pi2ModB1GB_-comp.jpeg</a:t>
            </a:r>
          </a:p>
          <a:p>
            <a:pPr lvl="2" algn="r"/>
            <a:r>
              <a:rPr lang="en-US" sz="1000" dirty="0">
                <a:latin typeface="+mn-lt"/>
              </a:rPr>
              <a:t>http://img.dxcdn.com/productimages/sku_351832_1.jpg</a:t>
            </a:r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11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77" y="2858654"/>
            <a:ext cx="2500836" cy="157661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81" y="974084"/>
            <a:ext cx="4543209" cy="2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48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Smart </a:t>
            </a:r>
            <a:r>
              <a:rPr lang="en-US" noProof="0" dirty="0" err="1" smtClean="0">
                <a:latin typeface="Calibri" pitchFamily="34" charset="0"/>
              </a:rPr>
              <a:t>EnOcean</a:t>
            </a:r>
            <a:r>
              <a:rPr lang="en-US" noProof="0" dirty="0" smtClean="0">
                <a:latin typeface="Calibri" pitchFamily="34" charset="0"/>
              </a:rPr>
              <a:t> Gateway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Software</a:t>
            </a:r>
          </a:p>
          <a:p>
            <a:pPr lvl="1"/>
            <a:r>
              <a:rPr lang="en-IN" sz="2000" b="1" dirty="0" smtClean="0">
                <a:latin typeface="Calibri" pitchFamily="34" charset="0"/>
              </a:rPr>
              <a:t>REST API</a:t>
            </a:r>
          </a:p>
          <a:p>
            <a:pPr lvl="1"/>
            <a:r>
              <a:rPr lang="en-IN" sz="2000" b="1" dirty="0" smtClean="0">
                <a:latin typeface="Calibri" pitchFamily="34" charset="0"/>
              </a:rPr>
              <a:t>Streaming API</a:t>
            </a:r>
          </a:p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</a:rPr>
              <a:t>	</a:t>
            </a: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12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60" y="2916467"/>
            <a:ext cx="1820847" cy="14353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1" y="2750487"/>
            <a:ext cx="682321" cy="5835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5117">
            <a:off x="392054" y="3850582"/>
            <a:ext cx="1061275" cy="1061275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284409">
            <a:off x="1389147" y="3021965"/>
            <a:ext cx="839655" cy="26829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9611730">
            <a:off x="1625496" y="4209666"/>
            <a:ext cx="716021" cy="26829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86" y="2074549"/>
            <a:ext cx="3504256" cy="379570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30" y="1660035"/>
            <a:ext cx="2590457" cy="421021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2" y="2750486"/>
            <a:ext cx="682321" cy="5835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5117">
            <a:off x="407015" y="3955505"/>
            <a:ext cx="1061275" cy="1061275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 rot="284409">
            <a:off x="1389148" y="3021964"/>
            <a:ext cx="839655" cy="26829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492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AllJoyn Device System Bridge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Purpose</a:t>
            </a:r>
            <a:endParaRPr lang="en-US" b="1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13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80" y="2009638"/>
            <a:ext cx="5794240" cy="3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43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DSB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Architecture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lvl="1"/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14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6.googleusercontent.com/l6_v6BNeZsLaZeQ1ggUqU_avDDpcXviY3PypY8MB4B_5fCPcjKjtN8ehb4rTsflqV7H-9-aTEEf86Xse22UIoY2JZ8yAALL_9-kzgalJ50tp9-jR_SdsjBu4ldfamO1rL9mpTnX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57325"/>
            <a:ext cx="5715000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6910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DSB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Lighting Service Framework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 algn="r"/>
            <a:r>
              <a:rPr lang="en-US" sz="1000" dirty="0">
                <a:latin typeface="+mn-lt"/>
              </a:rPr>
              <a:t>Brian </a:t>
            </a:r>
            <a:r>
              <a:rPr lang="en-US" sz="1000" dirty="0" err="1">
                <a:latin typeface="+mn-lt"/>
              </a:rPr>
              <a:t>Vogelsang</a:t>
            </a:r>
            <a:r>
              <a:rPr lang="en-US" sz="1000" dirty="0">
                <a:latin typeface="+mn-lt"/>
              </a:rPr>
              <a:t> and Marc Alexander. "Connect Lighting Working Group". 2014. Presentation.</a:t>
            </a:r>
          </a:p>
          <a:p>
            <a:pPr marL="914400" lvl="2" indent="0">
              <a:buNone/>
            </a:pPr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15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6" name="Grafik 5" descr="http://files.linuxgizmos.com/allseen_lsf_arch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095500"/>
            <a:ext cx="56769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163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DSB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Service Framework Handler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16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6.googleusercontent.com/X6DBFV-vG4JJUDv-jK4oYstgD6x2knY80mPzLzFYX7qL1yNRPgBie43zhHvmN4mNBSHNohpZY60sQ5LtM3cWI-mF-mK55fnPLhPvrM_YQ8T1Z3PuLCyXA9qC5nf2k8-ujC7YbxR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523573"/>
            <a:ext cx="2857500" cy="443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6867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844" y="2069885"/>
            <a:ext cx="9906000" cy="534838"/>
          </a:xfrm>
        </p:spPr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Tools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Windows 10</a:t>
            </a:r>
          </a:p>
          <a:p>
            <a:r>
              <a:rPr lang="en-IN" sz="2400" b="1" smtClean="0">
                <a:latin typeface="Calibri" pitchFamily="34" charset="0"/>
              </a:rPr>
              <a:t>Visual</a:t>
            </a:r>
            <a:r>
              <a:rPr lang="en-IN" sz="2400" b="1" smtClean="0">
                <a:latin typeface="Calibri" pitchFamily="34" charset="0"/>
              </a:rPr>
              <a:t> </a:t>
            </a:r>
            <a:r>
              <a:rPr lang="en-IN" sz="2400" b="1" dirty="0" smtClean="0">
                <a:latin typeface="Calibri" pitchFamily="34" charset="0"/>
              </a:rPr>
              <a:t>Studio 2015</a:t>
            </a:r>
          </a:p>
          <a:p>
            <a:r>
              <a:rPr lang="en-IN" sz="2400" b="1" dirty="0" smtClean="0">
                <a:latin typeface="Calibri" pitchFamily="34" charset="0"/>
              </a:rPr>
              <a:t>AllJoyn DSB Template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17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4.googleusercontent.com/Ztn-7Q9XpnsivO3VQvdxNmHLfVOMT5q0ABaD0xqf7Yfk42fteXT14Ufnt1DnFt_bwoZGozCZvRI2R32hwhe8w-Tg-oIoJSTjZ7etPgXzmn8_QPLkxeYjqeKtKHXz82miP-ei9AF_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4" y="2620371"/>
            <a:ext cx="5957745" cy="2825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2917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Tools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1" y="534839"/>
            <a:ext cx="9239250" cy="5680075"/>
          </a:xfrm>
        </p:spPr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AllJoyn Explorer</a:t>
            </a:r>
          </a:p>
          <a:p>
            <a:endParaRPr lang="en-IN" sz="2400" b="1" dirty="0">
              <a:latin typeface="Calibri" pitchFamily="34" charset="0"/>
            </a:endParaRPr>
          </a:p>
          <a:p>
            <a:endParaRPr lang="en-IN" sz="2400" b="1" dirty="0" smtClean="0">
              <a:latin typeface="Calibri" pitchFamily="34" charset="0"/>
            </a:endParaRPr>
          </a:p>
          <a:p>
            <a:endParaRPr lang="en-IN" sz="2400" b="1" dirty="0">
              <a:latin typeface="Calibri" pitchFamily="34" charset="0"/>
            </a:endParaRPr>
          </a:p>
          <a:p>
            <a:endParaRPr lang="en-IN" sz="2400" b="1" dirty="0" smtClean="0">
              <a:latin typeface="Calibri" pitchFamily="34" charset="0"/>
            </a:endParaRPr>
          </a:p>
          <a:p>
            <a:endParaRPr lang="en-IN" sz="2400" b="1" dirty="0">
              <a:latin typeface="Calibri" pitchFamily="34" charset="0"/>
            </a:endParaRPr>
          </a:p>
          <a:p>
            <a:endParaRPr lang="en-IN" sz="2400" b="1" dirty="0" smtClean="0">
              <a:latin typeface="Calibri" pitchFamily="34" charset="0"/>
            </a:endParaRPr>
          </a:p>
          <a:p>
            <a:endParaRPr lang="en-IN" sz="2400" b="1" dirty="0">
              <a:latin typeface="Calibri" pitchFamily="34" charset="0"/>
            </a:endParaRPr>
          </a:p>
          <a:p>
            <a:endParaRPr lang="en-IN" sz="24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 smtClean="0">
              <a:latin typeface="Calibri" pitchFamily="34" charset="0"/>
            </a:endParaRPr>
          </a:p>
          <a:p>
            <a:pPr marL="0" indent="0" algn="r">
              <a:buNone/>
            </a:pPr>
            <a:r>
              <a:rPr lang="en-IN" sz="1000" b="1" dirty="0">
                <a:latin typeface="Calibri" panose="020F0502020204030204" pitchFamily="34" charset="0"/>
              </a:rPr>
              <a:t>https://hackster.imgix.net/uploads/image/file/93214/7.PNG?w=680&amp;h=510&amp;fit=max</a:t>
            </a:r>
            <a:endParaRPr lang="en-IN" sz="10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18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s://hackster.imgix.net/uploads/image/file/93214/7.PNG?w=680&amp;h=510&amp;fit=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70" y="1341573"/>
            <a:ext cx="6477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130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223" y="1"/>
            <a:ext cx="7315200" cy="534838"/>
          </a:xfrm>
        </p:spPr>
        <p:txBody>
          <a:bodyPr/>
          <a:lstStyle/>
          <a:p>
            <a:r>
              <a:rPr lang="en-US" noProof="0" dirty="0" smtClean="0"/>
              <a:t>Goals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800" dirty="0" smtClean="0">
                <a:latin typeface="Calibri" pitchFamily="34" charset="0"/>
              </a:rPr>
              <a:t>The participants should be able to …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bri" pitchFamily="34" charset="0"/>
              </a:rPr>
              <a:t>Understand the Idea behind Thesis topic</a:t>
            </a:r>
            <a:endParaRPr lang="en-US" sz="2400" dirty="0">
              <a:latin typeface="Calibri" pitchFamily="34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bri" pitchFamily="34" charset="0"/>
              </a:rPr>
              <a:t>Understand the technologies used in Thesis topic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Calibri" pitchFamily="34" charset="0"/>
              </a:rPr>
              <a:t>Understand the Design and implementation of Prototype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Understand the Result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852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Tools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870" y="534838"/>
            <a:ext cx="9259745" cy="5800647"/>
          </a:xfrm>
        </p:spPr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err="1" smtClean="0">
                <a:latin typeface="Calibri" pitchFamily="34" charset="0"/>
              </a:rPr>
              <a:t>Higgns</a:t>
            </a:r>
            <a:endParaRPr lang="en-IN" sz="24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sz="1000" dirty="0" smtClean="0">
              <a:latin typeface="Calibri" panose="020F0502020204030204" pitchFamily="34" charset="0"/>
            </a:endParaRPr>
          </a:p>
          <a:p>
            <a:pPr marL="914400" lvl="2" indent="0" algn="r">
              <a:buNone/>
            </a:pPr>
            <a:r>
              <a:rPr lang="en-US" sz="1000" dirty="0" smtClean="0">
                <a:latin typeface="Calibri" panose="020F0502020204030204" pitchFamily="34" charset="0"/>
              </a:rPr>
              <a:t>http</a:t>
            </a:r>
            <a:r>
              <a:rPr lang="en-US" sz="1000" dirty="0">
                <a:latin typeface="Calibri" panose="020F0502020204030204" pitchFamily="34" charset="0"/>
              </a:rPr>
              <a:t>://ecx.images-amazon.com/images/I/8194KAhGD7L.jpg</a:t>
            </a:r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19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ecx.images-amazon.com/images/I/8194KAhGD7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0" y="1364776"/>
            <a:ext cx="8811004" cy="455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188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EnOcean</a:t>
            </a:r>
            <a:r>
              <a:rPr lang="en-US" dirty="0" smtClean="0">
                <a:latin typeface="Calibri" pitchFamily="34" charset="0"/>
              </a:rPr>
              <a:t> DSB Design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Overall System Communication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20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6.googleusercontent.com/7h6ysMKJQe86kO2yIWWC_Yjw7y2Aq8zdc1uBrT-4Af4YxxW_3_WedU5ATExhMeaZBWEWZI9jAttwF2_OYhyezU4HL2xC5k04p6JCxgngLXYd0haYEC-sL5ILHFR7SyenMH70aWp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57" y="1695449"/>
            <a:ext cx="6882933" cy="395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8587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EnOcean</a:t>
            </a:r>
            <a:r>
              <a:rPr lang="en-US" dirty="0" smtClean="0">
                <a:latin typeface="Calibri" pitchFamily="34" charset="0"/>
              </a:rPr>
              <a:t> DSB Design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Possible Architectures</a:t>
            </a:r>
          </a:p>
          <a:p>
            <a:endParaRPr lang="en-US" sz="2000" b="1" dirty="0" smtClean="0"/>
          </a:p>
          <a:p>
            <a:pPr lvl="1"/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21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6.googleusercontent.com/O-iGcW-tvuHRjp6ztAqnIL2KB_eiXoNWd2-U_a4-zVKhLcjBHhXcAp5nwjxzeVTfg4J4VR6mYrEHOF0prTXIqlfr7zDSFOfqBdeTAFQPVIQJGajODGAKV_aB0Yl9YgjYbRuTPhp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07" y="1487606"/>
            <a:ext cx="5322627" cy="413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654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EnOcean</a:t>
            </a:r>
            <a:r>
              <a:rPr lang="en-US" dirty="0">
                <a:latin typeface="Calibri" pitchFamily="34" charset="0"/>
              </a:rPr>
              <a:t> DSB Design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err="1" smtClean="0">
                <a:latin typeface="Calibri" pitchFamily="34" charset="0"/>
              </a:rPr>
              <a:t>EnOcean</a:t>
            </a:r>
            <a:r>
              <a:rPr lang="en-IN" sz="2400" b="1" dirty="0" smtClean="0">
                <a:latin typeface="Calibri" pitchFamily="34" charset="0"/>
              </a:rPr>
              <a:t> Profile Mapping</a:t>
            </a: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22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799727"/>
            <a:ext cx="5391150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9086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EnOcean</a:t>
            </a:r>
            <a:r>
              <a:rPr lang="en-US" dirty="0">
                <a:latin typeface="Calibri" pitchFamily="34" charset="0"/>
              </a:rPr>
              <a:t> DSB Design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Use cases </a:t>
            </a: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23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54" y="1659083"/>
            <a:ext cx="7272133" cy="39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7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EO DSB Implementation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err="1" smtClean="0">
                <a:latin typeface="Calibri" pitchFamily="34" charset="0"/>
              </a:rPr>
              <a:t>EnOcean</a:t>
            </a:r>
            <a:r>
              <a:rPr lang="en-IN" sz="2400" b="1" dirty="0" smtClean="0">
                <a:latin typeface="Calibri" pitchFamily="34" charset="0"/>
              </a:rPr>
              <a:t> DSB Classes</a:t>
            </a: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24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6" name="Grafik 5" descr="https://lh4.googleusercontent.com/TwX_uLgwQ0F9-vtBYRmJ9NX0H3HS_Xd9Slh8GJZF0TqWOgCbjAOSShyLB92RIQEkc9mkackAp4q1KTCASemz0mX3OVk8qFtCm0F6yRpY-btHnv-QMIe0PyUxp5UoTq9GVsP5YHD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7" y="1637731"/>
            <a:ext cx="7233314" cy="41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078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EO DSB Implementation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EO Device Discovery and Virtual AllJoyn Representation</a:t>
            </a: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25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4.googleusercontent.com/WhfsIodieZCB8X9UHRsisjtf-Jj8D1iELiQT9yrBFe_SqkS6kNq3jC6vue2PDBn2-10pCDCYjthnAT68fu9C5TCy-v5F1iYEecIfdOpGWRO44AFG4SzwuR-F3RcqqXKxEFR4UQy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73" y="1633538"/>
            <a:ext cx="616331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5483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EO DSB Implementation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56509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Handling Communication between AllJoyn Client and Gateway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IN" sz="1400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</a:pPr>
            <a:endParaRPr lang="en-IN" sz="1800" dirty="0">
              <a:latin typeface="Calibri" pitchFamily="34" charset="0"/>
            </a:endParaRPr>
          </a:p>
          <a:p>
            <a:pPr lvl="1"/>
            <a:endParaRPr lang="en-IN" sz="16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26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6.googleusercontent.com/gp2vb18GYvi6F9HwD-2c_vNubu0XVcqu2thXqOzlhqJR-hAWKeRiwK_sO4sQJGVe267AX8nEuBg5aBpSrQAdHrKnnHanL6p-IfAjNbCwqk7u6UlLmEIp4Ko06O81vD718OTYQkN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700212"/>
            <a:ext cx="5762625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4871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EO DSB Implementation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565093"/>
          </a:xfrm>
        </p:spPr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Calibri" pitchFamily="34" charset="0"/>
              </a:rPr>
              <a:t>Learn-in Process</a:t>
            </a:r>
            <a:endParaRPr lang="en-IN" sz="2400" b="1" dirty="0">
              <a:latin typeface="Calibri" pitchFamily="34" charset="0"/>
            </a:endParaRPr>
          </a:p>
          <a:p>
            <a:pPr lvl="1"/>
            <a:endParaRPr lang="en-IN" sz="16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27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 descr="https://lh4.googleusercontent.com/WUQsUQlvI2Qsuzye5qG_zl-FcFYEBwPfZtXKC1OQtmAno4Zb3CV3lIMaQPJxnwNDN5ZaxrmXfv5ksB7if8hcNYKRSqEyCuxk-55gQ1VU1Zm8Xg7jdJ-fKsIXoj4_P2zLUsCfxem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42" y="1950655"/>
            <a:ext cx="6441742" cy="2879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5611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Conclusion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 err="1" smtClean="0">
                <a:latin typeface="Calibri" pitchFamily="34" charset="0"/>
              </a:rPr>
              <a:t>EnOcean</a:t>
            </a:r>
            <a:r>
              <a:rPr lang="en-IN" sz="2600" dirty="0" smtClean="0">
                <a:latin typeface="Calibri" pitchFamily="34" charset="0"/>
              </a:rPr>
              <a:t> DSB</a:t>
            </a:r>
          </a:p>
          <a:p>
            <a:pPr lvl="1">
              <a:lnSpc>
                <a:spcPct val="150000"/>
              </a:lnSpc>
            </a:pPr>
            <a:r>
              <a:rPr lang="en-IN" sz="2200" dirty="0" smtClean="0">
                <a:latin typeface="Calibri" pitchFamily="34" charset="0"/>
              </a:rPr>
              <a:t>Limitations</a:t>
            </a:r>
          </a:p>
          <a:p>
            <a:pPr lvl="1">
              <a:lnSpc>
                <a:spcPct val="150000"/>
              </a:lnSpc>
            </a:pPr>
            <a:r>
              <a:rPr lang="en-IN" sz="2200" dirty="0" smtClean="0">
                <a:latin typeface="Calibri" pitchFamily="34" charset="0"/>
              </a:rPr>
              <a:t>Future Work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AllJoyn Home </a:t>
            </a:r>
            <a:r>
              <a:rPr lang="en-US" sz="1600" dirty="0" smtClean="0"/>
              <a:t>DSB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Common</a:t>
            </a:r>
            <a:r>
              <a:rPr lang="en-US" sz="1600" b="1" dirty="0"/>
              <a:t> </a:t>
            </a:r>
            <a:r>
              <a:rPr lang="en-US" sz="1600" dirty="0"/>
              <a:t>Interfaces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Update</a:t>
            </a:r>
            <a:endParaRPr lang="en-IN" sz="16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16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28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167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Outline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534839"/>
            <a:ext cx="9239250" cy="5784999"/>
          </a:xfrm>
        </p:spPr>
        <p:txBody>
          <a:bodyPr>
            <a:normAutofit fontScale="92500" lnSpcReduction="20000"/>
          </a:bodyPr>
          <a:lstStyle/>
          <a:p>
            <a:pPr marL="857250" lvl="1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Introduction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Digital Concepts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err="1">
                <a:latin typeface="Calibri" pitchFamily="34" charset="0"/>
              </a:rPr>
              <a:t>EnOcean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Technology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>
                <a:latin typeface="Calibri" pitchFamily="34" charset="0"/>
              </a:rPr>
              <a:t>Internet of </a:t>
            </a:r>
            <a:r>
              <a:rPr lang="en-US" dirty="0" smtClean="0">
                <a:latin typeface="Calibri" pitchFamily="34" charset="0"/>
              </a:rPr>
              <a:t>Things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Motivation for the Thesis</a:t>
            </a:r>
          </a:p>
          <a:p>
            <a:pPr marL="914400" lvl="2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857250" lvl="1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Technologies</a:t>
            </a:r>
            <a:endParaRPr lang="en-US" dirty="0">
              <a:latin typeface="Calibri" pitchFamily="34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AllJoyn Framework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Smart </a:t>
            </a:r>
            <a:r>
              <a:rPr lang="en-US" dirty="0" err="1" smtClean="0">
                <a:latin typeface="Calibri" pitchFamily="34" charset="0"/>
              </a:rPr>
              <a:t>EnOcean</a:t>
            </a:r>
            <a:r>
              <a:rPr lang="en-US" dirty="0" smtClean="0">
                <a:latin typeface="Calibri" pitchFamily="34" charset="0"/>
              </a:rPr>
              <a:t> Gateway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AllJoyn Device System Bridge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Tools </a:t>
            </a:r>
            <a:endParaRPr lang="en-US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857250" lvl="1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Design and Implementation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err="1" smtClean="0">
                <a:latin typeface="Calibri" pitchFamily="34" charset="0"/>
              </a:rPr>
              <a:t>EnOcean</a:t>
            </a:r>
            <a:r>
              <a:rPr lang="en-US" dirty="0" smtClean="0">
                <a:latin typeface="Calibri" pitchFamily="34" charset="0"/>
              </a:rPr>
              <a:t> DSB Design</a:t>
            </a:r>
            <a:endParaRPr lang="en-US" dirty="0">
              <a:latin typeface="Calibri" pitchFamily="34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dirty="0" err="1" smtClean="0">
                <a:latin typeface="Calibri" pitchFamily="34" charset="0"/>
              </a:rPr>
              <a:t>EnOcean</a:t>
            </a:r>
            <a:r>
              <a:rPr lang="en-US" dirty="0" smtClean="0">
                <a:latin typeface="Calibri" pitchFamily="34" charset="0"/>
              </a:rPr>
              <a:t>  DSB Implementation</a:t>
            </a:r>
          </a:p>
          <a:p>
            <a:pPr marL="914400" lvl="2" indent="0">
              <a:buNone/>
            </a:pPr>
            <a:endParaRPr lang="en-US" dirty="0">
              <a:latin typeface="Calibri" pitchFamily="34" charset="0"/>
            </a:endParaRPr>
          </a:p>
          <a:p>
            <a:pPr marL="857250" lvl="1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Conclusion</a:t>
            </a:r>
          </a:p>
          <a:p>
            <a:pPr marL="857250" lvl="1" indent="-342900"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</a:rPr>
              <a:t>Demo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382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Demo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IN" sz="16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29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7" y="1014585"/>
            <a:ext cx="2511189" cy="47109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78" y="1014585"/>
            <a:ext cx="3086670" cy="48159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792" y="1014585"/>
            <a:ext cx="3121547" cy="48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84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Demo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IN" sz="16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30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53" y="961981"/>
            <a:ext cx="3219757" cy="41832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4" y="1227413"/>
            <a:ext cx="3452884" cy="36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16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Demo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IN" sz="16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31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88" y="949869"/>
            <a:ext cx="4133850" cy="13620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23" y="3105597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5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itchFamily="34" charset="0"/>
              </a:rPr>
              <a:t>References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IN" sz="1600" dirty="0" smtClean="0">
              <a:latin typeface="Calibri" pitchFamily="34" charset="0"/>
            </a:endParaRPr>
          </a:p>
          <a:p>
            <a:r>
              <a:rPr lang="en-US" dirty="0"/>
              <a:t>https://wiki.allseenalliance.org/gateway/dsb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>
              <a:lnSpc>
                <a:spcPct val="150000"/>
              </a:lnSpc>
            </a:pPr>
            <a:endParaRPr lang="en-IN" sz="16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32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74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688" y="639764"/>
            <a:ext cx="9239250" cy="5460590"/>
          </a:xfrm>
        </p:spPr>
        <p:txBody>
          <a:bodyPr>
            <a:normAutofit/>
          </a:bodyPr>
          <a:lstStyle/>
          <a:p>
            <a:pPr marL="1371600" lvl="3" indent="0">
              <a:lnSpc>
                <a:spcPct val="150000"/>
              </a:lnSpc>
              <a:buNone/>
            </a:pPr>
            <a:r>
              <a:rPr lang="en-IN" sz="5400" dirty="0" smtClean="0">
                <a:latin typeface="Calibri" pitchFamily="34" charset="0"/>
              </a:rPr>
              <a:t> 		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IN" sz="5400" dirty="0">
                <a:latin typeface="Calibri" pitchFamily="34" charset="0"/>
              </a:rPr>
              <a:t>	</a:t>
            </a:r>
            <a:r>
              <a:rPr lang="en-IN" sz="5400" dirty="0" smtClean="0">
                <a:latin typeface="Calibri" pitchFamily="34" charset="0"/>
              </a:rPr>
              <a:t>	QUESTIONS ??</a:t>
            </a:r>
            <a:endParaRPr lang="en-IN" sz="5400" dirty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Calibri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726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Introduction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Digital Concepts</a:t>
            </a:r>
          </a:p>
          <a:p>
            <a:pPr marL="0" indent="0">
              <a:buNone/>
            </a:pPr>
            <a:r>
              <a:rPr lang="en-IN" sz="2400" b="1" dirty="0">
                <a:latin typeface="Calibri" pitchFamily="34" charset="0"/>
              </a:rPr>
              <a:t>	</a:t>
            </a:r>
            <a:endParaRPr lang="en-IN" sz="2400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Calibri" pitchFamily="34" charset="0"/>
              </a:rPr>
              <a:t>	</a:t>
            </a:r>
          </a:p>
          <a:p>
            <a:r>
              <a:rPr lang="en-IN" sz="2400" b="1" dirty="0" err="1" smtClean="0">
                <a:latin typeface="Calibri" pitchFamily="34" charset="0"/>
              </a:rPr>
              <a:t>EnOcean</a:t>
            </a:r>
            <a:r>
              <a:rPr lang="en-IN" sz="2400" b="1" dirty="0" smtClean="0">
                <a:latin typeface="Calibri" pitchFamily="34" charset="0"/>
              </a:rPr>
              <a:t> Technology</a:t>
            </a:r>
            <a:endParaRPr lang="en-IN" sz="2400" b="1" dirty="0">
              <a:latin typeface="Calibri" pitchFamily="34" charset="0"/>
            </a:endParaRPr>
          </a:p>
          <a:p>
            <a:pPr lvl="1"/>
            <a:r>
              <a:rPr lang="en-IN" sz="2000" dirty="0" smtClean="0">
                <a:latin typeface="Calibri" pitchFamily="34" charset="0"/>
              </a:rPr>
              <a:t>Battery-less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Wireless</a:t>
            </a:r>
            <a:endParaRPr lang="en-IN" sz="2000" dirty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3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7" y="1558217"/>
            <a:ext cx="1556952" cy="68506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98" y="1613671"/>
            <a:ext cx="1419755" cy="574159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93" y="1558217"/>
            <a:ext cx="1461279" cy="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48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Introduction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Internet of Things </a:t>
            </a:r>
          </a:p>
          <a:p>
            <a:pPr lvl="1"/>
            <a:r>
              <a:rPr lang="en-IN" sz="2000" dirty="0">
                <a:latin typeface="Calibri" pitchFamily="34" charset="0"/>
              </a:rPr>
              <a:t>4.9 billion </a:t>
            </a:r>
            <a:r>
              <a:rPr lang="en-IN" sz="2000" dirty="0" err="1">
                <a:latin typeface="Calibri" pitchFamily="34" charset="0"/>
              </a:rPr>
              <a:t>IoT</a:t>
            </a:r>
            <a:r>
              <a:rPr lang="en-IN" sz="2000" dirty="0">
                <a:latin typeface="Calibri" pitchFamily="34" charset="0"/>
              </a:rPr>
              <a:t> devices by 2015</a:t>
            </a:r>
          </a:p>
          <a:p>
            <a:pPr lvl="1"/>
            <a:r>
              <a:rPr lang="en-IN" sz="2000" dirty="0">
                <a:latin typeface="Calibri" pitchFamily="34" charset="0"/>
              </a:rPr>
              <a:t>30 percentage more by 2016</a:t>
            </a:r>
          </a:p>
          <a:p>
            <a:pPr lvl="1"/>
            <a:r>
              <a:rPr lang="en-IN" sz="2000" dirty="0">
                <a:latin typeface="Calibri" pitchFamily="34" charset="0"/>
              </a:rPr>
              <a:t>20 billion </a:t>
            </a:r>
            <a:r>
              <a:rPr lang="en-IN" sz="2000" dirty="0" err="1">
                <a:latin typeface="Calibri" pitchFamily="34" charset="0"/>
              </a:rPr>
              <a:t>IoT</a:t>
            </a:r>
            <a:r>
              <a:rPr lang="en-IN" sz="2000" dirty="0">
                <a:latin typeface="Calibri" pitchFamily="34" charset="0"/>
              </a:rPr>
              <a:t> devices expected by 2020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err="1" smtClean="0">
                <a:latin typeface="Calibri" pitchFamily="34" charset="0"/>
              </a:rPr>
              <a:t>IoT</a:t>
            </a:r>
            <a:r>
              <a:rPr lang="en-IN" sz="2400" b="1" dirty="0" smtClean="0">
                <a:latin typeface="Calibri" pitchFamily="34" charset="0"/>
              </a:rPr>
              <a:t> Standards</a:t>
            </a:r>
            <a:endParaRPr lang="en-IN" sz="2000" b="1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457200" lvl="1" indent="0" algn="r">
              <a:buNone/>
            </a:pPr>
            <a:r>
              <a:rPr lang="en-US" sz="1000" u="sng" dirty="0" smtClean="0">
                <a:latin typeface="+mn-lt"/>
              </a:rPr>
              <a:t>http</a:t>
            </a:r>
            <a:r>
              <a:rPr lang="en-US" sz="1000" u="sng" dirty="0">
                <a:latin typeface="+mn-lt"/>
              </a:rPr>
              <a:t>://www.gartner.com/newsroom/id/3165317</a:t>
            </a:r>
            <a:endParaRPr lang="en-IN" sz="1000" b="1" dirty="0">
              <a:latin typeface="+mn-lt"/>
            </a:endParaRP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4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2" y="3317797"/>
            <a:ext cx="9469902" cy="20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18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Introduction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Motivation:</a:t>
            </a:r>
            <a:endParaRPr lang="en-IN" sz="2400" b="1" dirty="0">
              <a:latin typeface="Calibri" pitchFamily="34" charset="0"/>
            </a:endParaRPr>
          </a:p>
          <a:p>
            <a:pPr lvl="1"/>
            <a:endParaRPr lang="en-IN" sz="1600" dirty="0" smtClean="0">
              <a:latin typeface="Calibri" pitchFamily="34" charset="0"/>
            </a:endParaRPr>
          </a:p>
          <a:p>
            <a:pPr lvl="1"/>
            <a:endParaRPr lang="en-IN" sz="1600" dirty="0">
              <a:latin typeface="Calibri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 algn="r">
              <a:buNone/>
            </a:pPr>
            <a:r>
              <a:rPr lang="en-US" sz="1000" dirty="0">
                <a:latin typeface="+mn-lt"/>
              </a:rPr>
              <a:t>http://enocean-gateway.eu/images/documents/Documentation/index.html?funcionality_purpose-of-the-ga.html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 smtClean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Gateway und IoT Englis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5" y="1473958"/>
            <a:ext cx="7678230" cy="43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300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AllJoyn 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Introduction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Open source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Developed </a:t>
            </a:r>
            <a:r>
              <a:rPr lang="en-US" dirty="0">
                <a:latin typeface="Calibri" panose="020F0502020204030204" pitchFamily="34" charset="0"/>
              </a:rPr>
              <a:t>in 2011 by </a:t>
            </a:r>
            <a:r>
              <a:rPr lang="en-US" dirty="0" smtClean="0">
                <a:latin typeface="Calibri" panose="020F0502020204030204" pitchFamily="34" charset="0"/>
              </a:rPr>
              <a:t>Qualcomm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Now led </a:t>
            </a:r>
            <a:r>
              <a:rPr lang="en-US" dirty="0">
                <a:latin typeface="Calibri" panose="020F0502020204030204" pitchFamily="34" charset="0"/>
              </a:rPr>
              <a:t>by </a:t>
            </a:r>
            <a:r>
              <a:rPr lang="en-US" dirty="0" smtClean="0">
                <a:latin typeface="Calibri" panose="020F0502020204030204" pitchFamily="34" charset="0"/>
              </a:rPr>
              <a:t>the Linux </a:t>
            </a:r>
            <a:r>
              <a:rPr lang="en-US" dirty="0">
                <a:latin typeface="Calibri" panose="020F0502020204030204" pitchFamily="34" charset="0"/>
              </a:rPr>
              <a:t>Foundation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Allseen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Alliance has more </a:t>
            </a:r>
            <a:r>
              <a:rPr lang="en-US" dirty="0">
                <a:latin typeface="Calibri" panose="020F0502020204030204" pitchFamily="34" charset="0"/>
              </a:rPr>
              <a:t>then 200 </a:t>
            </a:r>
            <a:r>
              <a:rPr lang="en-US" dirty="0" smtClean="0">
                <a:latin typeface="Calibri" panose="020F0502020204030204" pitchFamily="34" charset="0"/>
              </a:rPr>
              <a:t>members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Features</a:t>
            </a:r>
            <a:endParaRPr lang="en-US" b="1" dirty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Easy Devices Discover and Communication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Enables Proximity P2P Networking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Publish API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1257300" lvl="2" indent="-342900">
              <a:buFont typeface="Wingdings" pitchFamily="2" charset="2"/>
              <a:buChar char="ü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>
                <a:solidFill>
                  <a:schemeClr val="tx1"/>
                </a:solidFill>
                <a:latin typeface="Calibri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32316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AllJoyn Network Architecture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AllJoyn Router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AllJoyn App</a:t>
            </a: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lvl="2"/>
            <a:endParaRPr lang="en-US" noProof="0" dirty="0" smtClean="0"/>
          </a:p>
          <a:p>
            <a:pPr lvl="2"/>
            <a:endParaRPr lang="en-US" dirty="0"/>
          </a:p>
          <a:p>
            <a:pPr marL="914400" lvl="2" indent="0" algn="r">
              <a:buNone/>
            </a:pPr>
            <a:r>
              <a:rPr lang="en-US" sz="1000" dirty="0">
                <a:latin typeface="+mn-lt"/>
              </a:rPr>
              <a:t>https://allseenalliance.org/framework/documentation/learn/architecture</a:t>
            </a:r>
            <a:endParaRPr lang="en-US" sz="1000" noProof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" name="Grafik 4" descr="https://lh6.googleusercontent.com/3ymNAnxna7wfoFpzckBp4heC41mpVB2FrVRs9aL3tWJ28ECTfhmWrCTPxpffBonbXo0B0ygTLTtzHFSDo0IoO1evQJlEyK0xSID-Lly3-DSUWLaCm_IJuv-y71p7JfK0wLd4sA1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245743"/>
            <a:ext cx="6509982" cy="325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4085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AllJoyn </a:t>
            </a:r>
            <a:endParaRPr lang="en-US" noProof="0" dirty="0">
              <a:latin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3375" y="655411"/>
            <a:ext cx="9239250" cy="5680075"/>
          </a:xfrm>
        </p:spPr>
        <p:txBody>
          <a:bodyPr>
            <a:normAutofit/>
          </a:bodyPr>
          <a:lstStyle/>
          <a:p>
            <a:pPr lvl="1"/>
            <a:endParaRPr lang="en-US" sz="1600" dirty="0" smtClean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</a:rPr>
              <a:t>AllJoyn Communication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Advertisement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About Announcement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lvl="2"/>
            <a:endParaRPr lang="en-US" sz="16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0" indent="0" algn="r">
              <a:buNone/>
            </a:pPr>
            <a:r>
              <a:rPr lang="en-US" sz="1000" dirty="0" smtClean="0">
                <a:latin typeface="+mn-lt"/>
              </a:rPr>
              <a:t>Brian Spencer. “AllJoyn Framework System Overview". </a:t>
            </a:r>
            <a:r>
              <a:rPr lang="en-US" sz="1000" dirty="0">
                <a:latin typeface="+mn-lt"/>
              </a:rPr>
              <a:t>2014. Presentation.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0790" y="6335486"/>
            <a:ext cx="6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12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381250"/>
            <a:ext cx="6886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59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MII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99"/>
      </a:hlink>
      <a:folHlink>
        <a:srgbClr val="B2B2B2"/>
      </a:folHlink>
    </a:clrScheme>
    <a:fontScheme name="RK WS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FF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FF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K WS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K WS20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K WS20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K WS20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K WS20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K WS20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K WS20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A4-Papier (210x297 mm)</PresentationFormat>
  <Paragraphs>643</Paragraphs>
  <Slides>34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AplusText</vt:lpstr>
      <vt:lpstr>AplusTextLight</vt:lpstr>
      <vt:lpstr>Arial</vt:lpstr>
      <vt:lpstr>AvantGarde Bk BT</vt:lpstr>
      <vt:lpstr>Calibri</vt:lpstr>
      <vt:lpstr>Times New Roman</vt:lpstr>
      <vt:lpstr>Wingdings</vt:lpstr>
      <vt:lpstr>SPMII template</vt:lpstr>
      <vt:lpstr>Master Thesis (Software Technology)</vt:lpstr>
      <vt:lpstr>Goals</vt:lpstr>
      <vt:lpstr>Outline</vt:lpstr>
      <vt:lpstr>Introduction</vt:lpstr>
      <vt:lpstr>Introduction</vt:lpstr>
      <vt:lpstr>Introduction</vt:lpstr>
      <vt:lpstr>AllJoyn </vt:lpstr>
      <vt:lpstr>AllJoyn </vt:lpstr>
      <vt:lpstr>AllJoyn </vt:lpstr>
      <vt:lpstr>AllJoyn </vt:lpstr>
      <vt:lpstr>AllJoyn </vt:lpstr>
      <vt:lpstr>Smart EnOcean Gateway</vt:lpstr>
      <vt:lpstr>Smart EnOcean Gateway</vt:lpstr>
      <vt:lpstr>AllJoyn Device System Bridge</vt:lpstr>
      <vt:lpstr>AllJoyn DSB</vt:lpstr>
      <vt:lpstr>AllJoyn DSB</vt:lpstr>
      <vt:lpstr>AllJoyn DSB</vt:lpstr>
      <vt:lpstr>Tools</vt:lpstr>
      <vt:lpstr>Tools</vt:lpstr>
      <vt:lpstr>Tools</vt:lpstr>
      <vt:lpstr>EnOcean DSB Design</vt:lpstr>
      <vt:lpstr>EnOcean DSB Design</vt:lpstr>
      <vt:lpstr>EnOcean DSB Design</vt:lpstr>
      <vt:lpstr>EnOcean DSB Design</vt:lpstr>
      <vt:lpstr>EO DSB Implementation</vt:lpstr>
      <vt:lpstr>EO DSB Implementation</vt:lpstr>
      <vt:lpstr>EO DSB Implementation</vt:lpstr>
      <vt:lpstr>EO DSB Implementation</vt:lpstr>
      <vt:lpstr>Conclusion</vt:lpstr>
      <vt:lpstr>Demo</vt:lpstr>
      <vt:lpstr>Demo</vt:lpstr>
      <vt:lpstr>Demo</vt:lpstr>
      <vt:lpstr>References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II Network Planning Techniques (Beyond CPM)</dc:title>
  <dc:creator>sony</dc:creator>
  <cp:lastModifiedBy>Zahoor Baloch</cp:lastModifiedBy>
  <cp:revision>910</cp:revision>
  <cp:lastPrinted>2001-02-10T19:33:23Z</cp:lastPrinted>
  <dcterms:created xsi:type="dcterms:W3CDTF">2014-04-27T13:12:55Z</dcterms:created>
  <dcterms:modified xsi:type="dcterms:W3CDTF">2016-06-10T11:56:07Z</dcterms:modified>
</cp:coreProperties>
</file>